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64" r:id="rId2"/>
    <p:sldId id="322" r:id="rId3"/>
    <p:sldId id="323" r:id="rId4"/>
    <p:sldId id="343" r:id="rId5"/>
    <p:sldId id="324" r:id="rId6"/>
    <p:sldId id="325" r:id="rId7"/>
    <p:sldId id="344" r:id="rId8"/>
    <p:sldId id="347" r:id="rId9"/>
    <p:sldId id="345" r:id="rId10"/>
    <p:sldId id="351" r:id="rId11"/>
    <p:sldId id="346" r:id="rId12"/>
    <p:sldId id="350" r:id="rId13"/>
    <p:sldId id="348" r:id="rId14"/>
    <p:sldId id="352" r:id="rId15"/>
    <p:sldId id="349" r:id="rId16"/>
    <p:sldId id="326" r:id="rId17"/>
    <p:sldId id="327" r:id="rId18"/>
    <p:sldId id="353" r:id="rId19"/>
    <p:sldId id="354" r:id="rId20"/>
    <p:sldId id="328" r:id="rId21"/>
    <p:sldId id="329" r:id="rId22"/>
    <p:sldId id="355" r:id="rId23"/>
    <p:sldId id="330" r:id="rId24"/>
    <p:sldId id="331" r:id="rId25"/>
    <p:sldId id="340" r:id="rId26"/>
    <p:sldId id="332" r:id="rId27"/>
    <p:sldId id="333" r:id="rId28"/>
    <p:sldId id="361" r:id="rId29"/>
    <p:sldId id="334" r:id="rId30"/>
    <p:sldId id="342" r:id="rId31"/>
    <p:sldId id="295" r:id="rId32"/>
    <p:sldId id="338" r:id="rId33"/>
    <p:sldId id="336" r:id="rId34"/>
    <p:sldId id="298" r:id="rId35"/>
  </p:sldIdLst>
  <p:sldSz cx="9144000" cy="6858000" type="screen4x3"/>
  <p:notesSz cx="7010400" cy="9296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5" autoAdjust="0"/>
    <p:restoredTop sz="97073" autoAdjust="0"/>
  </p:normalViewPr>
  <p:slideViewPr>
    <p:cSldViewPr snapToGrid="0">
      <p:cViewPr varScale="1">
        <p:scale>
          <a:sx n="67" d="100"/>
          <a:sy n="67" d="100"/>
        </p:scale>
        <p:origin x="-1195" y="-77"/>
      </p:cViewPr>
      <p:guideLst>
        <p:guide orient="horz" pos="2160"/>
        <p:guide pos="53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333" y="-8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6CB8923-21EA-40CB-AC7C-ABD384E2718E}" type="datetimeFigureOut">
              <a:rPr lang="de-CH" smtClean="0"/>
              <a:pPr/>
              <a:t>29.08.2012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A2C78E-55CA-4619-A1EE-4F6FD6D37B82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3173460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9788385-247D-4B8C-AA45-5449ACC579C8}" type="datetimeFigureOut">
              <a:rPr lang="de-CH" smtClean="0"/>
              <a:pPr/>
              <a:t>29.08.2012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62F2419-4D8C-4B6C-8B1E-57544C36C556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250515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875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266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AX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 descr="One-Bruker_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1450" y="15240"/>
            <a:ext cx="8972550" cy="124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611188" y="1218656"/>
            <a:ext cx="8208962" cy="1008062"/>
          </a:xfrm>
          <a:prstGeom prst="rect">
            <a:avLst/>
          </a:prstGeom>
        </p:spPr>
        <p:txBody>
          <a:bodyPr lIns="90000" rIns="9000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413"/>
            <a:ext cx="9144000" cy="698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Datumsplatzhalter 3"/>
          <p:cNvSpPr>
            <a:spLocks noGrp="1"/>
          </p:cNvSpPr>
          <p:nvPr>
            <p:ph type="dt" sz="half" idx="2"/>
          </p:nvPr>
        </p:nvSpPr>
        <p:spPr>
          <a:xfrm>
            <a:off x="685800" y="6543675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841BD35D-6A72-4DCF-B7F6-D3E160A4F7BE}" type="datetime1">
              <a:rPr lang="de-DE" smtClean="0"/>
              <a:pPr>
                <a:defRPr/>
              </a:pPr>
              <a:t>29.08.2012</a:t>
            </a:fld>
            <a:endParaRPr lang="en-US" dirty="0"/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52800" y="6543675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56413" y="6543675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CC30D9B5-4B5D-4312-B9CF-E1B99BAAFA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1" name="Picture 9" descr="One-Bruker_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588" y="15240"/>
            <a:ext cx="9145588" cy="124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612000" y="1224000"/>
            <a:ext cx="8208962" cy="1008062"/>
          </a:xfrm>
          <a:prstGeom prst="rect">
            <a:avLst/>
          </a:prstGeom>
        </p:spPr>
        <p:txBody>
          <a:bodyPr lIns="90000" rIns="9000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2000" y="274638"/>
            <a:ext cx="6408000" cy="777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5132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box rund/ro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5800" y="6543675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433C05E4-AD24-4A1B-B102-F3FEE913A1B9}" type="datetime1">
              <a:rPr lang="de-DE" smtClean="0"/>
              <a:pPr>
                <a:defRPr/>
              </a:pPr>
              <a:t>29.08.2012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52800" y="6543675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56413" y="6543675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CC30D9B5-4B5D-4312-B9CF-E1B99BAAFA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360000"/>
            <a:ext cx="6408067" cy="77809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Click to edit Master title style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0" name="Textplatzhalter 15"/>
          <p:cNvSpPr>
            <a:spLocks noGrp="1"/>
          </p:cNvSpPr>
          <p:nvPr>
            <p:ph type="body" sz="quarter" idx="15"/>
          </p:nvPr>
        </p:nvSpPr>
        <p:spPr>
          <a:xfrm>
            <a:off x="4953000" y="5572125"/>
            <a:ext cx="3571876" cy="723900"/>
          </a:xfrm>
          <a:prstGeom prst="roundRect">
            <a:avLst>
              <a:gd name="adj" fmla="val 690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>
            <a:normAutofit/>
          </a:bodyPr>
          <a:lstStyle>
            <a:lvl1pPr marL="342900" indent="-342900">
              <a:buNone/>
              <a:defRPr lang="de-CH" sz="1600" dirty="0"/>
            </a:lvl1pPr>
          </a:lstStyle>
          <a:p>
            <a:pPr marL="0" lvl="0" indent="0"/>
            <a:r>
              <a:rPr lang="en-US" smtClean="0"/>
              <a:t>Click to edit Master text styles</a:t>
            </a:r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7"/>
          </p:nvPr>
        </p:nvSpPr>
        <p:spPr>
          <a:xfrm>
            <a:off x="612000" y="1619999"/>
            <a:ext cx="3960000" cy="4676025"/>
          </a:xfrm>
          <a:prstGeom prst="roundRect">
            <a:avLst>
              <a:gd name="adj" fmla="val 6879"/>
            </a:avLst>
          </a:prstGeom>
          <a:noFill/>
          <a:ln w="28575">
            <a:solidFill>
              <a:srgbClr val="C9D5D7"/>
            </a:solidFill>
            <a:round/>
            <a:headEnd/>
            <a:tailEnd/>
          </a:ln>
        </p:spPr>
        <p:txBody>
          <a:bodyPr wrap="none" anchor="ctr"/>
          <a:lstStyle>
            <a:lvl1pPr marL="0" indent="0">
              <a:buNone/>
              <a:defRPr lang="de-CH" sz="1600" kern="1200" dirty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algn="ctr" defTabSz="1225550" eaLnBrk="1" latinLnBrk="0" hangingPunct="1"/>
            <a:r>
              <a:rPr lang="en-US" smtClean="0"/>
              <a:t>Click icon to add picture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29649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5800" y="6543675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433C05E4-AD24-4A1B-B102-F3FEE913A1B9}" type="datetime1">
              <a:rPr lang="de-DE" smtClean="0"/>
              <a:pPr>
                <a:defRPr/>
              </a:pPr>
              <a:t>29.08.2012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52800" y="6543675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56413" y="6543675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CC30D9B5-4B5D-4312-B9CF-E1B99BAAFA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360000"/>
            <a:ext cx="6408067" cy="77809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Click to edit Master title style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046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5800" y="6543675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433C05E4-AD24-4A1B-B102-F3FEE913A1B9}" type="datetime1">
              <a:rPr lang="de-DE" smtClean="0"/>
              <a:pPr>
                <a:defRPr/>
              </a:pPr>
              <a:t>29.08.2012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52800" y="6543675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56413" y="6543675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CC30D9B5-4B5D-4312-B9CF-E1B99BAAFA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360000"/>
            <a:ext cx="6408067" cy="77809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Click to edit Master title style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" name="SmartArt-Platzhalter 8"/>
          <p:cNvSpPr>
            <a:spLocks noGrp="1"/>
          </p:cNvSpPr>
          <p:nvPr>
            <p:ph type="dgm" sz="quarter" idx="13"/>
          </p:nvPr>
        </p:nvSpPr>
        <p:spPr>
          <a:xfrm>
            <a:off x="612000" y="1620000"/>
            <a:ext cx="7922400" cy="46855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1922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One-Bruker_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 userDrawn="1"/>
        </p:nvSpPr>
        <p:spPr>
          <a:xfrm>
            <a:off x="687388" y="6545263"/>
            <a:ext cx="7848600" cy="363537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1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Copyright Bruker Corporation. All rights </a:t>
            </a:r>
            <a:r>
              <a:rPr lang="en-US" sz="1000" noProof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reserved</a:t>
            </a:r>
            <a:r>
              <a:rPr lang="en-US" sz="1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1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9" name="Group 12"/>
          <p:cNvGrpSpPr>
            <a:grpSpLocks/>
          </p:cNvGrpSpPr>
          <p:nvPr userDrawn="1"/>
        </p:nvGrpSpPr>
        <p:grpSpPr bwMode="auto">
          <a:xfrm>
            <a:off x="438150" y="1268413"/>
            <a:ext cx="8705850" cy="5589587"/>
            <a:chOff x="276" y="799"/>
            <a:chExt cx="5484" cy="3521"/>
          </a:xfrm>
        </p:grpSpPr>
        <p:pic>
          <p:nvPicPr>
            <p:cNvPr id="10" name="Picture 4" descr="One-Bruker_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6" y="4049"/>
              <a:ext cx="548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7"/>
            <p:cNvGrpSpPr>
              <a:grpSpLocks/>
            </p:cNvGrpSpPr>
            <p:nvPr/>
          </p:nvGrpSpPr>
          <p:grpSpPr bwMode="auto">
            <a:xfrm>
              <a:off x="1362" y="799"/>
              <a:ext cx="3060" cy="2134"/>
              <a:chOff x="1362" y="845"/>
              <a:chExt cx="3060" cy="2134"/>
            </a:xfrm>
          </p:grpSpPr>
          <p:pic>
            <p:nvPicPr>
              <p:cNvPr id="12" name="Picture 4" descr="Bruker-logo_rgb_300dpi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362" y="845"/>
                <a:ext cx="3060" cy="16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Text Box 5"/>
              <p:cNvSpPr txBox="1">
                <a:spLocks noChangeArrowheads="1"/>
              </p:cNvSpPr>
              <p:nvPr/>
            </p:nvSpPr>
            <p:spPr bwMode="auto">
              <a:xfrm>
                <a:off x="1364" y="2688"/>
                <a:ext cx="3058" cy="29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3662" tIns="46038" rIns="93662" bIns="46038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en-US">
                    <a:solidFill>
                      <a:srgbClr val="748A96"/>
                    </a:solidFill>
                    <a:cs typeface="+mn-cs"/>
                  </a:rPr>
                  <a:t>Innovation with Integrity</a:t>
                </a:r>
                <a:endParaRPr lang="en-US" sz="1600">
                  <a:solidFill>
                    <a:srgbClr val="748A96"/>
                  </a:solidFill>
                  <a:cs typeface="+mn-cs"/>
                </a:endParaRPr>
              </a:p>
            </p:txBody>
          </p:sp>
        </p:grpSp>
      </p:grpSp>
      <p:sp>
        <p:nvSpPr>
          <p:cNvPr id="14" name="Text Box 153"/>
          <p:cNvSpPr txBox="1">
            <a:spLocks noChangeArrowheads="1"/>
          </p:cNvSpPr>
          <p:nvPr userDrawn="1"/>
        </p:nvSpPr>
        <p:spPr bwMode="auto">
          <a:xfrm>
            <a:off x="757238" y="6653213"/>
            <a:ext cx="619125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1225550">
              <a:defRPr/>
            </a:pPr>
            <a:r>
              <a:rPr lang="en-US" sz="600" dirty="0">
                <a:solidFill>
                  <a:schemeClr val="bg1"/>
                </a:solidFill>
                <a:ea typeface="+mn-ea"/>
                <a:cs typeface="+mn-cs"/>
              </a:rPr>
              <a:t>Copyright © 2011 Bruker Corporation. All rights reserved.  www.bruker.com</a:t>
            </a:r>
            <a:endParaRPr lang="en-US" sz="800" dirty="0">
              <a:solidFill>
                <a:srgbClr val="0071BC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304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7119" y="6629400"/>
            <a:ext cx="762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4D0687-F319-497E-A635-894987449383}" type="slidenum">
              <a:rPr lang="de-DE"/>
              <a:pPr>
                <a:defRPr/>
              </a:pPr>
              <a:t>‹#›</a:t>
            </a:fld>
            <a:endParaRPr lang="de-DE" sz="14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276600" y="6477000"/>
            <a:ext cx="1752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58DDC94-C6A1-4918-9609-3D80CD50D063}" type="datetime1">
              <a:rPr lang="de-DE"/>
              <a:pPr/>
              <a:t>29.08.2012</a:t>
            </a:fld>
            <a:endParaRPr lang="de-DE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7200" y="6477000"/>
            <a:ext cx="76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192402B-5C26-4FAE-9DDD-C6853DC12943}" type="slidenum">
              <a:rPr lang="de-DE"/>
              <a:pPr/>
              <a:t>‹#›</a:t>
            </a:fld>
            <a:endParaRPr lang="de-DE" sz="14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276600" y="6477000"/>
            <a:ext cx="1752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1C3E6-8AB8-4A01-B9BC-F682931CFECB}" type="datetime1">
              <a:rPr lang="de-DE"/>
              <a:pPr>
                <a:defRPr/>
              </a:pPr>
              <a:t>29.08.2012</a:t>
            </a:fld>
            <a:endParaRPr lang="de-DE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71600" y="6477000"/>
            <a:ext cx="1752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Bruker Confidential</a:t>
            </a:r>
            <a:endParaRPr lang="de-DE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477000"/>
            <a:ext cx="76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D357B-BF16-4632-9343-4CC1B73C28EB}" type="slidenum">
              <a:rPr lang="de-DE"/>
              <a:pPr>
                <a:defRPr/>
              </a:pPr>
              <a:t>‹#›</a:t>
            </a:fld>
            <a:endParaRPr lang="de-DE" sz="14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900"/>
            <a:ext cx="685165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477000"/>
            <a:ext cx="1752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57200" y="6477000"/>
            <a:ext cx="762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CC437-05BB-4E86-94AF-07D1D1AA1A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084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 + Bullets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sz="quarter" idx="15"/>
          </p:nvPr>
        </p:nvSpPr>
        <p:spPr>
          <a:xfrm>
            <a:off x="611999" y="1619999"/>
            <a:ext cx="3240000" cy="4680000"/>
          </a:xfrm>
          <a:prstGeom prst="roundRect">
            <a:avLst>
              <a:gd name="adj" fmla="val 6879"/>
            </a:avLst>
          </a:prstGeom>
          <a:noFill/>
          <a:ln w="28575">
            <a:solidFill>
              <a:srgbClr val="C9D5D7"/>
            </a:solidFill>
            <a:round/>
            <a:headEnd/>
            <a:tailEnd/>
          </a:ln>
        </p:spPr>
        <p:txBody>
          <a:bodyPr wrap="none" anchor="ctr"/>
          <a:lstStyle>
            <a:lvl1pPr marL="0" indent="0" algn="ctr">
              <a:buNone/>
              <a:defRPr lang="de-CH" sz="1600" kern="1200" dirty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algn="ctr" defTabSz="1225550" eaLnBrk="1" latinLnBrk="0" hangingPunct="1"/>
            <a:r>
              <a:rPr lang="en-US" smtClean="0"/>
              <a:t>Click icon to add picture</a:t>
            </a:r>
            <a:endParaRPr lang="de-CH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360000"/>
            <a:ext cx="6408067" cy="77809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Click to edit Master title style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685800" y="6543675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B54A75F6-FC11-4492-897D-4CC46122CA7D}" type="datetime1">
              <a:rPr lang="de-DE" smtClean="0"/>
              <a:pPr>
                <a:defRPr/>
              </a:pPr>
              <a:t>29.08.2012</a:t>
            </a:fld>
            <a:endParaRPr lang="en-US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52800" y="6543675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56413" y="6543675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CC30D9B5-4B5D-4312-B9CF-E1B99BAAFA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Inhaltsplatzhalter 16"/>
          <p:cNvSpPr>
            <a:spLocks noGrp="1"/>
          </p:cNvSpPr>
          <p:nvPr>
            <p:ph sz="quarter" idx="16" hasCustomPrompt="1"/>
          </p:nvPr>
        </p:nvSpPr>
        <p:spPr>
          <a:xfrm>
            <a:off x="4200523" y="1619998"/>
            <a:ext cx="4320000" cy="468000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Arial" pitchFamily="34" charset="0"/>
              <a:buChar char="•"/>
              <a:defRPr sz="1600"/>
            </a:lvl1pPr>
            <a:lvl2pPr marL="800100" indent="-342900">
              <a:buClr>
                <a:srgbClr val="FF0000"/>
              </a:buClr>
              <a:buFont typeface="Arial" pitchFamily="34" charset="0"/>
              <a:buChar char="•"/>
              <a:defRPr sz="1600" baseline="0"/>
            </a:lvl2pPr>
            <a:lvl3pPr marL="1200150" indent="-285750">
              <a:buClr>
                <a:srgbClr val="FF0000"/>
              </a:buClr>
              <a:buFont typeface="Arial" pitchFamily="34" charset="0"/>
              <a:buChar char="•"/>
              <a:defRPr sz="1600" baseline="0"/>
            </a:lvl3pPr>
            <a:lvl4pPr marL="1714500" indent="-342900">
              <a:buClr>
                <a:srgbClr val="FF0000"/>
              </a:buClr>
              <a:buFont typeface="Arial" pitchFamily="34" charset="0"/>
              <a:buChar char="•"/>
              <a:defRPr sz="1600" baseline="0"/>
            </a:lvl4pPr>
          </a:lstStyle>
          <a:p>
            <a:pPr lvl="0"/>
            <a:r>
              <a:rPr lang="de-DE" dirty="0" err="1" smtClean="0"/>
              <a:t>Bullets</a:t>
            </a:r>
            <a:endParaRPr lang="de-DE" dirty="0" smtClean="0"/>
          </a:p>
          <a:p>
            <a:pPr lvl="1"/>
            <a:r>
              <a:rPr lang="de-DE" sz="1600" dirty="0" err="1" smtClean="0"/>
              <a:t>Bulltes</a:t>
            </a:r>
            <a:r>
              <a:rPr lang="de-DE" sz="1600" dirty="0" smtClean="0"/>
              <a:t> 2. Ebene</a:t>
            </a:r>
          </a:p>
          <a:p>
            <a:pPr lvl="2"/>
            <a:r>
              <a:rPr lang="de-DE" dirty="0" err="1" smtClean="0"/>
              <a:t>Bullets</a:t>
            </a:r>
            <a:r>
              <a:rPr lang="de-DE" dirty="0" smtClean="0"/>
              <a:t> 3. Ebene</a:t>
            </a:r>
          </a:p>
          <a:p>
            <a:pPr lvl="3"/>
            <a:r>
              <a:rPr lang="de-DE" sz="1600" dirty="0" err="1" smtClean="0"/>
              <a:t>Bullets</a:t>
            </a:r>
            <a:r>
              <a:rPr lang="de-DE" sz="1600" dirty="0" smtClean="0"/>
              <a:t> 4. Ebene</a:t>
            </a:r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160916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rechts + Bullets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sz="quarter" idx="15"/>
          </p:nvPr>
        </p:nvSpPr>
        <p:spPr>
          <a:xfrm>
            <a:off x="5291999" y="1619999"/>
            <a:ext cx="3240000" cy="4680000"/>
          </a:xfrm>
          <a:prstGeom prst="roundRect">
            <a:avLst>
              <a:gd name="adj" fmla="val 6879"/>
            </a:avLst>
          </a:prstGeom>
          <a:noFill/>
          <a:ln w="28575">
            <a:solidFill>
              <a:srgbClr val="C9D5D7"/>
            </a:solidFill>
            <a:round/>
            <a:headEnd/>
            <a:tailEnd/>
          </a:ln>
        </p:spPr>
        <p:txBody>
          <a:bodyPr wrap="none" anchor="ctr"/>
          <a:lstStyle>
            <a:lvl1pPr marL="0" indent="0" algn="ctr">
              <a:buNone/>
              <a:defRPr lang="de-CH" sz="1600" kern="1200" dirty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algn="ctr" defTabSz="1225550" eaLnBrk="1" latinLnBrk="0" hangingPunct="1"/>
            <a:r>
              <a:rPr lang="en-US" smtClean="0"/>
              <a:t>Click icon to add picture</a:t>
            </a:r>
            <a:endParaRPr lang="de-CH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360000"/>
            <a:ext cx="6408067" cy="77809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Click to edit Master title style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685800" y="6543675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16DD2710-F303-400B-A119-CF6418709B19}" type="datetime1">
              <a:rPr lang="de-DE" smtClean="0"/>
              <a:pPr>
                <a:defRPr/>
              </a:pPr>
              <a:t>29.08.2012</a:t>
            </a:fld>
            <a:endParaRPr lang="en-US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52800" y="6543675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56413" y="6543675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CC30D9B5-4B5D-4312-B9CF-E1B99BAAFA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Inhaltsplatzhalter 16"/>
          <p:cNvSpPr>
            <a:spLocks noGrp="1"/>
          </p:cNvSpPr>
          <p:nvPr>
            <p:ph sz="quarter" idx="16" hasCustomPrompt="1"/>
          </p:nvPr>
        </p:nvSpPr>
        <p:spPr>
          <a:xfrm>
            <a:off x="611999" y="1620000"/>
            <a:ext cx="4320000" cy="468000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Arial" pitchFamily="34" charset="0"/>
              <a:buChar char="•"/>
              <a:defRPr sz="1600"/>
            </a:lvl1pPr>
            <a:lvl2pPr marL="742950" indent="-285750">
              <a:buClr>
                <a:srgbClr val="FF0000"/>
              </a:buClr>
              <a:buFont typeface="Arial" pitchFamily="34" charset="0"/>
              <a:buChar char="•"/>
              <a:defRPr sz="1600" baseline="0"/>
            </a:lvl2pPr>
            <a:lvl3pPr marL="1200150" indent="-285750">
              <a:buClr>
                <a:srgbClr val="FF0000"/>
              </a:buClr>
              <a:buFont typeface="Arial" pitchFamily="34" charset="0"/>
              <a:buChar char="•"/>
              <a:defRPr sz="1600"/>
            </a:lvl3pPr>
            <a:lvl4pPr marL="1600200" indent="-228600">
              <a:buClr>
                <a:srgbClr val="FF0000"/>
              </a:buClr>
              <a:buFont typeface="Arial" pitchFamily="34" charset="0"/>
              <a:buChar char="•"/>
              <a:defRPr sz="1600"/>
            </a:lvl4pPr>
          </a:lstStyle>
          <a:p>
            <a:pPr lvl="0"/>
            <a:r>
              <a:rPr lang="de-DE" dirty="0" err="1" smtClean="0"/>
              <a:t>Bullets</a:t>
            </a:r>
            <a:endParaRPr lang="de-DE" dirty="0" smtClean="0"/>
          </a:p>
          <a:p>
            <a:pPr lvl="1"/>
            <a:r>
              <a:rPr lang="de-DE" sz="1600" dirty="0" err="1" smtClean="0"/>
              <a:t>Bullets</a:t>
            </a:r>
            <a:r>
              <a:rPr lang="de-DE" sz="1600" dirty="0" smtClean="0"/>
              <a:t> 2. Ebene</a:t>
            </a:r>
          </a:p>
          <a:p>
            <a:pPr lvl="2"/>
            <a:r>
              <a:rPr lang="de-DE" sz="1600" dirty="0" err="1" smtClean="0"/>
              <a:t>Bullets</a:t>
            </a:r>
            <a:r>
              <a:rPr lang="de-DE" sz="1600" dirty="0" smtClean="0"/>
              <a:t> 3. Ebene</a:t>
            </a:r>
          </a:p>
          <a:p>
            <a:pPr lvl="3"/>
            <a:r>
              <a:rPr lang="de-DE" sz="1600" dirty="0" err="1" smtClean="0"/>
              <a:t>Bullets</a:t>
            </a:r>
            <a:r>
              <a:rPr lang="de-DE" sz="1600" dirty="0" smtClean="0"/>
              <a:t> 4. Ebene</a:t>
            </a:r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267642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vertikal + Bullets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4"/>
          <p:cNvSpPr>
            <a:spLocks noGrp="1"/>
          </p:cNvSpPr>
          <p:nvPr>
            <p:ph sz="quarter" idx="20" hasCustomPrompt="1"/>
          </p:nvPr>
        </p:nvSpPr>
        <p:spPr>
          <a:xfrm>
            <a:off x="612000" y="1620000"/>
            <a:ext cx="5398275" cy="459982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5"/>
              </a:buClr>
              <a:buFont typeface="Arial" pitchFamily="34" charset="0"/>
              <a:buChar char="•"/>
              <a:defRPr sz="1600"/>
            </a:lvl1pPr>
            <a:lvl2pPr marL="742950" indent="-285750">
              <a:buClr>
                <a:schemeClr val="accent5"/>
              </a:buClr>
              <a:buFont typeface="Arial" pitchFamily="34" charset="0"/>
              <a:buChar char="•"/>
              <a:defRPr sz="1600"/>
            </a:lvl2pPr>
            <a:lvl3pPr marL="1143000" indent="-228600">
              <a:buClr>
                <a:schemeClr val="accent5"/>
              </a:buClr>
              <a:buFont typeface="Arial" pitchFamily="34" charset="0"/>
              <a:buChar char="•"/>
              <a:defRPr sz="1600"/>
            </a:lvl3pPr>
            <a:lvl4pPr marL="1600200" indent="-228600">
              <a:buClr>
                <a:schemeClr val="accent5"/>
              </a:buClr>
              <a:buFont typeface="Arial" pitchFamily="34" charset="0"/>
              <a:buChar char="•"/>
              <a:defRPr sz="1600"/>
            </a:lvl4pPr>
            <a:lvl5pPr marL="2057400" indent="-228600">
              <a:buClr>
                <a:schemeClr val="accent5"/>
              </a:buClr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de-DE" dirty="0" err="1" smtClean="0"/>
              <a:t>Bullets</a:t>
            </a:r>
            <a:endParaRPr lang="de-DE" dirty="0" smtClean="0"/>
          </a:p>
          <a:p>
            <a:pPr lvl="1"/>
            <a:r>
              <a:rPr lang="de-DE" dirty="0" err="1" smtClean="0"/>
              <a:t>Bullets</a:t>
            </a:r>
            <a:r>
              <a:rPr lang="de-DE" dirty="0" smtClean="0"/>
              <a:t> 2. Ebene</a:t>
            </a:r>
          </a:p>
          <a:p>
            <a:pPr lvl="2"/>
            <a:r>
              <a:rPr lang="de-DE" dirty="0" err="1" smtClean="0"/>
              <a:t>Bullets</a:t>
            </a:r>
            <a:r>
              <a:rPr lang="de-DE" dirty="0" smtClean="0"/>
              <a:t> 3. Ebene</a:t>
            </a:r>
          </a:p>
          <a:p>
            <a:pPr lvl="3"/>
            <a:r>
              <a:rPr lang="de-DE" dirty="0" err="1" smtClean="0"/>
              <a:t>Bullets</a:t>
            </a:r>
            <a:r>
              <a:rPr lang="de-DE" dirty="0" smtClean="0"/>
              <a:t> 4.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5800" y="6543675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31186A4C-5281-442E-AE76-D301E370D247}" type="datetime1">
              <a:rPr lang="de-DE" smtClean="0"/>
              <a:pPr>
                <a:defRPr/>
              </a:pPr>
              <a:t>29.08.2012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52800" y="6543675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56413" y="6543675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CC30D9B5-4B5D-4312-B9CF-E1B99BAAFA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360000"/>
            <a:ext cx="6408067" cy="77809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Click to edit Master title style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7"/>
          </p:nvPr>
        </p:nvSpPr>
        <p:spPr>
          <a:xfrm>
            <a:off x="6546675" y="1620000"/>
            <a:ext cx="1979612" cy="1367431"/>
          </a:xfrm>
          <a:prstGeom prst="roundRect">
            <a:avLst>
              <a:gd name="adj" fmla="val 6879"/>
            </a:avLst>
          </a:prstGeom>
          <a:noFill/>
          <a:ln w="28575">
            <a:solidFill>
              <a:srgbClr val="C9D5D7"/>
            </a:solidFill>
            <a:round/>
            <a:headEnd/>
            <a:tailEnd/>
          </a:ln>
        </p:spPr>
        <p:txBody>
          <a:bodyPr wrap="none" anchor="ctr"/>
          <a:lstStyle>
            <a:lvl1pPr marL="0" indent="0">
              <a:buNone/>
              <a:defRPr lang="de-CH" sz="1600" kern="1200" dirty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algn="ctr" defTabSz="1225550" eaLnBrk="1" latinLnBrk="0" hangingPunct="1"/>
            <a:r>
              <a:rPr lang="en-US" smtClean="0"/>
              <a:t>Click icon to add picture</a:t>
            </a:r>
            <a:endParaRPr lang="de-CH" dirty="0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8"/>
          </p:nvPr>
        </p:nvSpPr>
        <p:spPr>
          <a:xfrm>
            <a:off x="6546075" y="4860000"/>
            <a:ext cx="1979612" cy="1367431"/>
          </a:xfrm>
          <a:prstGeom prst="roundRect">
            <a:avLst>
              <a:gd name="adj" fmla="val 6879"/>
            </a:avLst>
          </a:prstGeom>
          <a:noFill/>
          <a:ln w="28575">
            <a:solidFill>
              <a:srgbClr val="C9D5D7"/>
            </a:solidFill>
            <a:round/>
            <a:headEnd/>
            <a:tailEnd/>
          </a:ln>
        </p:spPr>
        <p:txBody>
          <a:bodyPr wrap="none" anchor="ctr"/>
          <a:lstStyle>
            <a:lvl1pPr marL="0" indent="0">
              <a:buNone/>
              <a:defRPr lang="de-CH" sz="1600" kern="1200" dirty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algn="ctr" defTabSz="1225550" eaLnBrk="1" latinLnBrk="0" hangingPunct="1"/>
            <a:r>
              <a:rPr lang="en-US" smtClean="0"/>
              <a:t>Click icon to add picture</a:t>
            </a:r>
            <a:endParaRPr lang="de-CH" dirty="0"/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19"/>
          </p:nvPr>
        </p:nvSpPr>
        <p:spPr>
          <a:xfrm>
            <a:off x="6546075" y="3240000"/>
            <a:ext cx="1979612" cy="1367431"/>
          </a:xfrm>
          <a:prstGeom prst="roundRect">
            <a:avLst>
              <a:gd name="adj" fmla="val 6879"/>
            </a:avLst>
          </a:prstGeom>
          <a:noFill/>
          <a:ln w="28575">
            <a:solidFill>
              <a:srgbClr val="C9D5D7"/>
            </a:solidFill>
            <a:round/>
            <a:headEnd/>
            <a:tailEnd/>
          </a:ln>
        </p:spPr>
        <p:txBody>
          <a:bodyPr wrap="none" anchor="ctr"/>
          <a:lstStyle>
            <a:lvl1pPr marL="0" indent="0">
              <a:buNone/>
              <a:defRPr lang="de-CH" sz="1600" kern="1200" dirty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algn="ctr" defTabSz="1225550" eaLnBrk="1" latinLnBrk="0" hangingPunct="1"/>
            <a:r>
              <a:rPr lang="en-US" smtClean="0"/>
              <a:t>Click icon to add picture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4388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5800" y="6543675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31186A4C-5281-442E-AE76-D301E370D247}" type="datetime1">
              <a:rPr lang="de-DE" smtClean="0"/>
              <a:pPr>
                <a:defRPr/>
              </a:pPr>
              <a:t>29.08.2012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52800" y="6543675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56413" y="6543675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CC30D9B5-4B5D-4312-B9CF-E1B99BAAFA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360000"/>
            <a:ext cx="6408067" cy="77809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Click to edit Master title style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7"/>
          </p:nvPr>
        </p:nvSpPr>
        <p:spPr>
          <a:xfrm>
            <a:off x="6546675" y="1620000"/>
            <a:ext cx="1979612" cy="1367431"/>
          </a:xfrm>
          <a:prstGeom prst="roundRect">
            <a:avLst>
              <a:gd name="adj" fmla="val 6879"/>
            </a:avLst>
          </a:prstGeom>
          <a:noFill/>
          <a:ln w="28575">
            <a:solidFill>
              <a:srgbClr val="C9D5D7"/>
            </a:solidFill>
            <a:round/>
            <a:headEnd/>
            <a:tailEnd/>
          </a:ln>
        </p:spPr>
        <p:txBody>
          <a:bodyPr wrap="none" anchor="ctr"/>
          <a:lstStyle>
            <a:lvl1pPr marL="0" indent="0">
              <a:buNone/>
              <a:defRPr lang="de-CH" sz="1600" kern="1200" dirty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algn="ctr" defTabSz="1225550" eaLnBrk="1" latinLnBrk="0" hangingPunct="1"/>
            <a:r>
              <a:rPr lang="en-US" smtClean="0"/>
              <a:t>Click icon to add picture</a:t>
            </a:r>
            <a:endParaRPr lang="de-CH" dirty="0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8"/>
          </p:nvPr>
        </p:nvSpPr>
        <p:spPr>
          <a:xfrm>
            <a:off x="6546075" y="5040975"/>
            <a:ext cx="1979612" cy="1367431"/>
          </a:xfrm>
          <a:prstGeom prst="roundRect">
            <a:avLst>
              <a:gd name="adj" fmla="val 6879"/>
            </a:avLst>
          </a:prstGeom>
          <a:noFill/>
          <a:ln w="28575">
            <a:solidFill>
              <a:srgbClr val="C9D5D7"/>
            </a:solidFill>
            <a:round/>
            <a:headEnd/>
            <a:tailEnd/>
          </a:ln>
        </p:spPr>
        <p:txBody>
          <a:bodyPr wrap="none" anchor="ctr"/>
          <a:lstStyle>
            <a:lvl1pPr marL="0" indent="0">
              <a:buNone/>
              <a:defRPr lang="de-CH" sz="1600" kern="1200" dirty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algn="ctr" defTabSz="1225550" eaLnBrk="1" latinLnBrk="0" hangingPunct="1"/>
            <a:r>
              <a:rPr lang="en-US" smtClean="0"/>
              <a:t>Click icon to add picture</a:t>
            </a:r>
            <a:endParaRPr lang="de-CH" dirty="0"/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19"/>
          </p:nvPr>
        </p:nvSpPr>
        <p:spPr>
          <a:xfrm>
            <a:off x="6546075" y="3322800"/>
            <a:ext cx="1979612" cy="1367431"/>
          </a:xfrm>
          <a:prstGeom prst="roundRect">
            <a:avLst>
              <a:gd name="adj" fmla="val 6879"/>
            </a:avLst>
          </a:prstGeom>
          <a:noFill/>
          <a:ln w="28575">
            <a:solidFill>
              <a:srgbClr val="C9D5D7"/>
            </a:solidFill>
            <a:round/>
            <a:headEnd/>
            <a:tailEnd/>
          </a:ln>
        </p:spPr>
        <p:txBody>
          <a:bodyPr wrap="none" anchor="ctr"/>
          <a:lstStyle>
            <a:lvl1pPr marL="0" indent="0">
              <a:buNone/>
              <a:defRPr lang="de-CH" sz="1600" kern="1200" dirty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algn="ctr" defTabSz="1225550" eaLnBrk="1" latinLnBrk="0" hangingPunct="1"/>
            <a:r>
              <a:rPr lang="en-US" smtClean="0"/>
              <a:t>Click icon to add picture</a:t>
            </a:r>
            <a:endParaRPr lang="de-CH" dirty="0"/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20"/>
          </p:nvPr>
        </p:nvSpPr>
        <p:spPr>
          <a:xfrm>
            <a:off x="3575695" y="1626180"/>
            <a:ext cx="1979612" cy="1367431"/>
          </a:xfrm>
          <a:prstGeom prst="roundRect">
            <a:avLst>
              <a:gd name="adj" fmla="val 6879"/>
            </a:avLst>
          </a:prstGeom>
          <a:noFill/>
          <a:ln w="28575">
            <a:solidFill>
              <a:srgbClr val="C9D5D7"/>
            </a:solidFill>
            <a:round/>
            <a:headEnd/>
            <a:tailEnd/>
          </a:ln>
        </p:spPr>
        <p:txBody>
          <a:bodyPr wrap="none" anchor="ctr"/>
          <a:lstStyle>
            <a:lvl1pPr marL="0" indent="0">
              <a:buNone/>
              <a:defRPr lang="de-CH" sz="1600" kern="1200" dirty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algn="ctr" defTabSz="1225550" eaLnBrk="1" latinLnBrk="0" hangingPunct="1"/>
            <a:r>
              <a:rPr lang="en-US" smtClean="0"/>
              <a:t>Click icon to add picture</a:t>
            </a:r>
            <a:endParaRPr lang="de-CH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21"/>
          </p:nvPr>
        </p:nvSpPr>
        <p:spPr>
          <a:xfrm>
            <a:off x="612000" y="1620000"/>
            <a:ext cx="1979612" cy="1367431"/>
          </a:xfrm>
          <a:prstGeom prst="roundRect">
            <a:avLst>
              <a:gd name="adj" fmla="val 6879"/>
            </a:avLst>
          </a:prstGeom>
          <a:noFill/>
          <a:ln w="28575">
            <a:solidFill>
              <a:srgbClr val="C9D5D7"/>
            </a:solidFill>
            <a:round/>
            <a:headEnd/>
            <a:tailEnd/>
          </a:ln>
        </p:spPr>
        <p:txBody>
          <a:bodyPr wrap="none" anchor="ctr"/>
          <a:lstStyle>
            <a:lvl1pPr marL="0" indent="0">
              <a:buNone/>
              <a:defRPr lang="de-CH" sz="1600" kern="1200" dirty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algn="ctr" defTabSz="1225550" eaLnBrk="1" latinLnBrk="0" hangingPunct="1"/>
            <a:r>
              <a:rPr lang="en-US" smtClean="0"/>
              <a:t>Click icon to add picture</a:t>
            </a:r>
            <a:endParaRPr lang="de-CH" dirty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22"/>
          </p:nvPr>
        </p:nvSpPr>
        <p:spPr>
          <a:xfrm>
            <a:off x="612000" y="3321605"/>
            <a:ext cx="1979612" cy="1367431"/>
          </a:xfrm>
          <a:prstGeom prst="roundRect">
            <a:avLst>
              <a:gd name="adj" fmla="val 6879"/>
            </a:avLst>
          </a:prstGeom>
          <a:noFill/>
          <a:ln w="28575">
            <a:solidFill>
              <a:srgbClr val="C9D5D7"/>
            </a:solidFill>
            <a:round/>
            <a:headEnd/>
            <a:tailEnd/>
          </a:ln>
        </p:spPr>
        <p:txBody>
          <a:bodyPr wrap="none" anchor="ctr"/>
          <a:lstStyle>
            <a:lvl1pPr marL="0" indent="0">
              <a:buNone/>
              <a:defRPr lang="de-CH" sz="1600" kern="1200" dirty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algn="ctr" defTabSz="1225550" eaLnBrk="1" latinLnBrk="0" hangingPunct="1"/>
            <a:r>
              <a:rPr lang="en-US" smtClean="0"/>
              <a:t>Click icon to add picture</a:t>
            </a:r>
            <a:endParaRPr lang="de-CH" dirty="0"/>
          </a:p>
        </p:txBody>
      </p:sp>
      <p:sp>
        <p:nvSpPr>
          <p:cNvPr id="19" name="Bildplatzhalter 2"/>
          <p:cNvSpPr>
            <a:spLocks noGrp="1"/>
          </p:cNvSpPr>
          <p:nvPr>
            <p:ph type="pic" sz="quarter" idx="23"/>
          </p:nvPr>
        </p:nvSpPr>
        <p:spPr>
          <a:xfrm>
            <a:off x="3577875" y="3322800"/>
            <a:ext cx="1979612" cy="1367431"/>
          </a:xfrm>
          <a:prstGeom prst="roundRect">
            <a:avLst>
              <a:gd name="adj" fmla="val 6879"/>
            </a:avLst>
          </a:prstGeom>
          <a:noFill/>
          <a:ln w="28575">
            <a:solidFill>
              <a:srgbClr val="C9D5D7"/>
            </a:solidFill>
            <a:round/>
            <a:headEnd/>
            <a:tailEnd/>
          </a:ln>
        </p:spPr>
        <p:txBody>
          <a:bodyPr wrap="none" anchor="ctr"/>
          <a:lstStyle>
            <a:lvl1pPr marL="0" indent="0">
              <a:buNone/>
              <a:defRPr lang="de-CH" sz="1600" kern="1200" dirty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algn="ctr" defTabSz="1225550" eaLnBrk="1" latinLnBrk="0" hangingPunct="1"/>
            <a:r>
              <a:rPr lang="en-US" smtClean="0"/>
              <a:t>Click icon to add picture</a:t>
            </a:r>
            <a:endParaRPr lang="de-CH" dirty="0"/>
          </a:p>
        </p:txBody>
      </p:sp>
      <p:sp>
        <p:nvSpPr>
          <p:cNvPr id="20" name="Bildplatzhalter 2"/>
          <p:cNvSpPr>
            <a:spLocks noGrp="1"/>
          </p:cNvSpPr>
          <p:nvPr>
            <p:ph type="pic" sz="quarter" idx="24"/>
          </p:nvPr>
        </p:nvSpPr>
        <p:spPr>
          <a:xfrm>
            <a:off x="612000" y="5036105"/>
            <a:ext cx="1979612" cy="1367431"/>
          </a:xfrm>
          <a:prstGeom prst="roundRect">
            <a:avLst>
              <a:gd name="adj" fmla="val 6879"/>
            </a:avLst>
          </a:prstGeom>
          <a:noFill/>
          <a:ln w="28575">
            <a:solidFill>
              <a:srgbClr val="C9D5D7"/>
            </a:solidFill>
            <a:round/>
            <a:headEnd/>
            <a:tailEnd/>
          </a:ln>
        </p:spPr>
        <p:txBody>
          <a:bodyPr wrap="none" anchor="ctr"/>
          <a:lstStyle>
            <a:lvl1pPr marL="0" indent="0">
              <a:buNone/>
              <a:defRPr lang="de-CH" sz="1600" kern="1200" dirty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algn="ctr" defTabSz="1225550" eaLnBrk="1" latinLnBrk="0" hangingPunct="1"/>
            <a:r>
              <a:rPr lang="en-US" smtClean="0"/>
              <a:t>Click icon to add picture</a:t>
            </a:r>
            <a:endParaRPr lang="de-CH" dirty="0"/>
          </a:p>
        </p:txBody>
      </p:sp>
      <p:sp>
        <p:nvSpPr>
          <p:cNvPr id="21" name="Bildplatzhalter 2"/>
          <p:cNvSpPr>
            <a:spLocks noGrp="1"/>
          </p:cNvSpPr>
          <p:nvPr>
            <p:ph type="pic" sz="quarter" idx="25"/>
          </p:nvPr>
        </p:nvSpPr>
        <p:spPr>
          <a:xfrm>
            <a:off x="3577875" y="5036105"/>
            <a:ext cx="1979612" cy="1367431"/>
          </a:xfrm>
          <a:prstGeom prst="roundRect">
            <a:avLst>
              <a:gd name="adj" fmla="val 6879"/>
            </a:avLst>
          </a:prstGeom>
          <a:noFill/>
          <a:ln w="28575">
            <a:solidFill>
              <a:srgbClr val="C9D5D7"/>
            </a:solidFill>
            <a:round/>
            <a:headEnd/>
            <a:tailEnd/>
          </a:ln>
        </p:spPr>
        <p:txBody>
          <a:bodyPr wrap="none" anchor="ctr"/>
          <a:lstStyle>
            <a:lvl1pPr marL="0" indent="0">
              <a:buNone/>
              <a:defRPr lang="de-CH" sz="1600" kern="1200" dirty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algn="ctr" defTabSz="1225550" eaLnBrk="1" latinLnBrk="0" hangingPunct="1"/>
            <a:r>
              <a:rPr lang="en-US" smtClean="0"/>
              <a:t>Click icon to add picture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5295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+ 2 Bulletskä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4"/>
          <p:cNvSpPr>
            <a:spLocks noGrp="1"/>
          </p:cNvSpPr>
          <p:nvPr>
            <p:ph sz="quarter" idx="20" hasCustomPrompt="1"/>
          </p:nvPr>
        </p:nvSpPr>
        <p:spPr>
          <a:xfrm>
            <a:off x="611999" y="3958952"/>
            <a:ext cx="3420000" cy="2520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5"/>
              </a:buClr>
              <a:buFont typeface="Arial" pitchFamily="34" charset="0"/>
              <a:buChar char="•"/>
              <a:defRPr sz="1600"/>
            </a:lvl1pPr>
            <a:lvl2pPr marL="742950" indent="-285750">
              <a:buClr>
                <a:schemeClr val="accent5"/>
              </a:buClr>
              <a:buFont typeface="Arial" pitchFamily="34" charset="0"/>
              <a:buChar char="•"/>
              <a:defRPr sz="1600"/>
            </a:lvl2pPr>
            <a:lvl3pPr marL="1143000" indent="-228600">
              <a:buClr>
                <a:schemeClr val="accent5"/>
              </a:buClr>
              <a:buFont typeface="Arial" pitchFamily="34" charset="0"/>
              <a:buChar char="•"/>
              <a:defRPr sz="1600"/>
            </a:lvl3pPr>
            <a:lvl4pPr marL="1600200" indent="-228600">
              <a:buClr>
                <a:schemeClr val="accent5"/>
              </a:buClr>
              <a:buFont typeface="Arial" pitchFamily="34" charset="0"/>
              <a:buChar char="•"/>
              <a:defRPr sz="1600"/>
            </a:lvl4pPr>
            <a:lvl5pPr marL="2057400" indent="-228600">
              <a:buClr>
                <a:schemeClr val="accent5"/>
              </a:buClr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de-DE" dirty="0" err="1" smtClean="0"/>
              <a:t>Bullets</a:t>
            </a:r>
            <a:endParaRPr lang="de-DE" dirty="0" smtClean="0"/>
          </a:p>
          <a:p>
            <a:pPr lvl="1"/>
            <a:r>
              <a:rPr lang="de-DE" dirty="0" err="1" smtClean="0"/>
              <a:t>Bullets</a:t>
            </a:r>
            <a:r>
              <a:rPr lang="de-DE" dirty="0" smtClean="0"/>
              <a:t> 2. Ebene</a:t>
            </a:r>
          </a:p>
          <a:p>
            <a:pPr lvl="2"/>
            <a:r>
              <a:rPr lang="de-DE" dirty="0" err="1" smtClean="0"/>
              <a:t>Bullets</a:t>
            </a:r>
            <a:r>
              <a:rPr lang="de-DE" dirty="0" smtClean="0"/>
              <a:t> 3.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5800" y="6543675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E9703AF7-7272-441E-803E-EC6B39C48FF2}" type="datetime1">
              <a:rPr lang="de-DE" smtClean="0"/>
              <a:pPr>
                <a:defRPr/>
              </a:pPr>
              <a:t>29.08.2012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52800" y="6543675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56413" y="6543675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CC30D9B5-4B5D-4312-B9CF-E1B99BAAFA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360000"/>
            <a:ext cx="6408067" cy="77809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Click to edit Master title style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7"/>
          </p:nvPr>
        </p:nvSpPr>
        <p:spPr>
          <a:xfrm>
            <a:off x="612000" y="1619999"/>
            <a:ext cx="3420000" cy="2104276"/>
          </a:xfrm>
          <a:prstGeom prst="roundRect">
            <a:avLst>
              <a:gd name="adj" fmla="val 6879"/>
            </a:avLst>
          </a:prstGeom>
          <a:noFill/>
          <a:ln w="28575">
            <a:solidFill>
              <a:srgbClr val="C9D5D7"/>
            </a:solidFill>
            <a:round/>
            <a:headEnd/>
            <a:tailEnd/>
          </a:ln>
        </p:spPr>
        <p:txBody>
          <a:bodyPr wrap="none" anchor="ctr"/>
          <a:lstStyle>
            <a:lvl1pPr marL="0" indent="0">
              <a:buNone/>
              <a:defRPr lang="de-CH" sz="1600" kern="1200" dirty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algn="ctr" defTabSz="1225550" eaLnBrk="1" latinLnBrk="0" hangingPunct="1"/>
            <a:r>
              <a:rPr lang="en-US" smtClean="0"/>
              <a:t>Click icon to add picture</a:t>
            </a:r>
            <a:endParaRPr lang="de-CH" dirty="0"/>
          </a:p>
        </p:txBody>
      </p:sp>
      <p:sp>
        <p:nvSpPr>
          <p:cNvPr id="10" name="Inhaltsplatzhalter 4"/>
          <p:cNvSpPr>
            <a:spLocks noGrp="1"/>
          </p:cNvSpPr>
          <p:nvPr>
            <p:ph sz="quarter" idx="21" hasCustomPrompt="1"/>
          </p:nvPr>
        </p:nvSpPr>
        <p:spPr>
          <a:xfrm>
            <a:off x="5107801" y="4025627"/>
            <a:ext cx="3420000" cy="245137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5"/>
              </a:buClr>
              <a:buFont typeface="Arial" pitchFamily="34" charset="0"/>
              <a:buChar char="•"/>
              <a:defRPr sz="1600"/>
            </a:lvl1pPr>
            <a:lvl2pPr marL="742950" indent="-285750">
              <a:buClr>
                <a:schemeClr val="accent5"/>
              </a:buClr>
              <a:buFont typeface="Arial" pitchFamily="34" charset="0"/>
              <a:buChar char="•"/>
              <a:defRPr sz="1600"/>
            </a:lvl2pPr>
            <a:lvl3pPr marL="1143000" indent="-228600">
              <a:buClr>
                <a:schemeClr val="accent5"/>
              </a:buClr>
              <a:buFont typeface="Arial" pitchFamily="34" charset="0"/>
              <a:buChar char="•"/>
              <a:defRPr sz="1600"/>
            </a:lvl3pPr>
            <a:lvl4pPr marL="1600200" indent="-228600">
              <a:buClr>
                <a:schemeClr val="accent5"/>
              </a:buClr>
              <a:buFont typeface="Arial" pitchFamily="34" charset="0"/>
              <a:buChar char="•"/>
              <a:defRPr sz="1600"/>
            </a:lvl4pPr>
            <a:lvl5pPr marL="2057400" indent="-228600">
              <a:buClr>
                <a:schemeClr val="accent5"/>
              </a:buClr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de-DE" dirty="0" err="1" smtClean="0"/>
              <a:t>Bullets</a:t>
            </a:r>
            <a:endParaRPr lang="de-DE" dirty="0" smtClean="0"/>
          </a:p>
          <a:p>
            <a:pPr lvl="1"/>
            <a:r>
              <a:rPr lang="de-DE" dirty="0" err="1" smtClean="0"/>
              <a:t>Bullets</a:t>
            </a:r>
            <a:r>
              <a:rPr lang="de-DE" dirty="0" smtClean="0"/>
              <a:t> 2. Ebene</a:t>
            </a:r>
          </a:p>
          <a:p>
            <a:pPr lvl="2"/>
            <a:r>
              <a:rPr lang="de-DE" dirty="0" err="1" smtClean="0"/>
              <a:t>Bullets</a:t>
            </a:r>
            <a:r>
              <a:rPr lang="de-DE" dirty="0" smtClean="0"/>
              <a:t> 3. Ebene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22"/>
          </p:nvPr>
        </p:nvSpPr>
        <p:spPr>
          <a:xfrm>
            <a:off x="5105400" y="1620000"/>
            <a:ext cx="3420000" cy="2106000"/>
          </a:xfrm>
          <a:prstGeom prst="roundRect">
            <a:avLst>
              <a:gd name="adj" fmla="val 6879"/>
            </a:avLst>
          </a:prstGeom>
          <a:noFill/>
          <a:ln w="28575">
            <a:solidFill>
              <a:srgbClr val="C9D5D7"/>
            </a:solidFill>
            <a:round/>
            <a:headEnd/>
            <a:tailEnd/>
          </a:ln>
        </p:spPr>
        <p:txBody>
          <a:bodyPr wrap="none" anchor="ctr"/>
          <a:lstStyle>
            <a:lvl1pPr marL="0" indent="0">
              <a:buNone/>
              <a:defRPr lang="de-CH" sz="1600" kern="1200" dirty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algn="ctr" defTabSz="1225550" eaLnBrk="1" latinLnBrk="0" hangingPunct="1"/>
            <a:r>
              <a:rPr lang="en-US" smtClean="0"/>
              <a:t>Click icon to add picture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1326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+ 1 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4"/>
          <p:cNvSpPr>
            <a:spLocks noGrp="1"/>
          </p:cNvSpPr>
          <p:nvPr>
            <p:ph sz="quarter" idx="20" hasCustomPrompt="1"/>
          </p:nvPr>
        </p:nvSpPr>
        <p:spPr>
          <a:xfrm>
            <a:off x="611998" y="3958952"/>
            <a:ext cx="7922401" cy="243232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5"/>
              </a:buClr>
              <a:buFont typeface="Arial" pitchFamily="34" charset="0"/>
              <a:buNone/>
              <a:defRPr sz="1600"/>
            </a:lvl1pPr>
            <a:lvl2pPr marL="457200" indent="0">
              <a:buClr>
                <a:schemeClr val="accent5"/>
              </a:buClr>
              <a:buFont typeface="Arial" pitchFamily="34" charset="0"/>
              <a:buNone/>
              <a:defRPr sz="1600"/>
            </a:lvl2pPr>
            <a:lvl3pPr marL="914400" indent="0">
              <a:buClr>
                <a:schemeClr val="accent5"/>
              </a:buClr>
              <a:buFont typeface="Arial" pitchFamily="34" charset="0"/>
              <a:buNone/>
              <a:defRPr sz="1600"/>
            </a:lvl3pPr>
            <a:lvl4pPr marL="1600200" indent="-228600">
              <a:buClr>
                <a:schemeClr val="accent5"/>
              </a:buClr>
              <a:buFont typeface="Arial" pitchFamily="34" charset="0"/>
              <a:buChar char="•"/>
              <a:defRPr sz="1600"/>
            </a:lvl4pPr>
            <a:lvl5pPr marL="2057400" indent="-228600">
              <a:buClr>
                <a:schemeClr val="accent5"/>
              </a:buClr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de-DE" dirty="0" smtClean="0"/>
              <a:t>Textfeld</a:t>
            </a:r>
          </a:p>
          <a:p>
            <a:pPr lvl="1"/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5800" y="6543675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E9703AF7-7272-441E-803E-EC6B39C48FF2}" type="datetime1">
              <a:rPr lang="de-DE" smtClean="0"/>
              <a:pPr>
                <a:defRPr/>
              </a:pPr>
              <a:t>29.08.2012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52800" y="6543675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56413" y="6543675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CC30D9B5-4B5D-4312-B9CF-E1B99BAAFA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360000"/>
            <a:ext cx="6408067" cy="77809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Click to edit Master title style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7"/>
          </p:nvPr>
        </p:nvSpPr>
        <p:spPr>
          <a:xfrm>
            <a:off x="612000" y="1619999"/>
            <a:ext cx="3420000" cy="2104276"/>
          </a:xfrm>
          <a:prstGeom prst="roundRect">
            <a:avLst>
              <a:gd name="adj" fmla="val 6879"/>
            </a:avLst>
          </a:prstGeom>
          <a:noFill/>
          <a:ln w="28575">
            <a:solidFill>
              <a:srgbClr val="C9D5D7"/>
            </a:solidFill>
            <a:round/>
            <a:headEnd/>
            <a:tailEnd/>
          </a:ln>
        </p:spPr>
        <p:txBody>
          <a:bodyPr wrap="none" anchor="ctr"/>
          <a:lstStyle>
            <a:lvl1pPr marL="0" indent="0">
              <a:buNone/>
              <a:defRPr lang="de-CH" sz="1600" kern="1200" dirty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algn="ctr" defTabSz="1225550" eaLnBrk="1" latinLnBrk="0" hangingPunct="1"/>
            <a:r>
              <a:rPr lang="en-US" smtClean="0"/>
              <a:t>Click icon to add picture</a:t>
            </a:r>
            <a:endParaRPr lang="de-CH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22"/>
          </p:nvPr>
        </p:nvSpPr>
        <p:spPr>
          <a:xfrm>
            <a:off x="5105400" y="1620000"/>
            <a:ext cx="3420000" cy="2106000"/>
          </a:xfrm>
          <a:prstGeom prst="roundRect">
            <a:avLst>
              <a:gd name="adj" fmla="val 6879"/>
            </a:avLst>
          </a:prstGeom>
          <a:noFill/>
          <a:ln w="28575">
            <a:solidFill>
              <a:srgbClr val="C9D5D7"/>
            </a:solidFill>
            <a:round/>
            <a:headEnd/>
            <a:tailEnd/>
          </a:ln>
        </p:spPr>
        <p:txBody>
          <a:bodyPr wrap="none" anchor="ctr"/>
          <a:lstStyle>
            <a:lvl1pPr marL="0" indent="0">
              <a:buNone/>
              <a:defRPr lang="de-CH" sz="1600" kern="1200" dirty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algn="ctr" defTabSz="1225550" eaLnBrk="1" latinLnBrk="0" hangingPunct="1"/>
            <a:r>
              <a:rPr lang="en-US" smtClean="0"/>
              <a:t>Click icon to add picture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62118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4"/>
          <p:cNvSpPr>
            <a:spLocks noGrp="1"/>
          </p:cNvSpPr>
          <p:nvPr>
            <p:ph sz="quarter" idx="20" hasCustomPrompt="1"/>
          </p:nvPr>
        </p:nvSpPr>
        <p:spPr>
          <a:xfrm>
            <a:off x="612000" y="1620000"/>
            <a:ext cx="7970025" cy="467602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5"/>
              </a:buClr>
              <a:buFont typeface="Arial" pitchFamily="34" charset="0"/>
              <a:buChar char="•"/>
              <a:defRPr sz="1600"/>
            </a:lvl1pPr>
            <a:lvl2pPr marL="742950" indent="-285750">
              <a:buClr>
                <a:schemeClr val="accent5"/>
              </a:buClr>
              <a:buFont typeface="Arial" pitchFamily="34" charset="0"/>
              <a:buChar char="•"/>
              <a:defRPr sz="1600"/>
            </a:lvl2pPr>
            <a:lvl3pPr marL="1143000" indent="-228600">
              <a:buClr>
                <a:schemeClr val="accent5"/>
              </a:buClr>
              <a:buFont typeface="Arial" pitchFamily="34" charset="0"/>
              <a:buChar char="•"/>
              <a:defRPr sz="1600"/>
            </a:lvl3pPr>
            <a:lvl4pPr marL="1600200" indent="-228600">
              <a:buClr>
                <a:schemeClr val="accent5"/>
              </a:buClr>
              <a:buFont typeface="Arial" pitchFamily="34" charset="0"/>
              <a:buChar char="•"/>
              <a:defRPr sz="1600"/>
            </a:lvl4pPr>
            <a:lvl5pPr marL="2057400" indent="-228600">
              <a:buClr>
                <a:schemeClr val="accent5"/>
              </a:buClr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de-DE" dirty="0" err="1" smtClean="0"/>
              <a:t>Bullets</a:t>
            </a:r>
            <a:endParaRPr lang="de-DE" dirty="0" smtClean="0"/>
          </a:p>
          <a:p>
            <a:pPr lvl="1"/>
            <a:r>
              <a:rPr lang="de-DE" dirty="0" err="1" smtClean="0"/>
              <a:t>Bullets</a:t>
            </a:r>
            <a:r>
              <a:rPr lang="de-DE" dirty="0" smtClean="0"/>
              <a:t> 2. Ebene</a:t>
            </a:r>
          </a:p>
          <a:p>
            <a:pPr lvl="2"/>
            <a:r>
              <a:rPr lang="de-DE" dirty="0" err="1" smtClean="0"/>
              <a:t>Bullets</a:t>
            </a:r>
            <a:r>
              <a:rPr lang="de-DE" dirty="0" smtClean="0"/>
              <a:t> 3. Ebene</a:t>
            </a:r>
          </a:p>
          <a:p>
            <a:pPr lvl="3"/>
            <a:r>
              <a:rPr lang="de-DE" dirty="0" err="1" smtClean="0"/>
              <a:t>Bullets</a:t>
            </a:r>
            <a:r>
              <a:rPr lang="de-DE" dirty="0" smtClean="0"/>
              <a:t> 4.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5800" y="6543675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D5E2FC79-051C-4A8A-8F9F-E10EB48E04B7}" type="datetime1">
              <a:rPr lang="de-DE" smtClean="0"/>
              <a:pPr>
                <a:defRPr/>
              </a:pPr>
              <a:t>29.08.2012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52800" y="6543675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56413" y="6543675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CC30D9B5-4B5D-4312-B9CF-E1B99BAAFA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360000"/>
            <a:ext cx="6408067" cy="77809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Click to edit Master title style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003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gross mit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sz="quarter" idx="15"/>
          </p:nvPr>
        </p:nvSpPr>
        <p:spPr>
          <a:xfrm>
            <a:off x="612000" y="1619999"/>
            <a:ext cx="7922400" cy="4028325"/>
          </a:xfrm>
          <a:prstGeom prst="roundRect">
            <a:avLst>
              <a:gd name="adj" fmla="val 6879"/>
            </a:avLst>
          </a:prstGeom>
          <a:noFill/>
          <a:ln w="28575">
            <a:solidFill>
              <a:srgbClr val="C9D5D7"/>
            </a:solidFill>
            <a:round/>
            <a:headEnd/>
            <a:tailEnd/>
          </a:ln>
        </p:spPr>
        <p:txBody>
          <a:bodyPr wrap="none" anchor="ctr"/>
          <a:lstStyle>
            <a:lvl1pPr marL="0" indent="0" algn="ctr">
              <a:buNone/>
              <a:defRPr lang="de-CH" sz="1600" kern="1200" dirty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algn="ctr" defTabSz="1225550" eaLnBrk="1" latinLnBrk="0" hangingPunct="1"/>
            <a:r>
              <a:rPr lang="en-US" smtClean="0"/>
              <a:t>Click icon to add picture</a:t>
            </a:r>
            <a:endParaRPr lang="de-CH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360000"/>
            <a:ext cx="6408067" cy="77809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Click to edit Master title style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685800" y="6543675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C8709612-902E-4BE7-8331-5A5C68275528}" type="datetime1">
              <a:rPr lang="de-DE" smtClean="0"/>
              <a:pPr>
                <a:defRPr/>
              </a:pPr>
              <a:t>29.08.2012</a:t>
            </a:fld>
            <a:endParaRPr lang="en-US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52800" y="6543675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56413" y="6543675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CC30D9B5-4B5D-4312-B9CF-E1B99BAAFA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Inhaltsplatzhalter 16"/>
          <p:cNvSpPr>
            <a:spLocks noGrp="1"/>
          </p:cNvSpPr>
          <p:nvPr>
            <p:ph sz="quarter" idx="16" hasCustomPrompt="1"/>
          </p:nvPr>
        </p:nvSpPr>
        <p:spPr>
          <a:xfrm>
            <a:off x="962025" y="5867400"/>
            <a:ext cx="4362450" cy="43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 smtClean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796507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One-Bruker_4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524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397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0" r:id="rId3"/>
    <p:sldLayoutId id="2147483665" r:id="rId4"/>
    <p:sldLayoutId id="2147483676" r:id="rId5"/>
    <p:sldLayoutId id="2147483672" r:id="rId6"/>
    <p:sldLayoutId id="2147483674" r:id="rId7"/>
    <p:sldLayoutId id="2147483671" r:id="rId8"/>
    <p:sldLayoutId id="2147483669" r:id="rId9"/>
    <p:sldLayoutId id="2147483664" r:id="rId10"/>
    <p:sldLayoutId id="2147483673" r:id="rId11"/>
    <p:sldLayoutId id="2147483675" r:id="rId12"/>
    <p:sldLayoutId id="2147483668" r:id="rId13"/>
    <p:sldLayoutId id="2147483677" r:id="rId14"/>
    <p:sldLayoutId id="2147483678" r:id="rId15"/>
    <p:sldLayoutId id="2147483679" r:id="rId16"/>
    <p:sldLayoutId id="2147483680" r:id="rId17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  <a:ea typeface="+mj-ea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  <a:ea typeface="ＭＳ Ｐゴシック" pitchFamily="-80" charset="-128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  <a:ea typeface="ＭＳ Ｐゴシック" pitchFamily="-80" charset="-128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  <a:ea typeface="ＭＳ Ｐゴシック" pitchFamily="-80" charset="-128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  <a:ea typeface="ＭＳ Ｐゴシック" pitchFamily="-80" charset="-128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Verdana" pitchFamily="34" charset="0"/>
          <a:ea typeface="+mn-ea"/>
          <a:cs typeface="ＭＳ Ｐゴシック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Verdana" pitchFamily="34" charset="0"/>
          <a:ea typeface="+mn-ea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Verdana" pitchFamily="34" charset="0"/>
          <a:ea typeface="+mn-ea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Verdana" pitchFamily="34" charset="0"/>
          <a:ea typeface="+mn-ea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Verdana" pitchFamily="34" charset="0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ue.byram@bruker-axs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5.jpeg"/><Relationship Id="rId5" Type="http://schemas.openxmlformats.org/officeDocument/2006/relationships/image" Target="../media/image44.gif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6" name="Textplatzhalter 5235"/>
          <p:cNvSpPr>
            <a:spLocks noGrp="1"/>
          </p:cNvSpPr>
          <p:nvPr>
            <p:ph type="body" sz="quarter" idx="13"/>
          </p:nvPr>
        </p:nvSpPr>
        <p:spPr>
          <a:xfrm>
            <a:off x="611188" y="289367"/>
            <a:ext cx="7085012" cy="1937351"/>
          </a:xfrm>
        </p:spPr>
        <p:txBody>
          <a:bodyPr>
            <a:normAutofit fontScale="92500" lnSpcReduction="10000"/>
          </a:bodyPr>
          <a:lstStyle/>
          <a:p>
            <a:r>
              <a:rPr lang="de-CH" dirty="0" smtClean="0"/>
              <a:t>ACA 2012 - Boston</a:t>
            </a:r>
          </a:p>
          <a:p>
            <a:r>
              <a:rPr lang="de-CH" sz="2400" b="1" dirty="0" smtClean="0"/>
              <a:t>Evolution of Small Molecule Instrumentation in North America</a:t>
            </a:r>
          </a:p>
          <a:p>
            <a:endParaRPr lang="de-CH" sz="2400" b="1" dirty="0" smtClean="0"/>
          </a:p>
          <a:p>
            <a:r>
              <a:rPr lang="de-CH" dirty="0" smtClean="0"/>
              <a:t>Susan K. Byram, Charles F. Campana, Daniel F. Frankel</a:t>
            </a:r>
          </a:p>
          <a:p>
            <a:r>
              <a:rPr lang="de-CH" dirty="0" smtClean="0">
                <a:hlinkClick r:id="rId3"/>
              </a:rPr>
              <a:t>Sue.byram@bruker-axs.com</a:t>
            </a:r>
            <a:r>
              <a:rPr lang="de-CH" dirty="0" smtClean="0"/>
              <a:t>  or 1-608-276-3000</a:t>
            </a:r>
            <a:endParaRPr lang="de-CH" dirty="0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0" y="2449513"/>
            <a:ext cx="9144000" cy="0"/>
          </a:xfrm>
          <a:prstGeom prst="line">
            <a:avLst/>
          </a:prstGeom>
          <a:noFill/>
          <a:ln w="25400">
            <a:solidFill>
              <a:srgbClr val="BACAD3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schemeClr val="tx1"/>
              </a:solidFill>
              <a:latin typeface="Arial" charset="0"/>
              <a:ea typeface="ＭＳ Ｐゴシック" pitchFamily="-8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052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937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Philips PW1100 diffractometer (1970)</a:t>
            </a:r>
            <a:br>
              <a:rPr lang="en-US" dirty="0" smtClean="0"/>
            </a:br>
            <a:r>
              <a:rPr lang="en-US" sz="2000" dirty="0" smtClean="0"/>
              <a:t>Evert </a:t>
            </a:r>
            <a:r>
              <a:rPr lang="en-US" sz="2000" dirty="0" err="1" smtClean="0"/>
              <a:t>Keulen</a:t>
            </a:r>
            <a:r>
              <a:rPr lang="en-US" sz="2000" dirty="0" smtClean="0"/>
              <a:t> design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4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22400"/>
            <a:ext cx="8610600" cy="4525963"/>
          </a:xfrm>
        </p:spPr>
        <p:txBody>
          <a:bodyPr/>
          <a:lstStyle/>
          <a:p>
            <a:pPr lvl="1" eaLnBrk="1" hangingPunct="1">
              <a:buFont typeface="Verdana" pitchFamily="34" charset="0"/>
              <a:buNone/>
            </a:pPr>
            <a:endParaRPr lang="en-US" sz="1600" dirty="0" smtClean="0"/>
          </a:p>
          <a:p>
            <a:pPr marL="0" indent="0" eaLnBrk="1" hangingPunct="1">
              <a:buNone/>
            </a:pPr>
            <a:endParaRPr 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570" y="1782910"/>
            <a:ext cx="5091659" cy="454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3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93700"/>
            <a:ext cx="7772400" cy="1143000"/>
          </a:xfrm>
        </p:spPr>
        <p:txBody>
          <a:bodyPr/>
          <a:lstStyle/>
          <a:p>
            <a:r>
              <a:rPr lang="en-US" dirty="0" smtClean="0"/>
              <a:t>Picker FACS-I diffractometer (PDP-5 control 1964); </a:t>
            </a:r>
            <a:r>
              <a:rPr lang="en-US" sz="2000" dirty="0" smtClean="0"/>
              <a:t>Tom Furnas design with ORNL control</a:t>
            </a:r>
            <a:br>
              <a:rPr lang="en-US" sz="2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( </a:t>
            </a:r>
            <a:r>
              <a:rPr lang="en-US" sz="1800" dirty="0" smtClean="0"/>
              <a:t>Picker was my </a:t>
            </a:r>
            <a:r>
              <a:rPr lang="en-US" sz="1800" dirty="0" smtClean="0"/>
              <a:t>‘first diffractometer’ in the Nyburg group at University of Toronto)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br>
              <a:rPr lang="en-US" dirty="0" smtClean="0"/>
            </a:br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81" y="2279386"/>
            <a:ext cx="5721577" cy="4318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8" t="19095" r="28431"/>
          <a:stretch/>
        </p:blipFill>
        <p:spPr>
          <a:xfrm>
            <a:off x="6366674" y="2612540"/>
            <a:ext cx="2030435" cy="22896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04000" y="4902200"/>
            <a:ext cx="1938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Bill Busing, ORNL, </a:t>
            </a:r>
          </a:p>
          <a:p>
            <a:r>
              <a:rPr lang="en-US" sz="1600" dirty="0" smtClean="0"/>
              <a:t>at IUCr Hamburg</a:t>
            </a:r>
          </a:p>
        </p:txBody>
      </p:sp>
    </p:spTree>
    <p:extLst>
      <p:ext uri="{BB962C8B-B14F-4D97-AF65-F5344CB8AC3E}">
        <p14:creationId xmlns:p14="http://schemas.microsoft.com/office/powerpoint/2010/main" val="143623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937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Rigaku AFC-2 four-circle diffractometer with </a:t>
            </a:r>
            <a:r>
              <a:rPr lang="en-US" dirty="0" err="1" smtClean="0"/>
              <a:t>Facom</a:t>
            </a:r>
            <a:r>
              <a:rPr lang="en-US" dirty="0" smtClean="0"/>
              <a:t> computer (1969)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24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22400"/>
            <a:ext cx="8610600" cy="4525963"/>
          </a:xfrm>
        </p:spPr>
        <p:txBody>
          <a:bodyPr/>
          <a:lstStyle/>
          <a:p>
            <a:pPr lvl="1" eaLnBrk="1" hangingPunct="1">
              <a:buFont typeface="Verdana" pitchFamily="34" charset="0"/>
              <a:buNone/>
            </a:pPr>
            <a:endParaRPr lang="en-US" sz="1600" dirty="0" smtClean="0"/>
          </a:p>
          <a:p>
            <a:pPr marL="0" indent="0" eaLnBrk="1" hangingPunct="1">
              <a:buNone/>
            </a:pPr>
            <a:endParaRPr 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66" y="2141106"/>
            <a:ext cx="7283716" cy="320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3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9995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Siemens quarter-chi circle diffractometer (1965);  </a:t>
            </a:r>
            <a:r>
              <a:rPr lang="en-US" sz="2000" dirty="0" smtClean="0"/>
              <a:t>designed by Hoppe at MPI, Munich &amp; commercialized by Siemens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sz="24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22400"/>
            <a:ext cx="8610600" cy="4525963"/>
          </a:xfrm>
        </p:spPr>
        <p:txBody>
          <a:bodyPr/>
          <a:lstStyle/>
          <a:p>
            <a:pPr lvl="1" eaLnBrk="1" hangingPunct="1">
              <a:buFont typeface="Verdana" pitchFamily="34" charset="0"/>
              <a:buNone/>
            </a:pPr>
            <a:endParaRPr lang="en-US" sz="1600" dirty="0" smtClean="0"/>
          </a:p>
          <a:p>
            <a:pPr marL="0" indent="0" eaLnBrk="1" hangingPunct="1">
              <a:buNone/>
            </a:pPr>
            <a:endParaRPr 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90" y="1794366"/>
            <a:ext cx="3217010" cy="458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3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9995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Stoe STADI-4 diffractometer (1970)</a:t>
            </a:r>
            <a:br>
              <a:rPr lang="en-US" dirty="0" smtClean="0"/>
            </a:br>
            <a:r>
              <a:rPr lang="en-US" sz="2000" dirty="0" smtClean="0"/>
              <a:t>Dir. Erich </a:t>
            </a:r>
            <a:r>
              <a:rPr lang="en-US" sz="2000" dirty="0" err="1" smtClean="0"/>
              <a:t>Woelfel</a:t>
            </a:r>
            <a:r>
              <a:rPr lang="en-US" sz="2000" dirty="0"/>
              <a:t> </a:t>
            </a:r>
            <a:r>
              <a:rPr lang="en-US" sz="2000" dirty="0" smtClean="0"/>
              <a:t>(shown at IUCr Hamburg)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sz="24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22400"/>
            <a:ext cx="8610600" cy="4525963"/>
          </a:xfrm>
        </p:spPr>
        <p:txBody>
          <a:bodyPr/>
          <a:lstStyle/>
          <a:p>
            <a:pPr lvl="1" eaLnBrk="1" hangingPunct="1">
              <a:buFont typeface="Verdana" pitchFamily="34" charset="0"/>
              <a:buNone/>
            </a:pPr>
            <a:endParaRPr lang="en-US" sz="1600" dirty="0" smtClean="0"/>
          </a:p>
          <a:p>
            <a:pPr marL="0" indent="0" eaLnBrk="1" hangingPunct="1">
              <a:buNone/>
            </a:pPr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30" y="1615282"/>
            <a:ext cx="6125451" cy="42013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1" t="34579" r="35417" b="18541"/>
          <a:stretch/>
        </p:blipFill>
        <p:spPr>
          <a:xfrm>
            <a:off x="6457950" y="3911599"/>
            <a:ext cx="2098008" cy="205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7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" y="228600"/>
            <a:ext cx="7612380" cy="1409700"/>
          </a:xfrm>
        </p:spPr>
        <p:txBody>
          <a:bodyPr/>
          <a:lstStyle/>
          <a:p>
            <a:r>
              <a:rPr lang="en-US" dirty="0" smtClean="0"/>
              <a:t>Syntex P1bar diffractometer (1969) </a:t>
            </a:r>
            <a:br>
              <a:rPr lang="en-US" dirty="0" smtClean="0"/>
            </a:br>
            <a:r>
              <a:rPr lang="en-US" sz="2000" dirty="0"/>
              <a:t>Bob Sparks </a:t>
            </a:r>
            <a:r>
              <a:rPr lang="en-US" sz="2000" dirty="0" smtClean="0"/>
              <a:t>software design (shown upper </a:t>
            </a:r>
            <a:r>
              <a:rPr lang="en-US" sz="2000" dirty="0"/>
              <a:t>R)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Sten</a:t>
            </a:r>
            <a:r>
              <a:rPr lang="en-US" sz="2000" dirty="0" smtClean="0"/>
              <a:t> Samson mechanical design </a:t>
            </a:r>
            <a:r>
              <a:rPr lang="en-US" sz="2000" dirty="0" smtClean="0"/>
              <a:t>(shown at </a:t>
            </a:r>
            <a:r>
              <a:rPr lang="en-US" sz="2000" dirty="0" smtClean="0"/>
              <a:t>ACA LA 2001)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24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22400"/>
            <a:ext cx="8610600" cy="4525963"/>
          </a:xfrm>
        </p:spPr>
        <p:txBody>
          <a:bodyPr/>
          <a:lstStyle/>
          <a:p>
            <a:pPr lvl="1" eaLnBrk="1" hangingPunct="1">
              <a:buFont typeface="Verdana" pitchFamily="34" charset="0"/>
              <a:buNone/>
            </a:pPr>
            <a:endParaRPr lang="en-US" sz="1600" dirty="0" smtClean="0"/>
          </a:p>
          <a:p>
            <a:pPr marL="0" indent="0" eaLnBrk="1" hangingPunct="1">
              <a:buNone/>
            </a:pPr>
            <a:endParaRPr 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0" y="1638300"/>
            <a:ext cx="5102232" cy="48298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651" y="1676209"/>
            <a:ext cx="3696949" cy="24904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351" y="4486547"/>
            <a:ext cx="2795249" cy="198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3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Chemical Crystallography in the 1960’s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b="1" dirty="0" smtClean="0"/>
              <a:t>Size of Structures</a:t>
            </a:r>
          </a:p>
          <a:p>
            <a:pPr lvl="1" eaLnBrk="1" hangingPunct="1"/>
            <a:r>
              <a:rPr lang="en-US" sz="2000" b="1" dirty="0" smtClean="0"/>
              <a:t>Usually &lt; </a:t>
            </a:r>
            <a:r>
              <a:rPr lang="en-US" sz="2000" b="1" dirty="0" smtClean="0">
                <a:solidFill>
                  <a:schemeClr val="accent5"/>
                </a:solidFill>
              </a:rPr>
              <a:t>100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smtClean="0"/>
              <a:t>non-H atoms; more organic structures</a:t>
            </a:r>
          </a:p>
          <a:p>
            <a:pPr eaLnBrk="1" hangingPunct="1"/>
            <a:r>
              <a:rPr lang="en-US" sz="2000" b="1" dirty="0" smtClean="0"/>
              <a:t>Time per Structure</a:t>
            </a:r>
          </a:p>
          <a:p>
            <a:pPr lvl="1" eaLnBrk="1" hangingPunct="1"/>
            <a:r>
              <a:rPr lang="en-US" sz="2000" b="1" dirty="0" smtClean="0"/>
              <a:t>Typically </a:t>
            </a:r>
            <a:r>
              <a:rPr lang="en-US" sz="2000" b="1" dirty="0" smtClean="0">
                <a:solidFill>
                  <a:schemeClr val="accent5"/>
                </a:solidFill>
              </a:rPr>
              <a:t>2 - 6 months</a:t>
            </a:r>
          </a:p>
          <a:p>
            <a:pPr eaLnBrk="1" hangingPunct="1"/>
            <a:r>
              <a:rPr lang="en-US" sz="2000" b="1" dirty="0" smtClean="0"/>
              <a:t>Total Structures Published</a:t>
            </a:r>
          </a:p>
          <a:p>
            <a:pPr lvl="1" eaLnBrk="1" hangingPunct="1"/>
            <a:r>
              <a:rPr lang="en-US" sz="2000" b="1" dirty="0" smtClean="0">
                <a:solidFill>
                  <a:schemeClr val="accent5"/>
                </a:solidFill>
              </a:rPr>
              <a:t>8,300</a:t>
            </a:r>
            <a:r>
              <a:rPr lang="en-US" sz="2000" b="1" dirty="0" smtClean="0"/>
              <a:t> (1969 est.)</a:t>
            </a:r>
          </a:p>
          <a:p>
            <a:pPr eaLnBrk="1" hangingPunct="1"/>
            <a:endParaRPr lang="en-US" sz="2000" b="1" dirty="0" smtClean="0"/>
          </a:p>
          <a:p>
            <a:pPr lvl="1" eaLnBrk="1" hangingPunct="1"/>
            <a:endParaRPr lang="en-US" sz="2000" b="1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508000"/>
            <a:ext cx="7772400" cy="1143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Chemical Crystallography in the 1970’s</a:t>
            </a:r>
            <a:br>
              <a:rPr lang="en-US" sz="2400" dirty="0" smtClean="0"/>
            </a:br>
            <a:endParaRPr lang="en-US" sz="24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446212"/>
            <a:ext cx="6146800" cy="4525963"/>
          </a:xfrm>
        </p:spPr>
        <p:txBody>
          <a:bodyPr/>
          <a:lstStyle/>
          <a:p>
            <a:pPr eaLnBrk="1" hangingPunct="1"/>
            <a:r>
              <a:rPr lang="en-US" sz="1600" b="1" dirty="0" smtClean="0"/>
              <a:t>Equipment</a:t>
            </a:r>
          </a:p>
          <a:p>
            <a:pPr lvl="1" eaLnBrk="1" hangingPunct="1"/>
            <a:r>
              <a:rPr lang="en-US" sz="1600" b="1" dirty="0" smtClean="0"/>
              <a:t>Computer-controlled diffractometers (Syntex P1bar, P2</a:t>
            </a:r>
            <a:r>
              <a:rPr lang="en-US" sz="1600" b="1" baseline="-25000" dirty="0" smtClean="0"/>
              <a:t>1</a:t>
            </a:r>
            <a:r>
              <a:rPr lang="en-US" sz="1600" b="1" dirty="0" smtClean="0"/>
              <a:t>, P3/R3, Enraf Nonius CAD-4)</a:t>
            </a:r>
          </a:p>
          <a:p>
            <a:pPr lvl="1" eaLnBrk="1" hangingPunct="1"/>
            <a:r>
              <a:rPr lang="en-US" sz="1600" b="1" dirty="0" smtClean="0"/>
              <a:t>Low temperature devices gain in routine use (Syntex </a:t>
            </a:r>
            <a:r>
              <a:rPr lang="en-US" sz="1600" b="1" dirty="0" smtClean="0"/>
              <a:t>LT-1 on right, </a:t>
            </a:r>
            <a:r>
              <a:rPr lang="en-US" sz="1600" b="1" dirty="0" smtClean="0"/>
              <a:t>with H. Hope, UC Davis, shown here at IUCr Kyoto 1972)</a:t>
            </a:r>
          </a:p>
          <a:p>
            <a:pPr eaLnBrk="1" hangingPunct="1"/>
            <a:r>
              <a:rPr lang="en-US" sz="1600" b="1" dirty="0" smtClean="0"/>
              <a:t>Computers</a:t>
            </a:r>
          </a:p>
          <a:p>
            <a:pPr lvl="1" eaLnBrk="1" hangingPunct="1"/>
            <a:r>
              <a:rPr lang="en-US" sz="1600" b="1" dirty="0" smtClean="0"/>
              <a:t>Departmental computers (IBM 7094, VAX 11/780)</a:t>
            </a:r>
          </a:p>
          <a:p>
            <a:pPr lvl="1" eaLnBrk="1" hangingPunct="1"/>
            <a:r>
              <a:rPr lang="en-US" sz="1600" b="1" dirty="0" smtClean="0"/>
              <a:t>Dedicated mini-computer systems (Nova 1200, Nova 4, Eclipse S/140, PDP 11)</a:t>
            </a:r>
          </a:p>
          <a:p>
            <a:pPr eaLnBrk="1" hangingPunct="1"/>
            <a:r>
              <a:rPr lang="en-US" sz="1600" b="1" dirty="0" smtClean="0"/>
              <a:t>Software Packages</a:t>
            </a:r>
          </a:p>
          <a:p>
            <a:pPr lvl="1"/>
            <a:r>
              <a:rPr lang="en-US" sz="1600" b="1" dirty="0" smtClean="0"/>
              <a:t>Public domain software large computers: XRAY76, MULTAN (Main &amp; </a:t>
            </a:r>
            <a:r>
              <a:rPr lang="en-US" sz="1600" b="1" dirty="0" err="1" smtClean="0"/>
              <a:t>Woolfson</a:t>
            </a:r>
            <a:r>
              <a:rPr lang="en-US" sz="1600" b="1" dirty="0"/>
              <a:t>), </a:t>
            </a:r>
            <a:r>
              <a:rPr lang="en-US" sz="1600" b="1" dirty="0" smtClean="0"/>
              <a:t>CRYSTALS (</a:t>
            </a:r>
            <a:r>
              <a:rPr lang="en-US" sz="1600" b="1" dirty="0" err="1" smtClean="0"/>
              <a:t>Carruthers</a:t>
            </a:r>
            <a:r>
              <a:rPr lang="en-US" sz="1600" b="1" dirty="0" smtClean="0"/>
              <a:t>, Rowlett), </a:t>
            </a:r>
            <a:r>
              <a:rPr lang="en-US" sz="1600" b="1" dirty="0"/>
              <a:t>SHELX76 (Sheldrick</a:t>
            </a:r>
            <a:r>
              <a:rPr lang="en-US" sz="1600" b="1" dirty="0" smtClean="0"/>
              <a:t>)</a:t>
            </a:r>
          </a:p>
          <a:p>
            <a:pPr lvl="1"/>
            <a:r>
              <a:rPr lang="en-US" sz="1600" b="1" dirty="0" smtClean="0"/>
              <a:t>Commercial software for dedicated minicomputers: Syntex </a:t>
            </a:r>
            <a:r>
              <a:rPr lang="en-US" sz="1600" b="1" dirty="0"/>
              <a:t>XTL &amp; EXTL, Nicolet SHELXTL, Enraf Nonius </a:t>
            </a:r>
            <a:r>
              <a:rPr lang="en-US" sz="1600" b="1" dirty="0" smtClean="0"/>
              <a:t>SDP </a:t>
            </a:r>
          </a:p>
          <a:p>
            <a:pPr lvl="1" eaLnBrk="1" hangingPunct="1"/>
            <a:endParaRPr lang="en-US" sz="1600" b="1" dirty="0"/>
          </a:p>
          <a:p>
            <a:pPr lvl="1" eaLnBrk="1" hangingPunct="1"/>
            <a:endParaRPr lang="en-US" sz="1600" b="1" dirty="0" smtClean="0"/>
          </a:p>
          <a:p>
            <a:pPr marL="457200" lvl="1" indent="0" eaLnBrk="1" hangingPunct="1">
              <a:buNone/>
            </a:pPr>
            <a:r>
              <a:rPr lang="en-US" sz="1600" b="1" dirty="0" smtClean="0"/>
              <a:t>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3" t="42999" r="1891" b="9117"/>
          <a:stretch>
            <a:fillRect/>
          </a:stretch>
        </p:blipFill>
        <p:spPr bwMode="auto">
          <a:xfrm>
            <a:off x="6731001" y="1955797"/>
            <a:ext cx="2117470" cy="148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434" y="4025900"/>
            <a:ext cx="2895600" cy="2087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508000"/>
            <a:ext cx="7772400" cy="1143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Chemical Crystallography in the 1970’s:</a:t>
            </a:r>
            <a:br>
              <a:rPr lang="en-US" sz="2400" dirty="0" smtClean="0"/>
            </a:br>
            <a:r>
              <a:rPr lang="en-US" dirty="0" smtClean="0"/>
              <a:t>the decade of software </a:t>
            </a:r>
            <a:endParaRPr lang="en-US" sz="24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447800"/>
            <a:ext cx="568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1600" b="1" dirty="0" smtClean="0"/>
              <a:t>At Syntex, Bob Sparks tried to introduce something new every year at crystallographic meetings; milestones were:</a:t>
            </a:r>
            <a:endParaRPr lang="en-US" sz="1600" b="1" dirty="0"/>
          </a:p>
          <a:p>
            <a:pPr eaLnBrk="1" hangingPunct="1"/>
            <a:r>
              <a:rPr lang="en-US" sz="1600" b="1" dirty="0" smtClean="0"/>
              <a:t>1970 ACA Ottawa autoindexing (Bob Sparks)</a:t>
            </a:r>
          </a:p>
          <a:p>
            <a:r>
              <a:rPr lang="en-US" sz="1600" b="1" dirty="0"/>
              <a:t>1972 IUCr Kyoto  P21 automated diffractometer, AD-1 </a:t>
            </a:r>
            <a:r>
              <a:rPr lang="en-US" sz="1600" b="1" dirty="0" err="1"/>
              <a:t>autodensitometer</a:t>
            </a:r>
            <a:r>
              <a:rPr lang="en-US" sz="1600" b="1" dirty="0"/>
              <a:t> and LT-1 low </a:t>
            </a:r>
            <a:r>
              <a:rPr lang="en-US" sz="1600" b="1" dirty="0" smtClean="0"/>
              <a:t>temperature device</a:t>
            </a:r>
            <a:endParaRPr lang="en-US" sz="1600" b="1" dirty="0"/>
          </a:p>
          <a:p>
            <a:pPr eaLnBrk="1" hangingPunct="1"/>
            <a:r>
              <a:rPr lang="en-US" sz="1600" b="1" dirty="0" smtClean="0"/>
              <a:t>1973 ACA Storrs XTL full structure solution, refinement &amp; display on Data General minicomputer with custom floating point processor </a:t>
            </a:r>
            <a:endParaRPr lang="en-US" sz="1600" b="1" dirty="0"/>
          </a:p>
          <a:p>
            <a:pPr eaLnBrk="1" hangingPunct="1"/>
            <a:endParaRPr lang="en-US" sz="1600" b="1" dirty="0" smtClean="0"/>
          </a:p>
          <a:p>
            <a:pPr eaLnBrk="1" hangingPunct="1"/>
            <a:endParaRPr lang="en-US" sz="1600" b="1" dirty="0" smtClean="0"/>
          </a:p>
          <a:p>
            <a:pPr eaLnBrk="1" hangingPunct="1"/>
            <a:r>
              <a:rPr lang="en-US" sz="1600" b="1" dirty="0" smtClean="0"/>
              <a:t>1973 red/green TV display </a:t>
            </a:r>
            <a:r>
              <a:rPr lang="en-US" sz="1600" b="1" dirty="0"/>
              <a:t>(</a:t>
            </a:r>
            <a:r>
              <a:rPr lang="en-US" sz="1600" b="1" dirty="0" smtClean="0"/>
              <a:t>Edgar Meyer, Texas A&amp;M)</a:t>
            </a:r>
            <a:endParaRPr lang="en-US" sz="1600" b="1" dirty="0"/>
          </a:p>
          <a:p>
            <a:pPr eaLnBrk="1" hangingPunct="1"/>
            <a:r>
              <a:rPr lang="en-US" sz="1600" b="1" dirty="0" smtClean="0"/>
              <a:t>1979 first SHELXTL proprietary release (George </a:t>
            </a:r>
            <a:r>
              <a:rPr lang="en-US" sz="1600" b="1" dirty="0" smtClean="0"/>
              <a:t>Sheldrick, shown here on right)</a:t>
            </a:r>
            <a:endParaRPr lang="en-US" sz="1600" b="1" dirty="0" smtClean="0"/>
          </a:p>
          <a:p>
            <a:pPr marL="0" indent="0" eaLnBrk="1" hangingPunct="1">
              <a:buNone/>
            </a:pPr>
            <a:endParaRPr lang="en-US" sz="1600" b="1" dirty="0" smtClean="0"/>
          </a:p>
          <a:p>
            <a:pPr eaLnBrk="1" hangingPunct="1"/>
            <a:endParaRPr lang="en-US" sz="16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409699"/>
            <a:ext cx="1791489" cy="26504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7" t="32084"/>
          <a:stretch/>
        </p:blipFill>
        <p:spPr>
          <a:xfrm>
            <a:off x="5868189" y="5010150"/>
            <a:ext cx="2667000" cy="164045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82" y="4368800"/>
            <a:ext cx="6718682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26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508000"/>
            <a:ext cx="7772400" cy="1143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Chemical Crystallography in the 1970’s:</a:t>
            </a:r>
            <a:br>
              <a:rPr lang="en-US" sz="2400" dirty="0" smtClean="0"/>
            </a:br>
            <a:r>
              <a:rPr lang="en-US" dirty="0" smtClean="0"/>
              <a:t>facilitating productivity</a:t>
            </a:r>
            <a:endParaRPr lang="en-US" sz="24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219" y="1341277"/>
            <a:ext cx="4479195" cy="4556443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 smtClean="0"/>
              <a:t>The introduction of the </a:t>
            </a:r>
            <a:r>
              <a:rPr lang="en-US" sz="1600" b="1" dirty="0" smtClean="0"/>
              <a:t>P21 (below), </a:t>
            </a:r>
            <a:r>
              <a:rPr lang="en-US" sz="1600" b="1" dirty="0" smtClean="0"/>
              <a:t>LT-1 and XTL facilitated some immensely productive research groups, including the Yuri Struchkov group at INEOS in </a:t>
            </a:r>
            <a:r>
              <a:rPr lang="en-US" sz="1600" b="1" dirty="0" smtClean="0"/>
              <a:t>Moscow (shown at USA reunion).</a:t>
            </a:r>
            <a:endParaRPr lang="en-US" sz="1600" b="1" dirty="0" smtClean="0"/>
          </a:p>
          <a:p>
            <a:pPr marL="0" indent="0">
              <a:buNone/>
            </a:pPr>
            <a:r>
              <a:rPr lang="en-US" sz="1600" b="1" dirty="0" smtClean="0"/>
              <a:t>Staff crystallographers evolved;   first was Curt Haltiwanger,   University of </a:t>
            </a:r>
            <a:r>
              <a:rPr lang="en-US" sz="1600" b="1" dirty="0" smtClean="0"/>
              <a:t>Colorado (on R)</a:t>
            </a:r>
            <a:endParaRPr lang="en-US" sz="1600" b="1" dirty="0" smtClean="0"/>
          </a:p>
          <a:p>
            <a:pPr eaLnBrk="1" hangingPunct="1"/>
            <a:endParaRPr lang="en-US" sz="16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03" y="3619499"/>
            <a:ext cx="2315739" cy="302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0" b="36080"/>
          <a:stretch/>
        </p:blipFill>
        <p:spPr>
          <a:xfrm>
            <a:off x="5291667" y="1511300"/>
            <a:ext cx="3276600" cy="1625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979" y="5180001"/>
            <a:ext cx="2940987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967" y="4649798"/>
            <a:ext cx="1806553" cy="18065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4927" y="4857223"/>
            <a:ext cx="1473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P21 users list: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21174" y="3949282"/>
            <a:ext cx="4539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Notable early users include Prof Bruce Foxman honored yesterday </a:t>
            </a:r>
            <a:r>
              <a:rPr lang="en-US" sz="1600" b="1" dirty="0" smtClean="0"/>
              <a:t>at  </a:t>
            </a:r>
            <a:r>
              <a:rPr lang="en-US" sz="1600" b="1" dirty="0"/>
              <a:t>ACA Boston (</a:t>
            </a:r>
            <a:r>
              <a:rPr lang="en-US" sz="1600" b="1" dirty="0" smtClean="0"/>
              <a:t>shown </a:t>
            </a:r>
            <a:r>
              <a:rPr lang="en-US" sz="1600" b="1" dirty="0"/>
              <a:t>at ACA Knoxville 2008) </a:t>
            </a:r>
          </a:p>
          <a:p>
            <a:endParaRPr lang="en-US" sz="1600" dirty="0" err="1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8" t="5555" r="38052" b="64259"/>
          <a:stretch/>
        </p:blipFill>
        <p:spPr>
          <a:xfrm>
            <a:off x="4275620" y="2957858"/>
            <a:ext cx="813548" cy="84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7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596900"/>
            <a:ext cx="7772400" cy="1143000"/>
          </a:xfrm>
        </p:spPr>
        <p:txBody>
          <a:bodyPr/>
          <a:lstStyle/>
          <a:p>
            <a:r>
              <a:rPr lang="en-US" dirty="0" smtClean="0"/>
              <a:t>Reflections on Chemical </a:t>
            </a:r>
            <a:r>
              <a:rPr lang="en-US" dirty="0"/>
              <a:t>Crystallography </a:t>
            </a:r>
            <a:r>
              <a:rPr lang="en-US" dirty="0" smtClean="0"/>
              <a:t>Evolution,  1950 - 2012</a:t>
            </a:r>
            <a:endParaRPr lang="en-US" sz="24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1800"/>
            <a:ext cx="7772400" cy="4394200"/>
          </a:xfrm>
        </p:spPr>
        <p:txBody>
          <a:bodyPr/>
          <a:lstStyle/>
          <a:p>
            <a:pPr eaLnBrk="1" hangingPunct="1"/>
            <a:r>
              <a:rPr lang="en-US" sz="2000" b="1" dirty="0" smtClean="0"/>
              <a:t>Film Cameras</a:t>
            </a:r>
          </a:p>
          <a:p>
            <a:pPr eaLnBrk="1" hangingPunct="1"/>
            <a:r>
              <a:rPr lang="en-US" sz="2000" b="1" dirty="0" smtClean="0"/>
              <a:t>Scintillation Counters</a:t>
            </a:r>
          </a:p>
          <a:p>
            <a:pPr eaLnBrk="1" hangingPunct="1"/>
            <a:r>
              <a:rPr lang="en-US" sz="2000" b="1" dirty="0" smtClean="0"/>
              <a:t>Multi-wire Proportional Counters</a:t>
            </a:r>
          </a:p>
          <a:p>
            <a:pPr eaLnBrk="1" hangingPunct="1"/>
            <a:r>
              <a:rPr lang="en-US" sz="2000" b="1" dirty="0" smtClean="0"/>
              <a:t>TV Detectors</a:t>
            </a:r>
          </a:p>
          <a:p>
            <a:pPr eaLnBrk="1" hangingPunct="1"/>
            <a:r>
              <a:rPr lang="en-US" sz="2000" b="1" dirty="0" smtClean="0"/>
              <a:t>Image Plates</a:t>
            </a:r>
          </a:p>
          <a:p>
            <a:pPr eaLnBrk="1" hangingPunct="1"/>
            <a:r>
              <a:rPr lang="en-US" sz="2000" b="1" dirty="0" smtClean="0"/>
              <a:t>CCD Detectors</a:t>
            </a:r>
          </a:p>
          <a:p>
            <a:pPr eaLnBrk="1" hangingPunct="1"/>
            <a:r>
              <a:rPr lang="en-US" sz="2000" b="1" dirty="0" smtClean="0"/>
              <a:t>CMOS Detectors</a:t>
            </a:r>
          </a:p>
          <a:p>
            <a:pPr marL="914400" lvl="2" indent="0">
              <a:buNone/>
            </a:pPr>
            <a:r>
              <a:rPr lang="en-US" sz="2000" b="1" dirty="0" smtClean="0">
                <a:solidFill>
                  <a:schemeClr val="accent5"/>
                </a:solidFill>
              </a:rPr>
              <a:t>And their influence on</a:t>
            </a:r>
            <a:endParaRPr lang="en-US" sz="2000" b="1" dirty="0">
              <a:solidFill>
                <a:schemeClr val="accent5"/>
              </a:solidFill>
            </a:endParaRPr>
          </a:p>
          <a:p>
            <a:r>
              <a:rPr lang="en-US" sz="2000" b="1" dirty="0"/>
              <a:t>Size of Structures</a:t>
            </a:r>
          </a:p>
          <a:p>
            <a:r>
              <a:rPr lang="en-US" sz="2000" b="1" dirty="0"/>
              <a:t>Time per Structure</a:t>
            </a:r>
          </a:p>
          <a:p>
            <a:r>
              <a:rPr lang="en-US" sz="2000" b="1" dirty="0"/>
              <a:t>Total Structures </a:t>
            </a:r>
            <a:r>
              <a:rPr lang="en-US" sz="2000" b="1" dirty="0" smtClean="0"/>
              <a:t>Published in CSD</a:t>
            </a:r>
            <a:endParaRPr lang="en-US" sz="2000" b="1" dirty="0"/>
          </a:p>
          <a:p>
            <a:pPr eaLnBrk="1" hangingPunct="1"/>
            <a:endParaRPr lang="en-US" sz="2000" b="1" dirty="0" smtClean="0"/>
          </a:p>
          <a:p>
            <a:pPr eaLnBrk="1" hangingPunct="1"/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Chemical Crystallography in the 1970’s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b="1" dirty="0" smtClean="0"/>
              <a:t>Size of Structures</a:t>
            </a:r>
          </a:p>
          <a:p>
            <a:pPr lvl="1" eaLnBrk="1" hangingPunct="1"/>
            <a:r>
              <a:rPr lang="en-US" sz="2000" b="1" dirty="0" smtClean="0"/>
              <a:t>Usually &lt;</a:t>
            </a:r>
            <a:r>
              <a:rPr lang="en-US" sz="2000" b="1" dirty="0" smtClean="0">
                <a:solidFill>
                  <a:schemeClr val="accent5"/>
                </a:solidFill>
              </a:rPr>
              <a:t> 200 </a:t>
            </a:r>
            <a:r>
              <a:rPr lang="en-US" sz="2000" b="1" dirty="0" smtClean="0"/>
              <a:t>non-H atoms</a:t>
            </a:r>
          </a:p>
          <a:p>
            <a:pPr eaLnBrk="1" hangingPunct="1"/>
            <a:r>
              <a:rPr lang="en-US" sz="2000" b="1" dirty="0" smtClean="0"/>
              <a:t>Time per Structure</a:t>
            </a:r>
          </a:p>
          <a:p>
            <a:pPr lvl="1" eaLnBrk="1" hangingPunct="1"/>
            <a:r>
              <a:rPr lang="en-US" sz="2000" b="1" dirty="0" smtClean="0"/>
              <a:t>Typically </a:t>
            </a:r>
            <a:r>
              <a:rPr lang="en-US" sz="2000" b="1" dirty="0" smtClean="0">
                <a:solidFill>
                  <a:schemeClr val="accent5"/>
                </a:solidFill>
              </a:rPr>
              <a:t>one month</a:t>
            </a:r>
          </a:p>
          <a:p>
            <a:pPr eaLnBrk="1" hangingPunct="1"/>
            <a:r>
              <a:rPr lang="en-US" sz="2000" b="1" dirty="0" smtClean="0"/>
              <a:t>Total Structures Published</a:t>
            </a:r>
          </a:p>
          <a:p>
            <a:pPr lvl="1" eaLnBrk="1" hangingPunct="1"/>
            <a:r>
              <a:rPr lang="en-US" sz="2000" b="1" dirty="0" smtClean="0">
                <a:solidFill>
                  <a:schemeClr val="accent5"/>
                </a:solidFill>
              </a:rPr>
              <a:t>32,000</a:t>
            </a:r>
            <a:r>
              <a:rPr lang="en-US" sz="2000" b="1" dirty="0" smtClean="0"/>
              <a:t> (1979)</a:t>
            </a:r>
          </a:p>
          <a:p>
            <a:pPr lvl="1" eaLnBrk="1" hangingPunct="1"/>
            <a:endParaRPr lang="en-US" sz="2000" b="1" dirty="0" smtClean="0"/>
          </a:p>
          <a:p>
            <a:pPr eaLnBrk="1" hangingPunct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Chemical Crystallography in the 1980’s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501" y="1168401"/>
            <a:ext cx="6804538" cy="3962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8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/>
              <a:t>Equipment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smtClean="0"/>
              <a:t>Computer-controlled diffractometers (Nicolet R3m/V, Siemens P4, Nonius CAD-4, Rigaku AFC-6 &amp; AFC-5)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smtClean="0"/>
              <a:t>2-D detectors primarily for protein data used occasionally for chemistry (Nicolet X-100, Nonius FAST, ADSC multiwire, Rigaku image plate)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/>
              <a:t>Computers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smtClean="0"/>
              <a:t>Dedicated mini-computer systems (Eclipse S/140, MicroVAX II)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smtClean="0"/>
              <a:t>Personal Computers (DOS) (386, 486 &amp; PENTIUM PC’s)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/>
              <a:t>Software Packages</a:t>
            </a:r>
          </a:p>
          <a:p>
            <a:pPr lvl="1">
              <a:lnSpc>
                <a:spcPct val="90000"/>
              </a:lnSpc>
            </a:pPr>
            <a:r>
              <a:rPr lang="en-US" sz="1800" b="1" dirty="0" smtClean="0"/>
              <a:t>Public domain software small computers: SHELX, NRCVAX (</a:t>
            </a:r>
            <a:r>
              <a:rPr lang="en-US" sz="1800" b="1" dirty="0" err="1" smtClean="0"/>
              <a:t>LePage</a:t>
            </a:r>
            <a:r>
              <a:rPr lang="en-US" sz="1800" b="1" dirty="0" smtClean="0"/>
              <a:t>, </a:t>
            </a:r>
            <a:r>
              <a:rPr lang="en-US" sz="1800" b="1" dirty="0"/>
              <a:t>White, Eric </a:t>
            </a:r>
            <a:r>
              <a:rPr lang="en-US" sz="1800" b="1" dirty="0" smtClean="0"/>
              <a:t>Gabe above), CRYSTALS</a:t>
            </a:r>
            <a:r>
              <a:rPr lang="en-US" sz="1800" b="1" dirty="0"/>
              <a:t> </a:t>
            </a:r>
            <a:r>
              <a:rPr lang="en-US" sz="1800" b="1" dirty="0" smtClean="0"/>
              <a:t>(David Watkin, below)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smtClean="0"/>
              <a:t>Commercial software for personal computers (Nicolet/Siemens SHELXTL, MSC </a:t>
            </a:r>
            <a:r>
              <a:rPr lang="en-US" sz="1800" b="1" dirty="0" err="1" smtClean="0"/>
              <a:t>Texsan</a:t>
            </a:r>
            <a:r>
              <a:rPr lang="en-US" sz="1800" b="1" dirty="0" smtClean="0"/>
              <a:t>)</a:t>
            </a:r>
          </a:p>
          <a:p>
            <a:pPr lvl="1" eaLnBrk="1" hangingPunct="1">
              <a:lnSpc>
                <a:spcPct val="90000"/>
              </a:lnSpc>
              <a:buFont typeface="Verdana" pitchFamily="34" charset="0"/>
              <a:buNone/>
            </a:pPr>
            <a:endParaRPr lang="en-US" sz="1800" b="1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739" y="1638300"/>
            <a:ext cx="1882061" cy="2298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9" t="1634" r="7577" b="34967"/>
          <a:stretch/>
        </p:blipFill>
        <p:spPr>
          <a:xfrm>
            <a:off x="7122039" y="4440915"/>
            <a:ext cx="1818761" cy="1540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Commercial Area Detectors in the 1980’s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473200"/>
            <a:ext cx="8229600" cy="4525963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1800" b="1" dirty="0"/>
              <a:t>ADSC multiwire introduced </a:t>
            </a:r>
            <a:r>
              <a:rPr lang="en-US" sz="1800" b="1" dirty="0" smtClean="0"/>
              <a:t>1970’s </a:t>
            </a:r>
            <a:r>
              <a:rPr lang="en-US" sz="1800" b="1" dirty="0"/>
              <a:t>but not used in chemical crystallography until 1980’s (N. Xuong, Ron Hamlin – Mark I </a:t>
            </a:r>
            <a:r>
              <a:rPr lang="en-US" sz="1800" b="1" dirty="0" smtClean="0"/>
              <a:t>model shown </a:t>
            </a:r>
            <a:r>
              <a:rPr lang="en-US" sz="1800" b="1" dirty="0"/>
              <a:t>here </a:t>
            </a:r>
            <a:r>
              <a:rPr lang="en-US" sz="1800" b="1" dirty="0" smtClean="0"/>
              <a:t>on left 1975</a:t>
            </a:r>
            <a:r>
              <a:rPr lang="en-US" sz="1800" b="1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1800" b="1" dirty="0" smtClean="0"/>
              <a:t>Nonius </a:t>
            </a:r>
            <a:r>
              <a:rPr lang="en-US" sz="1800" b="1" dirty="0"/>
              <a:t>FAST </a:t>
            </a:r>
            <a:r>
              <a:rPr lang="en-US" sz="1800" b="1" dirty="0" smtClean="0"/>
              <a:t>1982 (U. Arndt</a:t>
            </a:r>
            <a:r>
              <a:rPr lang="en-US" sz="1800" b="1" dirty="0" smtClean="0"/>
              <a:t>) (brochure below)</a:t>
            </a:r>
            <a:endParaRPr lang="en-US" sz="1800" b="1" dirty="0"/>
          </a:p>
          <a:p>
            <a:pPr lvl="1">
              <a:lnSpc>
                <a:spcPct val="90000"/>
              </a:lnSpc>
            </a:pPr>
            <a:r>
              <a:rPr lang="en-US" sz="1800" b="1" dirty="0" smtClean="0"/>
              <a:t>Nicolet/Xentronics X-100 1984 (Ron Burns, shown </a:t>
            </a:r>
            <a:r>
              <a:rPr lang="en-US" sz="1800" b="1" dirty="0" smtClean="0"/>
              <a:t>here on right </a:t>
            </a:r>
            <a:r>
              <a:rPr lang="en-US" sz="1800" b="1" dirty="0" smtClean="0"/>
              <a:t>at ACA McMaster 1986)</a:t>
            </a:r>
          </a:p>
          <a:p>
            <a:pPr lvl="1">
              <a:lnSpc>
                <a:spcPct val="90000"/>
              </a:lnSpc>
            </a:pPr>
            <a:r>
              <a:rPr lang="en-US" sz="1800" b="1" dirty="0" smtClean="0"/>
              <a:t>Rigaku image plate 1986</a:t>
            </a:r>
          </a:p>
          <a:p>
            <a:pPr lvl="1" eaLnBrk="1" hangingPunct="1">
              <a:lnSpc>
                <a:spcPct val="90000"/>
              </a:lnSpc>
              <a:buFont typeface="Verdana" pitchFamily="34" charset="0"/>
              <a:buNone/>
            </a:pPr>
            <a:endParaRPr lang="en-US" sz="1800" b="1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239" y="4143691"/>
            <a:ext cx="3225800" cy="21774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339" y="3349625"/>
            <a:ext cx="2652522" cy="2876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3250"/>
            <a:ext cx="3009900" cy="210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9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Chemical Crystallography in the 1980’s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b="1" dirty="0" smtClean="0"/>
              <a:t>Size of Structures</a:t>
            </a:r>
          </a:p>
          <a:p>
            <a:pPr lvl="1" eaLnBrk="1" hangingPunct="1"/>
            <a:r>
              <a:rPr lang="en-US" sz="2000" b="1" dirty="0" smtClean="0"/>
              <a:t>Usually &lt; </a:t>
            </a:r>
            <a:r>
              <a:rPr lang="en-US" sz="2000" b="1" dirty="0" smtClean="0">
                <a:solidFill>
                  <a:schemeClr val="accent5"/>
                </a:solidFill>
              </a:rPr>
              <a:t>400</a:t>
            </a:r>
            <a:r>
              <a:rPr lang="en-US" sz="2000" b="1" dirty="0" smtClean="0"/>
              <a:t> non-H atoms</a:t>
            </a:r>
          </a:p>
          <a:p>
            <a:pPr eaLnBrk="1" hangingPunct="1"/>
            <a:r>
              <a:rPr lang="en-US" sz="2000" b="1" dirty="0" smtClean="0"/>
              <a:t>Time per Structure</a:t>
            </a:r>
          </a:p>
          <a:p>
            <a:pPr lvl="1" eaLnBrk="1" hangingPunct="1"/>
            <a:r>
              <a:rPr lang="en-US" sz="2000" b="1" dirty="0" smtClean="0"/>
              <a:t>Typically </a:t>
            </a:r>
            <a:r>
              <a:rPr lang="en-US" sz="2000" b="1" dirty="0" smtClean="0">
                <a:solidFill>
                  <a:schemeClr val="accent5"/>
                </a:solidFill>
              </a:rPr>
              <a:t>1 -2 weeks</a:t>
            </a:r>
          </a:p>
          <a:p>
            <a:pPr eaLnBrk="1" hangingPunct="1"/>
            <a:r>
              <a:rPr lang="en-US" sz="2000" b="1" dirty="0" smtClean="0"/>
              <a:t>Total Structures Published</a:t>
            </a:r>
          </a:p>
          <a:p>
            <a:pPr lvl="1" eaLnBrk="1" hangingPunct="1"/>
            <a:r>
              <a:rPr lang="en-US" sz="2000" b="1" dirty="0" smtClean="0">
                <a:solidFill>
                  <a:schemeClr val="accent5"/>
                </a:solidFill>
              </a:rPr>
              <a:t>95,000</a:t>
            </a:r>
            <a:r>
              <a:rPr lang="en-US" sz="2000" b="1" dirty="0" smtClean="0"/>
              <a:t> (1989)</a:t>
            </a:r>
          </a:p>
          <a:p>
            <a:pPr lvl="1" eaLnBrk="1" hangingPunct="1"/>
            <a:endParaRPr lang="en-US" sz="2000" b="1" dirty="0" smtClean="0"/>
          </a:p>
          <a:p>
            <a:pPr eaLnBrk="1" hangingPunct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279400"/>
            <a:ext cx="7772400" cy="1143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Chemical Crystallography in the 1990’s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73200"/>
            <a:ext cx="7048500" cy="45847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b="1" dirty="0" smtClean="0"/>
              <a:t>Equipment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smtClean="0"/>
              <a:t>Computer-controlled diffractometers (Siemens P4, Nonius CAD-4, Rigaku AFC-7)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smtClean="0"/>
              <a:t>Rotating anode sources with Cu x-ray mirrors (Siemens P4/RA </a:t>
            </a:r>
            <a:r>
              <a:rPr lang="en-US" sz="1800" b="1" dirty="0" smtClean="0"/>
              <a:t>here with multiwire, </a:t>
            </a:r>
            <a:r>
              <a:rPr lang="en-US" sz="1800" b="1" dirty="0" smtClean="0"/>
              <a:t>Rigaku AFC7R, Huber)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smtClean="0"/>
              <a:t>First multilayer Goebel mirrors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smtClean="0"/>
              <a:t>First commercial Mo CCD systems (Siemens SMART CCD)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/>
              <a:t>Computers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smtClean="0"/>
              <a:t>Dedicated mini-computer systems (SGI Personal Iris)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smtClean="0"/>
              <a:t>Personal Computers (Win NT, Win XP)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/>
              <a:t>Software Packages</a:t>
            </a:r>
          </a:p>
          <a:p>
            <a:pPr lvl="1">
              <a:lnSpc>
                <a:spcPct val="90000"/>
              </a:lnSpc>
            </a:pPr>
            <a:r>
              <a:rPr lang="en-US" sz="1800" b="1" dirty="0" smtClean="0"/>
              <a:t>Public domain software small computers SHELX, CRYSTALS, NRCVAX, PLATON (Ton Spek, shown here), SIR (</a:t>
            </a:r>
            <a:r>
              <a:rPr lang="en-US" sz="1800" b="1" dirty="0" err="1" smtClean="0"/>
              <a:t>Giacovazzo</a:t>
            </a:r>
            <a:r>
              <a:rPr lang="en-US" sz="1800" b="1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1800" b="1" dirty="0" smtClean="0"/>
              <a:t>Commercial software for personal computers: Bruker SHELXTL, Nonius </a:t>
            </a:r>
            <a:r>
              <a:rPr lang="en-US" sz="1800" b="1" dirty="0" err="1" smtClean="0"/>
              <a:t>MaXus</a:t>
            </a:r>
            <a:r>
              <a:rPr lang="en-US" sz="1800" b="1" dirty="0" smtClean="0"/>
              <a:t>, MSC </a:t>
            </a:r>
            <a:r>
              <a:rPr lang="en-US" sz="1800" b="1" dirty="0" err="1" smtClean="0"/>
              <a:t>Texsan</a:t>
            </a:r>
            <a:endParaRPr lang="en-US" sz="1800" b="1" dirty="0" smtClean="0"/>
          </a:p>
          <a:p>
            <a:pPr lvl="1" eaLnBrk="1" hangingPunct="1">
              <a:lnSpc>
                <a:spcPct val="90000"/>
              </a:lnSpc>
            </a:pPr>
            <a:endParaRPr lang="en-US" sz="1800" b="1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8" b="54319"/>
          <a:stretch/>
        </p:blipFill>
        <p:spPr>
          <a:xfrm>
            <a:off x="6985000" y="4786758"/>
            <a:ext cx="1504950" cy="16521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3" t="21400" r="36708" b="35991"/>
          <a:stretch/>
        </p:blipFill>
        <p:spPr>
          <a:xfrm>
            <a:off x="6927675" y="1765300"/>
            <a:ext cx="2216325" cy="2171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187325" y="201613"/>
            <a:ext cx="7772400" cy="1143000"/>
          </a:xfrm>
          <a:noFill/>
        </p:spPr>
        <p:txBody>
          <a:bodyPr lIns="0" tIns="0" rIns="0" bIns="0" anchor="b"/>
          <a:lstStyle/>
          <a:p>
            <a:pPr eaLnBrk="1" hangingPunct="1"/>
            <a:r>
              <a:rPr lang="en-US" dirty="0" smtClean="0"/>
              <a:t>1993: the SMART CCD system for </a:t>
            </a:r>
            <a:br>
              <a:rPr lang="en-US" dirty="0" smtClean="0"/>
            </a:br>
            <a:r>
              <a:rPr lang="en-US" dirty="0" smtClean="0"/>
              <a:t>chemical crystallography</a:t>
            </a:r>
            <a:endParaRPr lang="en-US" dirty="0" smtClean="0">
              <a:solidFill>
                <a:schemeClr val="hlink"/>
              </a:solidFill>
            </a:endParaRP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6710" y="1435767"/>
            <a:ext cx="3692525" cy="5287962"/>
          </a:xfrm>
          <a:noFill/>
        </p:spPr>
        <p:txBody>
          <a:bodyPr lIns="0" tIns="28575" rIns="0" bIns="28575"/>
          <a:lstStyle/>
          <a:p>
            <a:pPr marL="0" indent="0" eaLnBrk="1" hangingPunct="1">
              <a:buNone/>
            </a:pPr>
            <a:r>
              <a:rPr lang="en-US" sz="1500" b="1" dirty="0" smtClean="0"/>
              <a:t>SMART CCD </a:t>
            </a:r>
            <a:r>
              <a:rPr lang="en-US" sz="1500" b="1" dirty="0" smtClean="0"/>
              <a:t>(shown right) revolutionized </a:t>
            </a:r>
            <a:r>
              <a:rPr lang="en-US" sz="1500" b="1" dirty="0" smtClean="0"/>
              <a:t>the chemical crystallography experiment in 1993  </a:t>
            </a:r>
            <a:r>
              <a:rPr lang="en-US" sz="1500" dirty="0"/>
              <a:t>(</a:t>
            </a:r>
            <a:r>
              <a:rPr lang="en-US" sz="1500" dirty="0" smtClean="0"/>
              <a:t>R&amp;D </a:t>
            </a:r>
            <a:r>
              <a:rPr lang="en-US" sz="1500" dirty="0" smtClean="0"/>
              <a:t>100 award </a:t>
            </a:r>
            <a:r>
              <a:rPr lang="en-US" sz="1500" dirty="0" smtClean="0"/>
              <a:t>ceremony 1994 below: the only picture of Bob Sparks in a tuxedo!)</a:t>
            </a:r>
            <a:endParaRPr lang="en-US" sz="1500" dirty="0" smtClean="0"/>
          </a:p>
          <a:p>
            <a:pPr marL="0" indent="0" eaLnBrk="1" hangingPunct="1"/>
            <a:endParaRPr lang="en-US" sz="1500" dirty="0" smtClean="0"/>
          </a:p>
          <a:p>
            <a:pPr marL="0" indent="0" eaLnBrk="1" hangingPunct="1">
              <a:buNone/>
            </a:pPr>
            <a:r>
              <a:rPr lang="en-US" sz="1500" dirty="0" smtClean="0"/>
              <a:t>SMART collected FASTER DATA on a Mo sealed tube than feasible on a Mo point detector rotating anode</a:t>
            </a:r>
            <a:endParaRPr lang="en-US" sz="1500" dirty="0"/>
          </a:p>
          <a:p>
            <a:pPr marL="0" indent="0"/>
            <a:r>
              <a:rPr lang="en-US" sz="1500" dirty="0" smtClean="0"/>
              <a:t> </a:t>
            </a:r>
            <a:r>
              <a:rPr lang="en-US" sz="1500" dirty="0" smtClean="0"/>
              <a:t> hours</a:t>
            </a:r>
            <a:r>
              <a:rPr lang="en-US" sz="1500" dirty="0" smtClean="0"/>
              <a:t>, not days, for structures</a:t>
            </a:r>
          </a:p>
          <a:p>
            <a:pPr marL="0" indent="0"/>
            <a:r>
              <a:rPr lang="en-US" sz="1500" dirty="0" smtClean="0"/>
              <a:t>  electron </a:t>
            </a:r>
            <a:r>
              <a:rPr lang="en-US" sz="1500" dirty="0"/>
              <a:t>density studies in days, not months</a:t>
            </a:r>
          </a:p>
          <a:p>
            <a:pPr marL="0" indent="0" eaLnBrk="1" hangingPunct="1"/>
            <a:endParaRPr lang="en-US" sz="1500" dirty="0" smtClean="0"/>
          </a:p>
          <a:p>
            <a:pPr marL="0" indent="0" eaLnBrk="1" hangingPunct="1"/>
            <a:endParaRPr lang="en-US" sz="1500" dirty="0" smtClean="0"/>
          </a:p>
          <a:p>
            <a:pPr marL="0" indent="0" eaLnBrk="1" hangingPunct="1"/>
            <a:endParaRPr lang="en-US" sz="1500" dirty="0"/>
          </a:p>
          <a:p>
            <a:pPr marL="0" indent="0" eaLnBrk="1" hangingPunct="1"/>
            <a:endParaRPr lang="en-US" sz="1500" dirty="0" smtClean="0"/>
          </a:p>
          <a:p>
            <a:pPr marL="0" indent="0" eaLnBrk="1" hangingPunct="1"/>
            <a:endParaRPr lang="en-US" sz="1500" dirty="0" smtClean="0"/>
          </a:p>
        </p:txBody>
      </p:sp>
      <p:sp>
        <p:nvSpPr>
          <p:cNvPr id="5325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4792663"/>
            <a:ext cx="3692525" cy="3475037"/>
          </a:xfrm>
          <a:noFill/>
        </p:spPr>
        <p:txBody>
          <a:bodyPr lIns="0" tIns="28575" rIns="0" bIns="28575"/>
          <a:lstStyle/>
          <a:p>
            <a:pPr marL="0" indent="0" eaLnBrk="1" hangingPunct="1">
              <a:buNone/>
            </a:pPr>
            <a:r>
              <a:rPr lang="en-US" sz="1500" dirty="0" smtClean="0"/>
              <a:t>SMART measured highly redundant data, thus giving BETTER DATA for difficult crystals </a:t>
            </a:r>
          </a:p>
          <a:p>
            <a:pPr marL="0" indent="0" eaLnBrk="1" hangingPunct="1"/>
            <a:r>
              <a:rPr lang="en-US" sz="1500" dirty="0" smtClean="0"/>
              <a:t>    very small samples            </a:t>
            </a:r>
          </a:p>
          <a:p>
            <a:r>
              <a:rPr lang="en-US" sz="1500" dirty="0" smtClean="0"/>
              <a:t>very large unit cells eg 50- 75 A</a:t>
            </a:r>
          </a:p>
        </p:txBody>
      </p:sp>
      <p:pic>
        <p:nvPicPr>
          <p:cNvPr id="53254" name="Picture 5" descr="Ccd_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1539240"/>
            <a:ext cx="3810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384" y="4079748"/>
            <a:ext cx="2706116" cy="2235974"/>
          </a:xfrm>
          <a:prstGeom prst="rect">
            <a:avLst/>
          </a:prstGeom>
        </p:spPr>
      </p:pic>
    </p:spTree>
  </p:cSld>
  <p:clrMapOvr>
    <a:masterClrMapping/>
  </p:clrMapOvr>
  <p:transition advTm="6064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Chemical Crystallography in the 1990’s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b="1" dirty="0" smtClean="0"/>
              <a:t>Size of Structures</a:t>
            </a:r>
          </a:p>
          <a:p>
            <a:pPr lvl="1" eaLnBrk="1" hangingPunct="1"/>
            <a:r>
              <a:rPr lang="en-US" sz="2000" b="1" dirty="0" smtClean="0"/>
              <a:t>Usually &lt; </a:t>
            </a:r>
            <a:r>
              <a:rPr lang="en-US" sz="2000" b="1" dirty="0" smtClean="0">
                <a:solidFill>
                  <a:schemeClr val="accent5"/>
                </a:solidFill>
              </a:rPr>
              <a:t>600</a:t>
            </a:r>
            <a:r>
              <a:rPr lang="en-US" sz="2000" b="1" dirty="0" smtClean="0"/>
              <a:t> non-H atoms</a:t>
            </a:r>
          </a:p>
          <a:p>
            <a:pPr eaLnBrk="1" hangingPunct="1"/>
            <a:r>
              <a:rPr lang="en-US" sz="2000" b="1" dirty="0" smtClean="0"/>
              <a:t>Time per Structure</a:t>
            </a:r>
          </a:p>
          <a:p>
            <a:pPr lvl="1" eaLnBrk="1" hangingPunct="1"/>
            <a:r>
              <a:rPr lang="en-US" sz="2000" b="1" dirty="0" smtClean="0"/>
              <a:t>Typically </a:t>
            </a:r>
            <a:r>
              <a:rPr lang="en-US" sz="2000" b="1" dirty="0" smtClean="0">
                <a:solidFill>
                  <a:schemeClr val="accent5"/>
                </a:solidFill>
              </a:rPr>
              <a:t>one week</a:t>
            </a:r>
          </a:p>
          <a:p>
            <a:pPr eaLnBrk="1" hangingPunct="1"/>
            <a:r>
              <a:rPr lang="en-US" sz="2000" b="1" dirty="0" smtClean="0"/>
              <a:t>Total Structures Published</a:t>
            </a:r>
          </a:p>
          <a:p>
            <a:pPr lvl="1" eaLnBrk="1" hangingPunct="1"/>
            <a:r>
              <a:rPr lang="en-US" sz="2000" b="1" dirty="0" smtClean="0">
                <a:solidFill>
                  <a:schemeClr val="accent5"/>
                </a:solidFill>
              </a:rPr>
              <a:t>229,000</a:t>
            </a:r>
            <a:r>
              <a:rPr lang="en-US" sz="2000" b="1" dirty="0" smtClean="0"/>
              <a:t> (1999)</a:t>
            </a:r>
          </a:p>
          <a:p>
            <a:pPr lvl="1" eaLnBrk="1" hangingPunct="1"/>
            <a:endParaRPr lang="en-US" sz="2000" b="1" dirty="0" smtClean="0"/>
          </a:p>
          <a:p>
            <a:pPr eaLnBrk="1" hangingPunct="1"/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Chemical Crystallography 2000 - 2009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409700"/>
            <a:ext cx="84455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b="1" dirty="0" smtClean="0"/>
              <a:t>Equipment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smtClean="0"/>
              <a:t>CCDs commonly used (Bruker SMART APEX I </a:t>
            </a:r>
            <a:r>
              <a:rPr lang="en-US" sz="1800" b="1" dirty="0"/>
              <a:t>&amp;</a:t>
            </a:r>
            <a:r>
              <a:rPr lang="en-US" sz="1800" b="1" dirty="0" smtClean="0"/>
              <a:t> II, Nonius KappaCCD &amp; KAPPA APEX II, KUMA/Oxford Diffraction)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smtClean="0"/>
              <a:t>Advanced LT devices (Oxford Cryosystems 700, Cobra, DTC; Bruker KRYO-FLEX, MSC X-STREAM, Cryo Industries)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smtClean="0"/>
              <a:t>Benchtop systems for chemists introduced (Rigaku SCX mini, Bruker SMART X2S)</a:t>
            </a:r>
          </a:p>
          <a:p>
            <a:pPr lvl="1">
              <a:lnSpc>
                <a:spcPct val="90000"/>
              </a:lnSpc>
            </a:pPr>
            <a:r>
              <a:rPr lang="en-US" sz="1800" b="1" dirty="0" smtClean="0"/>
              <a:t>Microfocus sealed tube source/optics for home labs (Incoatec/Bruker </a:t>
            </a:r>
            <a:r>
              <a:rPr lang="en-US" sz="1800" b="1" dirty="0"/>
              <a:t>I</a:t>
            </a:r>
            <a:r>
              <a:rPr lang="en-US" sz="1800" b="1" dirty="0">
                <a:latin typeface="Symbol" pitchFamily="18" charset="2"/>
              </a:rPr>
              <a:t>m</a:t>
            </a:r>
            <a:r>
              <a:rPr lang="en-US" sz="1800" b="1" dirty="0"/>
              <a:t>S</a:t>
            </a:r>
            <a:r>
              <a:rPr lang="en-US" sz="1800" b="1" dirty="0" smtClean="0"/>
              <a:t>, Osmic/Rigaku, Xenocs, AXO Dresden)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/>
              <a:t>Computers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smtClean="0"/>
              <a:t>Personal Computers (Win2000, </a:t>
            </a:r>
            <a:r>
              <a:rPr lang="en-US" sz="1800" b="1" dirty="0" err="1" smtClean="0"/>
              <a:t>WinXP</a:t>
            </a:r>
            <a:r>
              <a:rPr lang="en-US" sz="1800" b="1" dirty="0" smtClean="0"/>
              <a:t>, LINUX)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/>
              <a:t>Software Packages</a:t>
            </a:r>
          </a:p>
          <a:p>
            <a:pPr lvl="1">
              <a:lnSpc>
                <a:spcPct val="90000"/>
              </a:lnSpc>
            </a:pPr>
            <a:r>
              <a:rPr lang="en-US" sz="1800" b="1" dirty="0" smtClean="0"/>
              <a:t>Public: SHELX, CRYSTALS, </a:t>
            </a:r>
            <a:r>
              <a:rPr lang="en-US" sz="1800" b="1" dirty="0"/>
              <a:t>PLATON, </a:t>
            </a:r>
            <a:r>
              <a:rPr lang="en-US" sz="1800" b="1" dirty="0" smtClean="0"/>
              <a:t>SIR, JANA2000 for modulated structures (Petricek, </a:t>
            </a:r>
            <a:r>
              <a:rPr lang="en-US" sz="1800" b="1" dirty="0" err="1" smtClean="0"/>
              <a:t>Dusek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Palatinus</a:t>
            </a:r>
            <a:r>
              <a:rPr lang="en-US" sz="1800" b="1" dirty="0" smtClean="0"/>
              <a:t>), </a:t>
            </a:r>
          </a:p>
          <a:p>
            <a:pPr lvl="1">
              <a:lnSpc>
                <a:spcPct val="90000"/>
              </a:lnSpc>
            </a:pPr>
            <a:r>
              <a:rPr lang="en-US" sz="1800" b="1" dirty="0" smtClean="0"/>
              <a:t>GUI’s: WinGX (Farrugia</a:t>
            </a:r>
            <a:r>
              <a:rPr lang="en-US" sz="1800" b="1" dirty="0"/>
              <a:t>), OLEX2 </a:t>
            </a:r>
            <a:r>
              <a:rPr lang="en-US" sz="1800" b="1" dirty="0" smtClean="0"/>
              <a:t>(</a:t>
            </a:r>
            <a:r>
              <a:rPr lang="en-US" sz="1800" b="1" dirty="0" err="1" smtClean="0"/>
              <a:t>Dolomanov</a:t>
            </a:r>
            <a:r>
              <a:rPr lang="en-US" sz="1800" b="1" dirty="0" smtClean="0"/>
              <a:t>, </a:t>
            </a:r>
            <a:r>
              <a:rPr lang="en-US" sz="1800" b="1" smtClean="0"/>
              <a:t>Puschmann</a:t>
            </a:r>
            <a:r>
              <a:rPr lang="en-US" sz="1800" b="1" dirty="0" smtClean="0"/>
              <a:t>, Bourhis, </a:t>
            </a:r>
            <a:r>
              <a:rPr lang="en-US" sz="1800" b="1" dirty="0" err="1" smtClean="0"/>
              <a:t>Gildea</a:t>
            </a:r>
            <a:r>
              <a:rPr lang="en-US" sz="1800" b="1" dirty="0" smtClean="0"/>
              <a:t>, Howard), </a:t>
            </a:r>
            <a:r>
              <a:rPr lang="en-US" sz="1800" b="1" dirty="0" err="1" smtClean="0"/>
              <a:t>ShelXle</a:t>
            </a:r>
            <a:r>
              <a:rPr lang="en-US" sz="1800" b="1" dirty="0" smtClean="0"/>
              <a:t> (</a:t>
            </a:r>
            <a:r>
              <a:rPr lang="en-US" sz="1800" b="1" dirty="0" err="1" smtClean="0"/>
              <a:t>Huebschle</a:t>
            </a:r>
            <a:r>
              <a:rPr lang="en-US" sz="1800" b="1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smtClean="0"/>
              <a:t>Commercial software for personal computers: Bruker SHELXTL, Rigaku/MSC Crystal Clear</a:t>
            </a:r>
          </a:p>
          <a:p>
            <a:pPr lvl="1" eaLnBrk="1" hangingPunct="1">
              <a:lnSpc>
                <a:spcPct val="90000"/>
              </a:lnSpc>
            </a:pPr>
            <a:endParaRPr lang="en-US" sz="1800" b="1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3761"/>
            <a:ext cx="7772400" cy="1501239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1800" b="1" dirty="0"/>
              <a:t>CCD systems commonly </a:t>
            </a:r>
            <a:r>
              <a:rPr lang="en-US" sz="1800" b="1" dirty="0" smtClean="0"/>
              <a:t>used 2000-2009 </a:t>
            </a:r>
            <a:br>
              <a:rPr lang="en-US" sz="1800" b="1" dirty="0" smtClean="0"/>
            </a:br>
            <a:r>
              <a:rPr lang="en-US" sz="1800" b="1" dirty="0" smtClean="0"/>
              <a:t>(</a:t>
            </a:r>
            <a:r>
              <a:rPr lang="en-US" sz="1800" b="1" dirty="0"/>
              <a:t>Bruker SMART APEX I &amp;</a:t>
            </a:r>
            <a:r>
              <a:rPr lang="en-US" sz="1800" b="1" dirty="0" smtClean="0"/>
              <a:t> </a:t>
            </a:r>
            <a:r>
              <a:rPr lang="en-US" sz="1800" b="1" dirty="0"/>
              <a:t>II, Nonius </a:t>
            </a:r>
            <a:r>
              <a:rPr lang="en-US" sz="1800" b="1" dirty="0" smtClean="0"/>
              <a:t>KappaCCD &amp; </a:t>
            </a:r>
            <a:br>
              <a:rPr lang="en-US" sz="1800" b="1" dirty="0" smtClean="0"/>
            </a:br>
            <a:r>
              <a:rPr lang="en-US" sz="1800" b="1" dirty="0" smtClean="0"/>
              <a:t>Bruker KAPPA APEX II, </a:t>
            </a:r>
            <a:r>
              <a:rPr lang="en-US" sz="1800" b="1" dirty="0"/>
              <a:t>KUMA/Oxford Diffraction)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24" y="1511046"/>
            <a:ext cx="2571441" cy="17357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265" y="1550710"/>
            <a:ext cx="2015335" cy="20133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47" y="4174122"/>
            <a:ext cx="2398713" cy="2098875"/>
          </a:xfrm>
          <a:prstGeom prst="rect">
            <a:avLst/>
          </a:prstGeom>
        </p:spPr>
      </p:pic>
      <p:pic>
        <p:nvPicPr>
          <p:cNvPr id="13" name="Picture 10" descr="Smartapex0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0200" y="1444988"/>
            <a:ext cx="2781299" cy="22247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37961" y="3271679"/>
            <a:ext cx="2537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Bruker design team + George </a:t>
            </a:r>
            <a:r>
              <a:rPr lang="en-US" sz="1600" dirty="0" smtClean="0"/>
              <a:t>Sheldrick; John Chambers rear 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from R</a:t>
            </a:r>
            <a:endParaRPr lang="en-US" sz="16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5740400" y="3687177"/>
            <a:ext cx="14851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SMART APEX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36066" y="6272998"/>
            <a:ext cx="1339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KAPPA CCD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40200" y="6272998"/>
            <a:ext cx="1410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KAPPA  DUO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934" y="4046597"/>
            <a:ext cx="2968534" cy="222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0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Chemical Crystallography 2000 - 2009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b="1" dirty="0" smtClean="0"/>
              <a:t>Size of Structures</a:t>
            </a:r>
          </a:p>
          <a:p>
            <a:pPr lvl="1" eaLnBrk="1" hangingPunct="1"/>
            <a:r>
              <a:rPr lang="en-US" sz="2000" b="1" dirty="0" smtClean="0"/>
              <a:t>Usually &lt; </a:t>
            </a:r>
            <a:r>
              <a:rPr lang="en-US" sz="2000" b="1" dirty="0" smtClean="0">
                <a:solidFill>
                  <a:schemeClr val="accent5"/>
                </a:solidFill>
              </a:rPr>
              <a:t>1000</a:t>
            </a:r>
            <a:r>
              <a:rPr lang="en-US" sz="2000" b="1" dirty="0" smtClean="0"/>
              <a:t> non-H atoms; many twinned structures solved</a:t>
            </a:r>
          </a:p>
          <a:p>
            <a:pPr eaLnBrk="1" hangingPunct="1"/>
            <a:r>
              <a:rPr lang="en-US" sz="2000" b="1" dirty="0" smtClean="0"/>
              <a:t>Time per Structure</a:t>
            </a:r>
          </a:p>
          <a:p>
            <a:pPr lvl="1" eaLnBrk="1" hangingPunct="1"/>
            <a:r>
              <a:rPr lang="en-US" sz="2000" b="1" dirty="0" smtClean="0"/>
              <a:t>Typically a </a:t>
            </a:r>
            <a:r>
              <a:rPr lang="en-US" sz="2000" b="1" dirty="0" smtClean="0">
                <a:solidFill>
                  <a:schemeClr val="accent5"/>
                </a:solidFill>
              </a:rPr>
              <a:t>few hours to overnight</a:t>
            </a:r>
          </a:p>
          <a:p>
            <a:pPr eaLnBrk="1" hangingPunct="1"/>
            <a:r>
              <a:rPr lang="en-US" sz="2000" b="1" dirty="0" smtClean="0"/>
              <a:t>Total Structures Published</a:t>
            </a:r>
          </a:p>
          <a:p>
            <a:pPr lvl="1" eaLnBrk="1" hangingPunct="1"/>
            <a:r>
              <a:rPr lang="en-US" sz="2000" b="1" dirty="0" smtClean="0">
                <a:solidFill>
                  <a:schemeClr val="accent5"/>
                </a:solidFill>
              </a:rPr>
              <a:t>528,000</a:t>
            </a:r>
            <a:r>
              <a:rPr lang="en-US" sz="2000" b="1" dirty="0" smtClean="0"/>
              <a:t> (2009 est.)</a:t>
            </a:r>
          </a:p>
          <a:p>
            <a:pPr lvl="1" eaLnBrk="1" hangingPunct="1">
              <a:buFont typeface="Verdana" pitchFamily="34" charset="0"/>
              <a:buNone/>
            </a:pPr>
            <a:endParaRPr lang="en-US" sz="2000" b="1" dirty="0" smtClean="0"/>
          </a:p>
          <a:p>
            <a:pPr eaLnBrk="1" hangingPunct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68300"/>
            <a:ext cx="7772400" cy="1143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Chemical Crystallography in the 1950’s</a:t>
            </a:r>
            <a:br>
              <a:rPr lang="en-US" sz="2400" dirty="0" smtClean="0"/>
            </a:br>
            <a:endParaRPr lang="en-US" sz="24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321" y="1447800"/>
            <a:ext cx="5181600" cy="45085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Equipment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/>
              <a:t>Film methods (</a:t>
            </a:r>
            <a:r>
              <a:rPr lang="en-US" sz="2000" b="1" dirty="0" err="1" smtClean="0"/>
              <a:t>Weissenberg</a:t>
            </a:r>
            <a:r>
              <a:rPr lang="en-US" sz="2000" b="1" dirty="0" smtClean="0"/>
              <a:t> &amp; Precession cameras – assembly at Nonius started in 1948, shown here in 1970)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/>
              <a:t>Manual estimation of intensities (spot judgers, densitometers)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Computers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/>
              <a:t>A few large mainframe computers (SWAC, IBM 704)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Software Packages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/>
              <a:t>FORTRAN programs for specific mainframe computers: Fourier maps, least-squares refinement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921" y="2179066"/>
            <a:ext cx="3216756" cy="2138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Chemical Crystallography 2010 forward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399" y="1612900"/>
            <a:ext cx="5540249" cy="44831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b="1" dirty="0" smtClean="0"/>
              <a:t>Equipment</a:t>
            </a:r>
          </a:p>
          <a:p>
            <a:pPr lvl="1">
              <a:lnSpc>
                <a:spcPct val="90000"/>
              </a:lnSpc>
            </a:pPr>
            <a:r>
              <a:rPr lang="en-US" sz="1800" b="1" dirty="0" smtClean="0"/>
              <a:t>CMOS systems introduced for home lab use </a:t>
            </a:r>
            <a:r>
              <a:rPr lang="en-US" sz="1800" b="1" dirty="0"/>
              <a:t>(Dectris </a:t>
            </a:r>
            <a:r>
              <a:rPr lang="en-US" sz="1800" b="1" dirty="0" smtClean="0"/>
              <a:t>Pilatus, </a:t>
            </a:r>
            <a:r>
              <a:rPr lang="en-US" sz="1800" b="1" dirty="0"/>
              <a:t>Bruker </a:t>
            </a:r>
            <a:r>
              <a:rPr lang="en-US" sz="1800" b="1" dirty="0" smtClean="0"/>
              <a:t>PHOTON 100 sensor shown here)</a:t>
            </a:r>
          </a:p>
          <a:p>
            <a:pPr lvl="1">
              <a:lnSpc>
                <a:spcPct val="90000"/>
              </a:lnSpc>
            </a:pPr>
            <a:r>
              <a:rPr lang="en-US" sz="1800" b="1" dirty="0"/>
              <a:t>Increasing use of benchtop systems for teaching crystallography (Bruker SMART X2S, Rigaku </a:t>
            </a:r>
            <a:r>
              <a:rPr lang="en-US" sz="1800" b="1" dirty="0" err="1"/>
              <a:t>XtaLAB</a:t>
            </a:r>
            <a:r>
              <a:rPr lang="en-US" sz="1800" b="1" dirty="0"/>
              <a:t> mini)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smtClean="0"/>
              <a:t>Even brighter home lab sources (Excillum METAL JET shown here, Rigaku and Bruker rotating anode generators)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smtClean="0"/>
              <a:t>Increasing use of Microfocus Sealed Tube Sources  for brightness and low maintenance (green solutions)</a:t>
            </a:r>
          </a:p>
          <a:p>
            <a:pPr lvl="1">
              <a:lnSpc>
                <a:spcPct val="90000"/>
              </a:lnSpc>
            </a:pPr>
            <a:r>
              <a:rPr lang="en-US" sz="1800" b="1" dirty="0" smtClean="0">
                <a:solidFill>
                  <a:schemeClr val="accent5"/>
                </a:solidFill>
              </a:rPr>
              <a:t>600,000</a:t>
            </a:r>
            <a:r>
              <a:rPr lang="en-US" sz="1800" b="1" dirty="0" smtClean="0"/>
              <a:t> structures reached in 2012</a:t>
            </a:r>
            <a:endParaRPr lang="en-US" sz="1800" b="1" dirty="0"/>
          </a:p>
          <a:p>
            <a:pPr lvl="1" eaLnBrk="1" hangingPunct="1">
              <a:lnSpc>
                <a:spcPct val="90000"/>
              </a:lnSpc>
            </a:pPr>
            <a:endParaRPr lang="en-US" sz="1800" b="1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</p:txBody>
      </p:sp>
      <p:pic>
        <p:nvPicPr>
          <p:cNvPr id="5" name="Picture Placeholder 8" descr="Hands_9206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1788" y="1285318"/>
            <a:ext cx="2219451" cy="2135947"/>
          </a:xfrm>
          <a:prstGeom prst="roundRect">
            <a:avLst>
              <a:gd name="adj" fmla="val 6879"/>
            </a:avLst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543" y="4814720"/>
            <a:ext cx="2337934" cy="19101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98" y="3545489"/>
            <a:ext cx="1754015" cy="11693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8" t="18763" r="41684" b="21125"/>
          <a:stretch/>
        </p:blipFill>
        <p:spPr>
          <a:xfrm>
            <a:off x="7849013" y="3476553"/>
            <a:ext cx="1167849" cy="133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3761"/>
            <a:ext cx="7772400" cy="1501239"/>
          </a:xfrm>
        </p:spPr>
        <p:txBody>
          <a:bodyPr/>
          <a:lstStyle/>
          <a:p>
            <a:pPr eaLnBrk="1" hangingPunct="1"/>
            <a:r>
              <a:rPr lang="en-US" dirty="0" smtClean="0"/>
              <a:t>Increasing Use of Microfocus Sealed Tube Sources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1844675"/>
            <a:ext cx="4597400" cy="42513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1500" b="1" dirty="0" smtClean="0"/>
              <a:t>Microfocus sealed tube sources </a:t>
            </a:r>
            <a:r>
              <a:rPr lang="en-US" sz="1500" b="1" dirty="0" smtClean="0"/>
              <a:t>coupled </a:t>
            </a:r>
            <a:r>
              <a:rPr lang="en-US" sz="1500" b="1" dirty="0" smtClean="0"/>
              <a:t>to multilayer optics </a:t>
            </a:r>
            <a:r>
              <a:rPr lang="en-US" sz="1500" b="1" dirty="0" smtClean="0"/>
              <a:t>(on right) deliver </a:t>
            </a:r>
            <a:r>
              <a:rPr lang="en-US" sz="1500" b="1" dirty="0" smtClean="0"/>
              <a:t>a much brighter, very stable beam, making it easier to measure small or weakly diffracting crystals on a low maintenance system</a:t>
            </a:r>
          </a:p>
          <a:p>
            <a:pPr marL="0" indent="0" eaLnBrk="1" hangingPunct="1">
              <a:buNone/>
            </a:pPr>
            <a:endParaRPr lang="en-US" sz="1500" dirty="0" smtClean="0"/>
          </a:p>
          <a:p>
            <a:pPr marL="0" indent="0">
              <a:buNone/>
            </a:pPr>
            <a:r>
              <a:rPr lang="en-US" sz="1500" dirty="0" smtClean="0"/>
              <a:t>Bruker/Incoatec dual source </a:t>
            </a:r>
            <a:r>
              <a:rPr lang="en-US" sz="1500" dirty="0" smtClean="0"/>
              <a:t>options, shown below, are </a:t>
            </a:r>
            <a:r>
              <a:rPr lang="en-US" sz="1500" dirty="0" smtClean="0"/>
              <a:t>facilitated by microfocus source/optics:</a:t>
            </a:r>
          </a:p>
          <a:p>
            <a:pPr marL="0" indent="0" eaLnBrk="1" hangingPunct="1"/>
            <a:endParaRPr lang="en-US" sz="1500" dirty="0" smtClean="0"/>
          </a:p>
          <a:p>
            <a:pPr marL="400050" lvl="1" indent="0">
              <a:buFontTx/>
              <a:buChar char="•"/>
            </a:pPr>
            <a:r>
              <a:rPr lang="en-US" sz="1500" dirty="0" smtClean="0"/>
              <a:t>Mo Sealed tube plus Cu </a:t>
            </a:r>
            <a:r>
              <a:rPr lang="en-US" sz="1500" dirty="0"/>
              <a:t>I</a:t>
            </a:r>
            <a:r>
              <a:rPr lang="en-US" sz="1500" dirty="0">
                <a:latin typeface="Symbol" pitchFamily="18" charset="2"/>
              </a:rPr>
              <a:t>m</a:t>
            </a:r>
            <a:r>
              <a:rPr lang="en-US" sz="1500" dirty="0"/>
              <a:t>S </a:t>
            </a:r>
            <a:endParaRPr lang="en-US" sz="1500" dirty="0" smtClean="0"/>
          </a:p>
          <a:p>
            <a:pPr marL="400050" lvl="1" indent="0">
              <a:buFontTx/>
              <a:buChar char="•"/>
            </a:pPr>
            <a:r>
              <a:rPr lang="en-US" sz="1500" dirty="0" smtClean="0"/>
              <a:t>Dual I</a:t>
            </a:r>
            <a:r>
              <a:rPr lang="en-US" sz="1500" dirty="0" smtClean="0">
                <a:latin typeface="Symbol" pitchFamily="18" charset="2"/>
              </a:rPr>
              <a:t>m</a:t>
            </a:r>
            <a:r>
              <a:rPr lang="en-US" sz="1500" dirty="0" smtClean="0"/>
              <a:t>S </a:t>
            </a:r>
          </a:p>
          <a:p>
            <a:pPr marL="914400" lvl="2" indent="0" eaLnBrk="1" hangingPunct="1"/>
            <a:r>
              <a:rPr lang="en-US" sz="1500" b="0" dirty="0" smtClean="0"/>
              <a:t>(Mo + Cu) or (Ag + Mo)</a:t>
            </a:r>
          </a:p>
          <a:p>
            <a:pPr marL="914400" lvl="2" indent="0" eaLnBrk="1" hangingPunct="1"/>
            <a:endParaRPr lang="en-US" sz="1500" b="0" dirty="0" smtClean="0"/>
          </a:p>
          <a:p>
            <a:pPr marL="0" indent="0" eaLnBrk="1" hangingPunct="1"/>
            <a:endParaRPr lang="en-US" sz="1500" dirty="0" smtClean="0"/>
          </a:p>
        </p:txBody>
      </p:sp>
      <p:pic>
        <p:nvPicPr>
          <p:cNvPr id="7" name="Picture 6" descr="3-IMS no reflec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1888" y="1730322"/>
            <a:ext cx="3471712" cy="1788457"/>
          </a:xfrm>
          <a:prstGeom prst="rect">
            <a:avLst/>
          </a:prstGeom>
        </p:spPr>
      </p:pic>
      <p:pic>
        <p:nvPicPr>
          <p:cNvPr id="6" name="Picture Placeholder 6" descr="dual ims Kappa PHOTON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86248" y="3747379"/>
            <a:ext cx="2603874" cy="2900812"/>
          </a:xfrm>
          <a:prstGeom prst="roundRect">
            <a:avLst>
              <a:gd name="adj" fmla="val 6879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These Developments Have Brought Benefits to Chemists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b="1" dirty="0" smtClean="0"/>
              <a:t>Better Quality Crystal Structures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 dirty="0" smtClean="0"/>
              <a:t>Rapid Structure Determination for Routine Problems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 dirty="0" smtClean="0"/>
              <a:t>Crystallographic Expertise, Validation and Report Generation Built into Programs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 dirty="0" smtClean="0"/>
              <a:t>Improved Capabilities to Analyze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smtClean="0"/>
              <a:t>Larger Structures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smtClean="0"/>
              <a:t>Smaller Crystals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smtClean="0"/>
              <a:t>Unstable Compounds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smtClean="0"/>
              <a:t>Twinned Specimens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smtClean="0"/>
              <a:t>Modulated Structures</a:t>
            </a:r>
          </a:p>
          <a:p>
            <a:pPr eaLnBrk="1" hangingPunct="1">
              <a:lnSpc>
                <a:spcPct val="90000"/>
              </a:lnSpc>
            </a:pPr>
            <a:endParaRPr lang="en-US" sz="1800" b="1" dirty="0" smtClean="0"/>
          </a:p>
          <a:p>
            <a:pPr eaLnBrk="1" hangingPunct="1">
              <a:lnSpc>
                <a:spcPct val="90000"/>
              </a:lnSpc>
            </a:pPr>
            <a:endParaRPr lang="en-US" sz="1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549400"/>
            <a:ext cx="4355988" cy="3105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84700" y="5385367"/>
            <a:ext cx="4449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 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G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eorge Sheldrick just said, </a:t>
            </a:r>
          </a:p>
          <a:p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it is a very interesting time to be around!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</a:t>
            </a:r>
            <a:r>
              <a:rPr lang="en-US" dirty="0" smtClean="0"/>
              <a:t>CKNOWLEDGMENTS</a:t>
            </a:r>
            <a:endParaRPr lang="en-US" sz="2400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" y="1511300"/>
            <a:ext cx="7531100" cy="4114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1800" b="1" dirty="0" smtClean="0"/>
              <a:t>With much thanks in particular </a:t>
            </a:r>
          </a:p>
          <a:p>
            <a:pPr eaLnBrk="1" hangingPunct="1"/>
            <a:r>
              <a:rPr lang="en-US" sz="1800" b="1" dirty="0" smtClean="0"/>
              <a:t>to my co-author Charles F. </a:t>
            </a:r>
            <a:r>
              <a:rPr lang="en-US" sz="1800" b="1" dirty="0" smtClean="0"/>
              <a:t>Campana (on right) </a:t>
            </a:r>
            <a:r>
              <a:rPr lang="en-US" sz="1800" b="1" dirty="0" smtClean="0"/>
              <a:t>for a framework and my colleague Frank van Meurs for the historical Nonius and other diffractometer slides </a:t>
            </a:r>
          </a:p>
          <a:p>
            <a:pPr eaLnBrk="1" hangingPunct="1"/>
            <a:r>
              <a:rPr lang="en-US" sz="1800" b="1" dirty="0"/>
              <a:t>t</a:t>
            </a:r>
            <a:r>
              <a:rPr lang="en-US" sz="1800" b="1" dirty="0" smtClean="0"/>
              <a:t>o Catherine Klein &amp; Lee Daniels at Rigaku to permission to use the AFC-2 &amp; </a:t>
            </a:r>
            <a:r>
              <a:rPr lang="en-US" sz="1800" b="1" dirty="0" err="1" smtClean="0"/>
              <a:t>XtaLAB</a:t>
            </a:r>
            <a:r>
              <a:rPr lang="en-US" sz="1800" b="1" dirty="0" smtClean="0"/>
              <a:t> mini slides</a:t>
            </a:r>
          </a:p>
          <a:p>
            <a:pPr eaLnBrk="1" hangingPunct="1"/>
            <a:r>
              <a:rPr lang="en-US" sz="1800" b="1" dirty="0"/>
              <a:t>t</a:t>
            </a:r>
            <a:r>
              <a:rPr lang="en-US" sz="1800" b="1" dirty="0" smtClean="0"/>
              <a:t>o Ron Hamlin at ADSC for the Mark-I multiwire photo </a:t>
            </a:r>
          </a:p>
          <a:p>
            <a:pPr eaLnBrk="1" hangingPunct="1"/>
            <a:r>
              <a:rPr lang="en-US" sz="1800" b="1" dirty="0"/>
              <a:t>t</a:t>
            </a:r>
            <a:r>
              <a:rPr lang="en-US" sz="1800" b="1" dirty="0" smtClean="0"/>
              <a:t>o the newsletters of IUCr for Eric Gabe photo, ACA for Picker FACS-I</a:t>
            </a:r>
          </a:p>
          <a:p>
            <a:pPr eaLnBrk="1" hangingPunct="1"/>
            <a:r>
              <a:rPr lang="en-US" sz="1800" b="1" dirty="0"/>
              <a:t>t</a:t>
            </a:r>
            <a:r>
              <a:rPr lang="en-US" sz="1800" b="1" dirty="0" smtClean="0"/>
              <a:t>o David Watkin for permission to use his photo</a:t>
            </a:r>
          </a:p>
          <a:p>
            <a:pPr eaLnBrk="1" hangingPunct="1"/>
            <a:r>
              <a:rPr lang="en-US" sz="1800" b="1" dirty="0"/>
              <a:t>t</a:t>
            </a:r>
            <a:r>
              <a:rPr lang="en-US" sz="1800" b="1" dirty="0" smtClean="0"/>
              <a:t>o Peter Mueller of MIT, the ACA roving photographer</a:t>
            </a:r>
          </a:p>
          <a:p>
            <a:pPr eaLnBrk="1" hangingPunct="1"/>
            <a:r>
              <a:rPr lang="en-US" sz="1800" b="1" dirty="0"/>
              <a:t>t</a:t>
            </a:r>
            <a:r>
              <a:rPr lang="en-US" sz="1800" b="1" dirty="0" smtClean="0"/>
              <a:t>o the CCDC for the # of structures &amp; data base chart</a:t>
            </a:r>
          </a:p>
          <a:p>
            <a:pPr eaLnBrk="1" hangingPunct="1"/>
            <a:r>
              <a:rPr lang="en-US" sz="1800" b="1" dirty="0"/>
              <a:t>a</a:t>
            </a:r>
            <a:r>
              <a:rPr lang="en-US" sz="1800" b="1" dirty="0" smtClean="0"/>
              <a:t>nd to our Syntex/Nicolet/Siemens/Nonius/Bruker company archives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6" t="29586" r="20118" b="39053"/>
          <a:stretch/>
        </p:blipFill>
        <p:spPr>
          <a:xfrm>
            <a:off x="7467601" y="1739900"/>
            <a:ext cx="1447800" cy="134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438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647700"/>
            <a:ext cx="7772400" cy="1143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Chemical Crystallography in the 1950’s:</a:t>
            </a:r>
            <a:br>
              <a:rPr lang="en-US" sz="2400" dirty="0" smtClean="0"/>
            </a:br>
            <a:r>
              <a:rPr lang="en-US" sz="2400" dirty="0" smtClean="0"/>
              <a:t>very early </a:t>
            </a:r>
            <a:r>
              <a:rPr lang="en-US" dirty="0" smtClean="0"/>
              <a:t>computers</a:t>
            </a:r>
            <a:endParaRPr lang="en-US" sz="24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A module from SWAC given to me by Bob Sparks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SWAC is the Standards Western Automatic Computer built in 1950 for National Bureau of Standards and used from 1954 to 1967 at UCLA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SWAC was used to solve the vitamin B12 structure in 1955</a:t>
            </a:r>
          </a:p>
          <a:p>
            <a:pPr eaLnBrk="1" hangingPunct="1">
              <a:lnSpc>
                <a:spcPct val="90000"/>
              </a:lnSpc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609974"/>
            <a:ext cx="38735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79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Chemical Crystallography in the 1950’s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b="1" dirty="0" smtClean="0"/>
              <a:t>Size of Structures</a:t>
            </a:r>
          </a:p>
          <a:p>
            <a:pPr lvl="1" eaLnBrk="1" hangingPunct="1"/>
            <a:r>
              <a:rPr lang="en-US" sz="2000" b="1" dirty="0" smtClean="0"/>
              <a:t>Usually &lt; </a:t>
            </a:r>
            <a:r>
              <a:rPr lang="en-US" sz="2000" b="1" dirty="0" smtClean="0">
                <a:solidFill>
                  <a:schemeClr val="accent5"/>
                </a:solidFill>
              </a:rPr>
              <a:t>30 </a:t>
            </a:r>
            <a:r>
              <a:rPr lang="en-US" sz="2000" b="1" dirty="0" smtClean="0"/>
              <a:t>atoms total; mostly inorganic, minerals, organic with heavy atoms</a:t>
            </a:r>
          </a:p>
          <a:p>
            <a:pPr eaLnBrk="1" hangingPunct="1"/>
            <a:r>
              <a:rPr lang="en-US" sz="2000" b="1" dirty="0" smtClean="0"/>
              <a:t>Time per Structure</a:t>
            </a:r>
          </a:p>
          <a:p>
            <a:pPr lvl="1" eaLnBrk="1" hangingPunct="1"/>
            <a:r>
              <a:rPr lang="en-US" sz="2000" b="1" dirty="0" smtClean="0"/>
              <a:t>Approximately </a:t>
            </a:r>
            <a:r>
              <a:rPr lang="en-US" sz="2000" b="1" dirty="0" smtClean="0">
                <a:solidFill>
                  <a:schemeClr val="accent5"/>
                </a:solidFill>
              </a:rPr>
              <a:t>one year</a:t>
            </a:r>
          </a:p>
          <a:p>
            <a:pPr eaLnBrk="1" hangingPunct="1"/>
            <a:r>
              <a:rPr lang="en-US" sz="2000" b="1" dirty="0" smtClean="0"/>
              <a:t>Total Structures Published</a:t>
            </a:r>
          </a:p>
          <a:p>
            <a:pPr lvl="1" eaLnBrk="1" hangingPunct="1"/>
            <a:r>
              <a:rPr lang="en-US" sz="2000" b="1" dirty="0" smtClean="0">
                <a:solidFill>
                  <a:schemeClr val="accent5"/>
                </a:solidFill>
              </a:rPr>
              <a:t>&lt;500 </a:t>
            </a:r>
            <a:r>
              <a:rPr lang="en-US" sz="2000" b="1" dirty="0" smtClean="0"/>
              <a:t>(1959 est.)</a:t>
            </a:r>
          </a:p>
          <a:p>
            <a:pPr eaLnBrk="1" hangingPunct="1">
              <a:buFont typeface="Wingdings" pitchFamily="2" charset="2"/>
              <a:buNone/>
            </a:pPr>
            <a:endParaRPr lang="en-US" sz="2000" b="1" dirty="0" smtClean="0"/>
          </a:p>
          <a:p>
            <a:pPr lvl="1" eaLnBrk="1" hangingPunct="1"/>
            <a:endParaRPr lang="en-US" sz="2000" b="1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558800"/>
            <a:ext cx="7772400" cy="1143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Chemical Crystallography in the 1960’s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700" y="1346200"/>
            <a:ext cx="6413500" cy="4716463"/>
          </a:xfrm>
        </p:spPr>
        <p:txBody>
          <a:bodyPr/>
          <a:lstStyle/>
          <a:p>
            <a:pPr eaLnBrk="1" hangingPunct="1"/>
            <a:r>
              <a:rPr lang="en-US" sz="2000" b="1" dirty="0" smtClean="0"/>
              <a:t>Equipment</a:t>
            </a:r>
          </a:p>
          <a:p>
            <a:pPr lvl="1" eaLnBrk="1" hangingPunct="1"/>
            <a:r>
              <a:rPr lang="en-US" sz="2000" b="1" dirty="0" smtClean="0"/>
              <a:t>Film methods (</a:t>
            </a:r>
            <a:r>
              <a:rPr lang="en-US" sz="2000" b="1" dirty="0" err="1" smtClean="0"/>
              <a:t>Weissenberg</a:t>
            </a:r>
            <a:r>
              <a:rPr lang="en-US" sz="2000" b="1" dirty="0" smtClean="0"/>
              <a:t> &amp; precession cameras)</a:t>
            </a:r>
          </a:p>
          <a:p>
            <a:pPr lvl="1" eaLnBrk="1" hangingPunct="1"/>
            <a:r>
              <a:rPr lang="en-US" sz="2000" b="1" dirty="0" smtClean="0"/>
              <a:t>Scintillation counter diffractometers (GE, Picker, </a:t>
            </a:r>
            <a:r>
              <a:rPr lang="en-US" sz="2000" b="1" dirty="0" err="1" smtClean="0"/>
              <a:t>Hilger</a:t>
            </a:r>
            <a:r>
              <a:rPr lang="en-US" sz="2000" b="1" dirty="0" smtClean="0"/>
              <a:t> Watts </a:t>
            </a:r>
            <a:r>
              <a:rPr lang="en-US" sz="2000" b="1" dirty="0" err="1" smtClean="0"/>
              <a:t>etc</a:t>
            </a:r>
            <a:r>
              <a:rPr lang="en-US" sz="2000" b="1" dirty="0" smtClean="0"/>
              <a:t>)</a:t>
            </a:r>
          </a:p>
          <a:p>
            <a:pPr eaLnBrk="1" hangingPunct="1"/>
            <a:r>
              <a:rPr lang="en-US" sz="2000" b="1" dirty="0" smtClean="0"/>
              <a:t>Computers</a:t>
            </a:r>
          </a:p>
          <a:p>
            <a:pPr lvl="1" eaLnBrk="1" hangingPunct="1"/>
            <a:r>
              <a:rPr lang="en-US" sz="2000" b="1" dirty="0" smtClean="0"/>
              <a:t>Large mainframe computers (CDC6600, IBM 360, UNIVAC 1107)</a:t>
            </a:r>
          </a:p>
          <a:p>
            <a:pPr eaLnBrk="1" hangingPunct="1"/>
            <a:r>
              <a:rPr lang="en-US" sz="2000" b="1" dirty="0" smtClean="0"/>
              <a:t>Software Packages</a:t>
            </a:r>
          </a:p>
          <a:p>
            <a:pPr lvl="1"/>
            <a:r>
              <a:rPr lang="en-US" sz="2000" b="1" dirty="0" smtClean="0"/>
              <a:t>FORTRAN programs for mainframe computers: ORFLS (</a:t>
            </a:r>
            <a:r>
              <a:rPr lang="en-US" sz="2000" b="1" dirty="0"/>
              <a:t>Busing </a:t>
            </a:r>
            <a:r>
              <a:rPr lang="en-US" sz="2000" b="1" dirty="0" smtClean="0"/>
              <a:t>&amp; Levy), ORFFE, ORTEP (Carroll Johnson, </a:t>
            </a:r>
            <a:r>
              <a:rPr lang="en-US" sz="2000" b="1" dirty="0" smtClean="0"/>
              <a:t>shown at </a:t>
            </a:r>
            <a:r>
              <a:rPr lang="en-US" sz="2000" b="1" dirty="0" smtClean="0"/>
              <a:t>ACA Knoxville 2008</a:t>
            </a:r>
            <a:r>
              <a:rPr lang="en-US" sz="2000" b="1" dirty="0"/>
              <a:t>), XRAY67 (J. Stewart</a:t>
            </a:r>
            <a:r>
              <a:rPr lang="en-US" sz="2000" b="1" dirty="0" smtClean="0"/>
              <a:t>)</a:t>
            </a:r>
          </a:p>
          <a:p>
            <a:pPr lvl="1" eaLnBrk="1" hangingPunct="1">
              <a:buFont typeface="Verdana" pitchFamily="34" charset="0"/>
              <a:buNone/>
            </a:pPr>
            <a:endParaRPr lang="en-US" sz="2000" b="1" dirty="0" smtClean="0"/>
          </a:p>
          <a:p>
            <a:pPr eaLnBrk="1" hangingPunct="1"/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10556" r="20833" b="14629"/>
          <a:stretch/>
        </p:blipFill>
        <p:spPr>
          <a:xfrm>
            <a:off x="7043911" y="3305478"/>
            <a:ext cx="1553990" cy="2866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937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‘At least 9 ’ diffractometers were shown at </a:t>
            </a:r>
            <a:br>
              <a:rPr lang="en-US" dirty="0" smtClean="0"/>
            </a:br>
            <a:r>
              <a:rPr lang="en-US" dirty="0" smtClean="0"/>
              <a:t>IUCr Stonybrook 1969</a:t>
            </a:r>
            <a:endParaRPr lang="en-US" sz="24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22400"/>
            <a:ext cx="8610600" cy="4525963"/>
          </a:xfrm>
        </p:spPr>
        <p:txBody>
          <a:bodyPr/>
          <a:lstStyle/>
          <a:p>
            <a:pPr lvl="1" eaLnBrk="1" hangingPunct="1">
              <a:buFont typeface="Verdana" pitchFamily="34" charset="0"/>
              <a:buNone/>
            </a:pPr>
            <a:r>
              <a:rPr lang="en-US" sz="1600" dirty="0" err="1" smtClean="0"/>
              <a:t>Datex</a:t>
            </a:r>
            <a:r>
              <a:rPr lang="en-US" sz="1600" dirty="0" smtClean="0"/>
              <a:t>/ GE (1969)		GE Crystal </a:t>
            </a:r>
            <a:r>
              <a:rPr lang="en-US" sz="1600" dirty="0" err="1" smtClean="0"/>
              <a:t>Orienter</a:t>
            </a:r>
            <a:r>
              <a:rPr lang="en-US" sz="1600" dirty="0" smtClean="0"/>
              <a:t>	Eulerian cradle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600" dirty="0" err="1" smtClean="0"/>
              <a:t>Hilger</a:t>
            </a:r>
            <a:r>
              <a:rPr lang="en-US" sz="1600" dirty="0" smtClean="0"/>
              <a:t> &amp; Watts (1963)					Eulerian cradle</a:t>
            </a:r>
          </a:p>
          <a:p>
            <a:pPr lvl="1">
              <a:buNone/>
            </a:pPr>
            <a:r>
              <a:rPr lang="en-US" sz="1600" dirty="0" smtClean="0"/>
              <a:t>JEOL						Eulerian </a:t>
            </a:r>
            <a:r>
              <a:rPr lang="en-US" sz="1600" dirty="0"/>
              <a:t>cradle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600" dirty="0" smtClean="0"/>
              <a:t>Nonius (1962)		CAD-3			Open Eulerian</a:t>
            </a:r>
          </a:p>
          <a:p>
            <a:pPr lvl="1">
              <a:buNone/>
            </a:pPr>
            <a:r>
              <a:rPr lang="en-US" sz="1600" dirty="0"/>
              <a:t>Nonius (</a:t>
            </a:r>
            <a:r>
              <a:rPr lang="en-US" sz="1600" dirty="0" smtClean="0"/>
              <a:t>1969)</a:t>
            </a:r>
            <a:r>
              <a:rPr lang="en-US" sz="1600" dirty="0"/>
              <a:t>		</a:t>
            </a:r>
            <a:r>
              <a:rPr lang="en-US" sz="1600" dirty="0" smtClean="0"/>
              <a:t>CAD-4 prototype</a:t>
            </a:r>
            <a:r>
              <a:rPr lang="en-US" sz="1600" dirty="0"/>
              <a:t>	</a:t>
            </a:r>
            <a:r>
              <a:rPr lang="en-US" sz="1600" dirty="0" smtClean="0"/>
              <a:t>	Kappa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600" dirty="0" smtClean="0"/>
              <a:t>North American Philips (1963)	PAILRED			</a:t>
            </a:r>
            <a:r>
              <a:rPr lang="en-US" sz="1600" dirty="0" err="1" smtClean="0"/>
              <a:t>Weissenberg</a:t>
            </a:r>
            <a:endParaRPr lang="en-US" sz="1600" dirty="0" smtClean="0"/>
          </a:p>
          <a:p>
            <a:pPr lvl="1" eaLnBrk="1" hangingPunct="1">
              <a:buFont typeface="Verdana" pitchFamily="34" charset="0"/>
              <a:buNone/>
            </a:pPr>
            <a:r>
              <a:rPr lang="en-US" sz="1600" dirty="0" smtClean="0"/>
              <a:t>Philips (1969)		PW1100			Eulerian cradle</a:t>
            </a:r>
          </a:p>
          <a:p>
            <a:pPr lvl="1">
              <a:buNone/>
            </a:pPr>
            <a:r>
              <a:rPr lang="en-US" sz="1600" dirty="0" smtClean="0"/>
              <a:t>Picker (1965)		FACS-I			Eulerian </a:t>
            </a:r>
            <a:r>
              <a:rPr lang="en-US" sz="1600" dirty="0"/>
              <a:t>cradle</a:t>
            </a:r>
            <a:endParaRPr lang="en-US" sz="1600" dirty="0" smtClean="0"/>
          </a:p>
          <a:p>
            <a:pPr lvl="1">
              <a:buNone/>
            </a:pPr>
            <a:r>
              <a:rPr lang="en-US" sz="1600" dirty="0" smtClean="0"/>
              <a:t>Rigaku			AFC-2		</a:t>
            </a:r>
            <a:r>
              <a:rPr lang="en-US" sz="1600" dirty="0"/>
              <a:t>	</a:t>
            </a:r>
            <a:r>
              <a:rPr lang="en-US" sz="1600" dirty="0" smtClean="0"/>
              <a:t>Eulerian cradle</a:t>
            </a:r>
          </a:p>
          <a:p>
            <a:pPr lvl="1">
              <a:buNone/>
            </a:pPr>
            <a:r>
              <a:rPr lang="en-US" sz="1600" dirty="0" smtClean="0"/>
              <a:t>Siemens (1964)		AED			</a:t>
            </a:r>
            <a:r>
              <a:rPr lang="en-US" sz="1600" dirty="0"/>
              <a:t>¼ Eulerian cradle</a:t>
            </a:r>
          </a:p>
          <a:p>
            <a:pPr lvl="1">
              <a:buNone/>
            </a:pPr>
            <a:r>
              <a:rPr lang="en-US" sz="1600" dirty="0" smtClean="0"/>
              <a:t>Stoe (1968)			STADI-4			</a:t>
            </a:r>
            <a:r>
              <a:rPr lang="en-US" sz="1600" dirty="0"/>
              <a:t>Eulerian cradle</a:t>
            </a:r>
          </a:p>
          <a:p>
            <a:pPr lvl="1">
              <a:buNone/>
            </a:pPr>
            <a:r>
              <a:rPr lang="en-US" sz="1600" dirty="0" smtClean="0"/>
              <a:t>Syntex (1969)		P1bar			</a:t>
            </a:r>
            <a:r>
              <a:rPr lang="en-US" sz="1600" dirty="0"/>
              <a:t>Eulerian </a:t>
            </a:r>
            <a:r>
              <a:rPr lang="en-US" sz="1600" dirty="0" smtClean="0"/>
              <a:t>cradle</a:t>
            </a:r>
          </a:p>
          <a:p>
            <a:pPr lvl="1">
              <a:buNone/>
            </a:pPr>
            <a:endParaRPr lang="en-US" sz="1600" dirty="0"/>
          </a:p>
          <a:p>
            <a:pPr lvl="1">
              <a:buNone/>
            </a:pPr>
            <a:r>
              <a:rPr lang="en-US" sz="1600" dirty="0" smtClean="0"/>
              <a:t>Per Tom Furnas in Crystallography in North America, Eulerian cradle name was from  ‘Dave </a:t>
            </a:r>
            <a:r>
              <a:rPr lang="en-US" sz="1600" dirty="0" err="1" smtClean="0"/>
              <a:t>Harker</a:t>
            </a:r>
            <a:r>
              <a:rPr lang="en-US" sz="1600" dirty="0" smtClean="0"/>
              <a:t> who sensed that the proposed coordinate system was the ancient set of Euler’s angles’ </a:t>
            </a:r>
          </a:p>
          <a:p>
            <a:pPr lvl="1">
              <a:buNone/>
            </a:pPr>
            <a:r>
              <a:rPr lang="en-US" sz="1600" dirty="0" smtClean="0"/>
              <a:t>(introduction dates) from Sparks talk June 1987 at Erich </a:t>
            </a:r>
            <a:r>
              <a:rPr lang="en-US" sz="1600" dirty="0" err="1" smtClean="0"/>
              <a:t>Woelfel’s</a:t>
            </a:r>
            <a:r>
              <a:rPr lang="en-US" sz="1600" dirty="0" smtClean="0"/>
              <a:t> birthday fest at Stoe</a:t>
            </a:r>
            <a:endParaRPr lang="en-US" sz="1600" dirty="0"/>
          </a:p>
          <a:p>
            <a:pPr lvl="1">
              <a:buNone/>
            </a:pPr>
            <a:endParaRPr lang="en-US" sz="1600" dirty="0"/>
          </a:p>
          <a:p>
            <a:pPr lvl="1" eaLnBrk="1" hangingPunct="1">
              <a:buFont typeface="Verdana" pitchFamily="34" charset="0"/>
              <a:buNone/>
            </a:pPr>
            <a:endParaRPr lang="en-US" sz="1600" dirty="0" smtClean="0"/>
          </a:p>
          <a:p>
            <a:pPr lvl="1" eaLnBrk="1" hangingPunct="1">
              <a:buFont typeface="Verdana" pitchFamily="34" charset="0"/>
              <a:buNone/>
            </a:pPr>
            <a:endParaRPr lang="en-US" sz="1600" dirty="0" smtClean="0"/>
          </a:p>
          <a:p>
            <a:pPr marL="0" indent="0" eaLnBrk="1" hangingPunct="1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25063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937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Hilger</a:t>
            </a:r>
            <a:r>
              <a:rPr lang="en-US" dirty="0" smtClean="0"/>
              <a:t> &amp; Watts full circle diffractometer</a:t>
            </a:r>
            <a:br>
              <a:rPr lang="en-US" dirty="0" smtClean="0"/>
            </a:br>
            <a:r>
              <a:rPr lang="en-US" dirty="0" smtClean="0"/>
              <a:t>(1969) – </a:t>
            </a:r>
            <a:r>
              <a:rPr lang="en-US" sz="2000" dirty="0" smtClean="0"/>
              <a:t>Arndt &amp; Willis part of design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4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22400"/>
            <a:ext cx="8610600" cy="4525963"/>
          </a:xfrm>
        </p:spPr>
        <p:txBody>
          <a:bodyPr/>
          <a:lstStyle/>
          <a:p>
            <a:pPr lvl="1" eaLnBrk="1" hangingPunct="1">
              <a:buFont typeface="Verdana" pitchFamily="34" charset="0"/>
              <a:buNone/>
            </a:pPr>
            <a:endParaRPr lang="en-US" sz="1600" dirty="0" smtClean="0"/>
          </a:p>
          <a:p>
            <a:pPr marL="0" indent="0" eaLnBrk="1" hangingPunct="1">
              <a:buNone/>
            </a:pPr>
            <a:endParaRPr 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300" y="1677500"/>
            <a:ext cx="4532800" cy="4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3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46241" y="315323"/>
            <a:ext cx="7772400" cy="1143000"/>
          </a:xfrm>
        </p:spPr>
        <p:txBody>
          <a:bodyPr/>
          <a:lstStyle/>
          <a:p>
            <a:r>
              <a:rPr lang="en-US" dirty="0" smtClean="0"/>
              <a:t>Nonius CAD-3 (</a:t>
            </a:r>
            <a:r>
              <a:rPr lang="en-US" sz="2000" dirty="0" smtClean="0"/>
              <a:t>Tech Univ Delft, early 70’s)</a:t>
            </a:r>
            <a:br>
              <a:rPr lang="en-US" sz="2000" dirty="0" smtClean="0"/>
            </a:br>
            <a:r>
              <a:rPr lang="en-US" dirty="0" smtClean="0"/>
              <a:t>CAD-4  (PDP-8 control 1976)</a:t>
            </a:r>
            <a:r>
              <a:rPr lang="en-US" dirty="0"/>
              <a:t> </a:t>
            </a:r>
            <a:r>
              <a:rPr lang="en-US" sz="2000" dirty="0" err="1"/>
              <a:t>Siem</a:t>
            </a:r>
            <a:r>
              <a:rPr lang="en-US" sz="2000" dirty="0"/>
              <a:t> </a:t>
            </a:r>
            <a:r>
              <a:rPr lang="en-US" sz="2000" dirty="0" err="1"/>
              <a:t>Poot</a:t>
            </a:r>
            <a:r>
              <a:rPr lang="en-US" sz="2000" dirty="0"/>
              <a:t> design </a:t>
            </a:r>
            <a:endParaRPr lang="en-US" sz="20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22400"/>
            <a:ext cx="8610600" cy="4525963"/>
          </a:xfrm>
        </p:spPr>
        <p:txBody>
          <a:bodyPr/>
          <a:lstStyle/>
          <a:p>
            <a:pPr lvl="1" eaLnBrk="1" hangingPunct="1">
              <a:buFont typeface="Verdana" pitchFamily="34" charset="0"/>
              <a:buNone/>
            </a:pPr>
            <a:endParaRPr lang="en-US" sz="1600" dirty="0" smtClean="0"/>
          </a:p>
          <a:p>
            <a:pPr marL="0" indent="0" eaLnBrk="1" hangingPunct="1">
              <a:buNone/>
            </a:pPr>
            <a:endParaRPr 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703" y="3100574"/>
            <a:ext cx="5273162" cy="35154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" y="1690874"/>
            <a:ext cx="3985698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9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XS V2">
  <a:themeElements>
    <a:clrScheme name="Bruker">
      <a:dk1>
        <a:srgbClr val="000000"/>
      </a:dk1>
      <a:lt1>
        <a:srgbClr val="FFFFFF"/>
      </a:lt1>
      <a:dk2>
        <a:srgbClr val="000000"/>
      </a:dk2>
      <a:lt2>
        <a:srgbClr val="D8E2E8"/>
      </a:lt2>
      <a:accent1>
        <a:srgbClr val="0071BC"/>
      </a:accent1>
      <a:accent2>
        <a:srgbClr val="748A96"/>
      </a:accent2>
      <a:accent3>
        <a:srgbClr val="BACAD3"/>
      </a:accent3>
      <a:accent4>
        <a:srgbClr val="D8E2E8"/>
      </a:accent4>
      <a:accent5>
        <a:srgbClr val="FF0000"/>
      </a:accent5>
      <a:accent6>
        <a:srgbClr val="0071BC"/>
      </a:accent6>
      <a:hlink>
        <a:srgbClr val="002060"/>
      </a:hlink>
      <a:folHlink>
        <a:srgbClr val="7030A0"/>
      </a:folHlink>
    </a:clrScheme>
    <a:fontScheme name="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 err="1" smtClean="0"/>
        </a:defPPr>
      </a:lst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BAXS V2</Template>
  <TotalTime>1088</TotalTime>
  <Words>1705</Words>
  <Application>Microsoft Office PowerPoint</Application>
  <PresentationFormat>On-screen Show (4:3)</PresentationFormat>
  <Paragraphs>230</Paragraphs>
  <Slides>34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BAXS V2</vt:lpstr>
      <vt:lpstr>PowerPoint Presentation</vt:lpstr>
      <vt:lpstr>Reflections on Chemical Crystallography Evolution,  1950 - 2012</vt:lpstr>
      <vt:lpstr>Chemical Crystallography in the 1950’s </vt:lpstr>
      <vt:lpstr>Chemical Crystallography in the 1950’s: very early computers</vt:lpstr>
      <vt:lpstr>Chemical Crystallography in the 1950’s</vt:lpstr>
      <vt:lpstr>Chemical Crystallography in the 1960’s</vt:lpstr>
      <vt:lpstr>‘At least 9 ’ diffractometers were shown at  IUCr Stonybrook 1969</vt:lpstr>
      <vt:lpstr>Hilger &amp; Watts full circle diffractometer (1969) – Arndt &amp; Willis part of design  </vt:lpstr>
      <vt:lpstr>Nonius CAD-3 (Tech Univ Delft, early 70’s) CAD-4  (PDP-8 control 1976) Siem Poot design </vt:lpstr>
      <vt:lpstr>Philips PW1100 diffractometer (1970) Evert Keulen design  </vt:lpstr>
      <vt:lpstr>Picker FACS-I diffractometer (PDP-5 control 1964); Tom Furnas design with ORNL control  ( Picker was my ‘first diffractometer’ in the Nyburg group at University of Toronto)    </vt:lpstr>
      <vt:lpstr>Rigaku AFC-2 four-circle diffractometer with Facom computer (1969)  </vt:lpstr>
      <vt:lpstr>Siemens quarter-chi circle diffractometer (1965);  designed by Hoppe at MPI, Munich &amp; commercialized by Siemens   </vt:lpstr>
      <vt:lpstr>Stoe STADI-4 diffractometer (1970) Dir. Erich Woelfel (shown at IUCr Hamburg)   </vt:lpstr>
      <vt:lpstr>Syntex P1bar diffractometer (1969)  Bob Sparks software design (shown upper R)  Sten Samson mechanical design (shown at ACA LA 2001)   </vt:lpstr>
      <vt:lpstr>Chemical Crystallography in the 1960’s</vt:lpstr>
      <vt:lpstr>Chemical Crystallography in the 1970’s </vt:lpstr>
      <vt:lpstr>Chemical Crystallography in the 1970’s: the decade of software </vt:lpstr>
      <vt:lpstr>Chemical Crystallography in the 1970’s: facilitating productivity</vt:lpstr>
      <vt:lpstr>Chemical Crystallography in the 1970’s</vt:lpstr>
      <vt:lpstr>Chemical Crystallography in the 1980’s</vt:lpstr>
      <vt:lpstr>Commercial Area Detectors in the 1980’s</vt:lpstr>
      <vt:lpstr>Chemical Crystallography in the 1980’s</vt:lpstr>
      <vt:lpstr>Chemical Crystallography in the 1990’s</vt:lpstr>
      <vt:lpstr>1993: the SMART CCD system for  chemical crystallography</vt:lpstr>
      <vt:lpstr>Chemical Crystallography in the 1990’s</vt:lpstr>
      <vt:lpstr>Chemical Crystallography 2000 - 2009</vt:lpstr>
      <vt:lpstr>CCD systems commonly used 2000-2009  (Bruker SMART APEX I &amp; II, Nonius KappaCCD &amp;  Bruker KAPPA APEX II, KUMA/Oxford Diffraction)</vt:lpstr>
      <vt:lpstr>Chemical Crystallography 2000 - 2009</vt:lpstr>
      <vt:lpstr>Chemical Crystallography 2010 forward</vt:lpstr>
      <vt:lpstr>Increasing Use of Microfocus Sealed Tube Sources</vt:lpstr>
      <vt:lpstr>These Developments Have Brought Benefits to Chemists</vt:lpstr>
      <vt:lpstr>ACKNOWLEDGMENTS</vt:lpstr>
      <vt:lpstr>PowerPoint Presentation</vt:lpstr>
    </vt:vector>
  </TitlesOfParts>
  <Company>Bruker AXS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Bruker</dc:subject>
  <dc:creator>Sue.Byram</dc:creator>
  <cp:keywords>Vorlage</cp:keywords>
  <dc:description>Multimaster mit verschiedenen Objektfeldern für Texte und Bilder in diversen Anordnungen</dc:description>
  <cp:lastModifiedBy>Sue.Byram</cp:lastModifiedBy>
  <cp:revision>181</cp:revision>
  <cp:lastPrinted>2012-07-26T23:58:10Z</cp:lastPrinted>
  <dcterms:created xsi:type="dcterms:W3CDTF">2011-09-14T16:49:00Z</dcterms:created>
  <dcterms:modified xsi:type="dcterms:W3CDTF">2012-08-29T22:22:57Z</dcterms:modified>
  <cp:category>Vorlage</cp:category>
</cp:coreProperties>
</file>