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625" r:id="rId2"/>
    <p:sldId id="626" r:id="rId3"/>
    <p:sldId id="629" r:id="rId4"/>
    <p:sldId id="630" r:id="rId5"/>
    <p:sldId id="755" r:id="rId6"/>
    <p:sldId id="756" r:id="rId7"/>
    <p:sldId id="757" r:id="rId8"/>
    <p:sldId id="738" r:id="rId9"/>
    <p:sldId id="739" r:id="rId10"/>
    <p:sldId id="740" r:id="rId11"/>
    <p:sldId id="741" r:id="rId12"/>
    <p:sldId id="742" r:id="rId13"/>
    <p:sldId id="743" r:id="rId14"/>
    <p:sldId id="744" r:id="rId15"/>
    <p:sldId id="745" r:id="rId16"/>
    <p:sldId id="746" r:id="rId17"/>
    <p:sldId id="747" r:id="rId18"/>
    <p:sldId id="748" r:id="rId19"/>
    <p:sldId id="749" r:id="rId20"/>
    <p:sldId id="750" r:id="rId21"/>
    <p:sldId id="751" r:id="rId22"/>
    <p:sldId id="631" r:id="rId23"/>
    <p:sldId id="633" r:id="rId24"/>
    <p:sldId id="634" r:id="rId25"/>
    <p:sldId id="73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9">
          <p15:clr>
            <a:srgbClr val="A4A3A4"/>
          </p15:clr>
        </p15:guide>
        <p15:guide id="2" pos="18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80"/>
    <a:srgbClr val="244489"/>
    <a:srgbClr val="010000"/>
    <a:srgbClr val="44C773"/>
    <a:srgbClr val="1F8631"/>
    <a:srgbClr val="80008F"/>
    <a:srgbClr val="1C89FF"/>
    <a:srgbClr val="B540D9"/>
    <a:srgbClr val="3AB643"/>
    <a:srgbClr val="098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29"/>
    <p:restoredTop sz="94667"/>
  </p:normalViewPr>
  <p:slideViewPr>
    <p:cSldViewPr snapToGrid="0" snapToObjects="1" showGuides="1">
      <p:cViewPr>
        <p:scale>
          <a:sx n="100" d="100"/>
          <a:sy n="100" d="100"/>
        </p:scale>
        <p:origin x="1880" y="680"/>
      </p:cViewPr>
      <p:guideLst>
        <p:guide orient="horz" pos="889"/>
        <p:guide pos="1862"/>
      </p:guideLst>
    </p:cSldViewPr>
  </p:slideViewPr>
  <p:outlineViewPr>
    <p:cViewPr>
      <p:scale>
        <a:sx n="33" d="100"/>
        <a:sy n="33" d="100"/>
      </p:scale>
      <p:origin x="0" y="-7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E77F8-7F40-2743-B391-804E9765EBB7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42DAE-D197-A54A-9055-B56BB909DD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42DAE-D197-A54A-9055-B56BB909DD3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76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NATURE</a:t>
            </a:r>
            <a:r>
              <a:rPr lang="en-US" baseline="0" dirty="0"/>
              <a:t>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D35E3-A23E-DD41-9D39-661362C781A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23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 movie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D35E3-A23E-DD41-9D39-661362C781A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45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9594B-353C-424D-A054-D1E9BA058D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34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60C8-5CF2-4666-9E48-B8164075B0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5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D16B6-67F9-431D-9936-86C7F6CF5C9A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26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latin typeface="Helvetica"/>
                <a:cs typeface="Helvetica"/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7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AC61-2F86-1540-ACEA-8266889AE50D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5763-5736-8D4C-A945-79AEFCBAB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8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AC61-2F86-1540-ACEA-8266889AE50D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5763-5736-8D4C-A945-79AEFCBAB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90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31AD-9D8B-0A41-A509-4D1280D86832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7C1DD-CC5D-2647-8B63-D06D042B2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1118"/>
            <a:ext cx="7886700" cy="79586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PanaceaNano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9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1A5058-7616-4F05-8961-C1B1170E3D85}" type="datetime1">
              <a:rPr lang="en-US" smtClean="0"/>
              <a:pPr/>
              <a:t>12/31/20</a:t>
            </a:fld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703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F6D77-B45B-48F3-9A82-586EF2C3D4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 userDrawn="1"/>
        </p:nvGrpSpPr>
        <p:grpSpPr>
          <a:xfrm>
            <a:off x="0" y="-4723"/>
            <a:ext cx="9144000" cy="646331"/>
            <a:chOff x="0" y="0"/>
            <a:chExt cx="9144000" cy="646331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E8FB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E8FB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2712"/>
            <a:ext cx="8229600" cy="69432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660066"/>
                </a:solidFill>
                <a:latin typeface="Helvetica"/>
                <a:cs typeface="Helvetica"/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2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AC61-2F86-1540-ACEA-8266889AE50D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5763-5736-8D4C-A945-79AEFCBAB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9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AC61-2F86-1540-ACEA-8266889AE50D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5763-5736-8D4C-A945-79AEFCBAB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8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AC61-2F86-1540-ACEA-8266889AE50D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5763-5736-8D4C-A945-79AEFCBAB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7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AC61-2F86-1540-ACEA-8266889AE50D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5763-5736-8D4C-A945-79AEFCBAB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1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AC61-2F86-1540-ACEA-8266889AE50D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5763-5736-8D4C-A945-79AEFCBAB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7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AC61-2F86-1540-ACEA-8266889AE50D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5763-5736-8D4C-A945-79AEFCBAB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65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AC61-2F86-1540-ACEA-8266889AE50D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5763-5736-8D4C-A945-79AEFCBAB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0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8AC61-2F86-1540-ACEA-8266889AE50D}" type="datetimeFigureOut">
              <a:rPr lang="en-US" smtClean="0"/>
              <a:pPr/>
              <a:t>12/31/20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45763-5736-8D4C-A945-79AEFCBAB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9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jpeg"/><Relationship Id="rId2" Type="http://schemas.openxmlformats.org/officeDocument/2006/relationships/video" Target="file:////Users/fraserstoddart/Desktop/Presentations/2017/3-31-2017%20Berkeley/ISMSC-2.mov" TargetMode="External"/><Relationship Id="rId1" Type="http://schemas.microsoft.com/office/2007/relationships/media" Target="file:////Users/fraserstoddart/Desktop/Presentations/2017/3-31-2017%20Berkeley/ISMSC-2.mov" TargetMode="Externa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fraserstoddart/Desktop/Presentations/2017/5-12-2017%20China/cartooncubeCD.mov" TargetMode="External"/><Relationship Id="rId1" Type="http://schemas.microsoft.com/office/2007/relationships/media" Target="file:////Users/fraserstoddart/Desktop/Presentations/2017/5-12-2017%20China/cartooncubeCD.mov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83.png"/><Relationship Id="rId7" Type="http://schemas.openxmlformats.org/officeDocument/2006/relationships/image" Target="../media/image8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87.emf"/><Relationship Id="rId26" Type="http://schemas.openxmlformats.org/officeDocument/2006/relationships/image" Target="../media/image106.png"/><Relationship Id="rId3" Type="http://schemas.openxmlformats.org/officeDocument/2006/relationships/image" Target="../media/image89.png"/><Relationship Id="rId21" Type="http://schemas.openxmlformats.org/officeDocument/2006/relationships/image" Target="../media/image103.jpe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oleObject" Target="../embeddings/oleObject4.bin"/><Relationship Id="rId25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6.emf"/><Relationship Id="rId20" Type="http://schemas.openxmlformats.org/officeDocument/2006/relationships/image" Target="../media/image10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04.png"/><Relationship Id="rId5" Type="http://schemas.openxmlformats.org/officeDocument/2006/relationships/image" Target="../media/image91.png"/><Relationship Id="rId15" Type="http://schemas.openxmlformats.org/officeDocument/2006/relationships/oleObject" Target="../embeddings/oleObject3.bin"/><Relationship Id="rId23" Type="http://schemas.openxmlformats.org/officeDocument/2006/relationships/image" Target="../media/image88.emf"/><Relationship Id="rId28" Type="http://schemas.openxmlformats.org/officeDocument/2006/relationships/image" Target="../media/image108.png"/><Relationship Id="rId10" Type="http://schemas.openxmlformats.org/officeDocument/2006/relationships/image" Target="../media/image96.png"/><Relationship Id="rId19" Type="http://schemas.openxmlformats.org/officeDocument/2006/relationships/image" Target="../media/image101.jpe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gif"/><Relationship Id="rId4" Type="http://schemas.openxmlformats.org/officeDocument/2006/relationships/image" Target="../media/image1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jpe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gif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gif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emf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emf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2" Type="http://schemas.openxmlformats.org/officeDocument/2006/relationships/video" Target="file:////Users/fraserstoddart/Desktop/Presentations/2017/3-31-2017%20Berkeley/cube2-ss.mov" TargetMode="External"/><Relationship Id="rId1" Type="http://schemas.microsoft.com/office/2007/relationships/media" Target="file:////Users/fraserstoddart/Desktop/Presentations/2017/3-31-2017%20Berkeley/cube2-ss.mov" TargetMode="Externa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video" Target="file:////Users/fraserstoddart/Desktop/Presentations/2017/3-31-2017%20Berkeley/Science-large.mov" TargetMode="External"/><Relationship Id="rId1" Type="http://schemas.microsoft.com/office/2007/relationships/media" Target="file:////Users/fraserstoddart/Desktop/Presentations/2017/3-31-2017%20Berkeley/Science-large.mov" TargetMode="External"/><Relationship Id="rId6" Type="http://schemas.openxmlformats.org/officeDocument/2006/relationships/image" Target="../media/image53.emf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7759"/>
            <a:ext cx="9143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800080"/>
                </a:solidFill>
                <a:latin typeface="Helvetica"/>
                <a:cs typeface="Helvetica"/>
              </a:rPr>
              <a:t>MEETING PREMIER Li </a:t>
            </a:r>
            <a:r>
              <a:rPr lang="en-US" sz="3200" dirty="0" err="1">
                <a:solidFill>
                  <a:srgbClr val="800080"/>
                </a:solidFill>
                <a:latin typeface="Helvetica"/>
                <a:cs typeface="Helvetica"/>
              </a:rPr>
              <a:t>Keqiang</a:t>
            </a:r>
            <a:endParaRPr lang="en-US" sz="32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2" y="667487"/>
            <a:ext cx="4495289" cy="3124226"/>
          </a:xfrm>
          <a:prstGeom prst="rect">
            <a:avLst/>
          </a:prstGeom>
        </p:spPr>
      </p:pic>
      <p:pic>
        <p:nvPicPr>
          <p:cNvPr id="7" name="Picture 6" descr="unnamed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92" y="3782448"/>
            <a:ext cx="4502217" cy="3065339"/>
          </a:xfrm>
          <a:prstGeom prst="rect">
            <a:avLst/>
          </a:prstGeom>
        </p:spPr>
      </p:pic>
      <p:pic>
        <p:nvPicPr>
          <p:cNvPr id="8" name="Picture 7" descr="unnamed-1.jpg"/>
          <p:cNvPicPr>
            <a:picLocks noChangeAspect="1"/>
          </p:cNvPicPr>
          <p:nvPr/>
        </p:nvPicPr>
        <p:blipFill>
          <a:blip r:embed="rId4"/>
          <a:srcRect l="4644" r="8261"/>
          <a:stretch>
            <a:fillRect/>
          </a:stretch>
        </p:blipFill>
        <p:spPr>
          <a:xfrm>
            <a:off x="9120" y="667488"/>
            <a:ext cx="4957298" cy="6190512"/>
          </a:xfrm>
          <a:prstGeom prst="rect">
            <a:avLst/>
          </a:prstGeom>
        </p:spPr>
      </p:pic>
      <p:pic>
        <p:nvPicPr>
          <p:cNvPr id="9" name="Picture 8" descr="China Daily January 21, 2017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901" y="566061"/>
            <a:ext cx="3880834" cy="64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SMSC-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975" y="3408586"/>
            <a:ext cx="4759325" cy="3422638"/>
          </a:xfrm>
          <a:prstGeom prst="rect">
            <a:avLst/>
          </a:prstGeom>
        </p:spPr>
      </p:pic>
      <p:pic>
        <p:nvPicPr>
          <p:cNvPr id="36867" name="Picture 9" descr="image.jpg"/>
          <p:cNvPicPr>
            <a:picLocks noChangeAspect="1"/>
          </p:cNvPicPr>
          <p:nvPr/>
        </p:nvPicPr>
        <p:blipFill>
          <a:blip r:embed="rId5"/>
          <a:srcRect t="15277" r="764" b="28317"/>
          <a:stretch>
            <a:fillRect/>
          </a:stretch>
        </p:blipFill>
        <p:spPr bwMode="auto">
          <a:xfrm>
            <a:off x="304800" y="996950"/>
            <a:ext cx="2474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11"/>
          <p:cNvSpPr>
            <a:spLocks noChangeArrowheads="1"/>
          </p:cNvSpPr>
          <p:nvPr/>
        </p:nvSpPr>
        <p:spPr bwMode="auto">
          <a:xfrm>
            <a:off x="76200" y="2457450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660066"/>
                </a:solidFill>
                <a:latin typeface="Calibri" pitchFamily="-112" charset="0"/>
                <a:ea typeface="Calibri" pitchFamily="-112" charset="0"/>
                <a:cs typeface="Calibri" pitchFamily="-112" charset="0"/>
              </a:rPr>
              <a:t>A spoonful of sugar </a:t>
            </a:r>
          </a:p>
        </p:txBody>
      </p:sp>
      <p:pic>
        <p:nvPicPr>
          <p:cNvPr id="36871" name="Picture 10" descr="salt2_291_20080207-164144.jpg"/>
          <p:cNvPicPr>
            <a:picLocks noChangeAspect="1"/>
          </p:cNvPicPr>
          <p:nvPr/>
        </p:nvPicPr>
        <p:blipFill>
          <a:blip r:embed="rId6"/>
          <a:srcRect b="17526"/>
          <a:stretch>
            <a:fillRect/>
          </a:stretch>
        </p:blipFill>
        <p:spPr bwMode="auto">
          <a:xfrm>
            <a:off x="3733800" y="857250"/>
            <a:ext cx="16764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Box 16"/>
          <p:cNvSpPr txBox="1">
            <a:spLocks noChangeArrowheads="1"/>
          </p:cNvSpPr>
          <p:nvPr/>
        </p:nvSpPr>
        <p:spPr bwMode="auto">
          <a:xfrm>
            <a:off x="3200400" y="1249363"/>
            <a:ext cx="45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+</a:t>
            </a:r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3657600" y="2444750"/>
            <a:ext cx="205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660066"/>
                </a:solidFill>
                <a:latin typeface="Calibri" pitchFamily="-112" charset="0"/>
                <a:ea typeface="Calibri" pitchFamily="-112" charset="0"/>
                <a:cs typeface="Calibri" pitchFamily="-112" charset="0"/>
              </a:rPr>
              <a:t>A pinch of salt </a:t>
            </a:r>
          </a:p>
        </p:txBody>
      </p:sp>
      <p:pic>
        <p:nvPicPr>
          <p:cNvPr id="36874" name="Picture 7" descr="BottlePouring_2.jpg"/>
          <p:cNvPicPr>
            <a:picLocks noChangeAspect="1"/>
          </p:cNvPicPr>
          <p:nvPr/>
        </p:nvPicPr>
        <p:blipFill>
          <a:blip r:embed="rId7"/>
          <a:srcRect r="24059" b="10849"/>
          <a:stretch>
            <a:fillRect/>
          </a:stretch>
        </p:blipFill>
        <p:spPr bwMode="auto">
          <a:xfrm>
            <a:off x="6781800" y="803275"/>
            <a:ext cx="13716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TextBox 17"/>
          <p:cNvSpPr txBox="1">
            <a:spLocks noChangeArrowheads="1"/>
          </p:cNvSpPr>
          <p:nvPr/>
        </p:nvSpPr>
        <p:spPr bwMode="auto">
          <a:xfrm>
            <a:off x="5867400" y="1270000"/>
            <a:ext cx="457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+</a:t>
            </a:r>
          </a:p>
        </p:txBody>
      </p:sp>
      <p:sp>
        <p:nvSpPr>
          <p:cNvPr id="36876" name="Rectangle 11"/>
          <p:cNvSpPr>
            <a:spLocks noChangeArrowheads="1"/>
          </p:cNvSpPr>
          <p:nvPr/>
        </p:nvSpPr>
        <p:spPr bwMode="auto">
          <a:xfrm>
            <a:off x="6705600" y="2444750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660066"/>
                </a:solidFill>
                <a:latin typeface="Calibri" pitchFamily="-112" charset="0"/>
                <a:ea typeface="Calibri" pitchFamily="-112" charset="0"/>
                <a:cs typeface="Calibri" pitchFamily="-112" charset="0"/>
              </a:rPr>
              <a:t>A swig of alcohol</a:t>
            </a:r>
          </a:p>
        </p:txBody>
      </p:sp>
      <p:sp>
        <p:nvSpPr>
          <p:cNvPr id="36877" name="Down Arrow 29"/>
          <p:cNvSpPr>
            <a:spLocks noChangeArrowheads="1"/>
          </p:cNvSpPr>
          <p:nvPr/>
        </p:nvSpPr>
        <p:spPr bwMode="auto">
          <a:xfrm>
            <a:off x="4384675" y="2971800"/>
            <a:ext cx="3810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TextBox 11"/>
          <p:cNvSpPr txBox="1">
            <a:spLocks noChangeArrowheads="1"/>
          </p:cNvSpPr>
          <p:nvPr/>
        </p:nvSpPr>
        <p:spPr bwMode="auto">
          <a:xfrm>
            <a:off x="76200" y="3276600"/>
            <a:ext cx="2819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Corbel" pitchFamily="-112" charset="0"/>
              </a:rPr>
              <a:t>CLEAN ENERGY</a:t>
            </a:r>
          </a:p>
          <a:p>
            <a:r>
              <a:rPr lang="en-US" sz="2000">
                <a:solidFill>
                  <a:srgbClr val="FF0000"/>
                </a:solidFill>
                <a:latin typeface="Corbel" pitchFamily="-112" charset="0"/>
              </a:rPr>
              <a:t>Storage of hydrogen, methanol, methane, carbon dioxide</a:t>
            </a:r>
          </a:p>
          <a:p>
            <a:r>
              <a:rPr lang="en-US" sz="2000" b="1">
                <a:solidFill>
                  <a:srgbClr val="FF0000"/>
                </a:solidFill>
                <a:latin typeface="Corbel" pitchFamily="-112" charset="0"/>
              </a:rPr>
              <a:t>BIODEGRADABLE</a:t>
            </a:r>
          </a:p>
        </p:txBody>
      </p:sp>
      <p:sp>
        <p:nvSpPr>
          <p:cNvPr id="36879" name="TextBox 11"/>
          <p:cNvSpPr txBox="1">
            <a:spLocks noChangeArrowheads="1"/>
          </p:cNvSpPr>
          <p:nvPr/>
        </p:nvSpPr>
        <p:spPr bwMode="auto">
          <a:xfrm>
            <a:off x="6477000" y="3276600"/>
            <a:ext cx="2819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rbel" pitchFamily="-112" charset="0"/>
              </a:rPr>
              <a:t>MOLECULE STORAGE</a:t>
            </a:r>
          </a:p>
          <a:p>
            <a:r>
              <a:rPr lang="en-US" sz="2000" dirty="0">
                <a:solidFill>
                  <a:srgbClr val="FF0000"/>
                </a:solidFill>
                <a:latin typeface="Corbel" pitchFamily="-112" charset="0"/>
              </a:rPr>
              <a:t>Drug delivery, </a:t>
            </a:r>
            <a:r>
              <a:rPr lang="en-US" sz="2000" dirty="0" err="1">
                <a:solidFill>
                  <a:srgbClr val="FF0000"/>
                </a:solidFill>
                <a:latin typeface="Corbel" pitchFamily="-112" charset="0"/>
              </a:rPr>
              <a:t>bioimaging</a:t>
            </a:r>
            <a:r>
              <a:rPr lang="en-US" sz="2000" dirty="0">
                <a:solidFill>
                  <a:srgbClr val="FF0000"/>
                </a:solidFill>
                <a:latin typeface="Corbel" pitchFamily="-112" charset="0"/>
              </a:rPr>
              <a:t> with quantum dots</a:t>
            </a:r>
          </a:p>
          <a:p>
            <a:r>
              <a:rPr lang="en-US" sz="2000" b="1" dirty="0">
                <a:solidFill>
                  <a:srgbClr val="FF0000"/>
                </a:solidFill>
                <a:latin typeface="Corbel" pitchFamily="-112" charset="0"/>
              </a:rPr>
              <a:t>BIOCOMPATIBLE</a:t>
            </a:r>
          </a:p>
        </p:txBody>
      </p:sp>
      <p:pic>
        <p:nvPicPr>
          <p:cNvPr id="36880" name="Picture 7" descr="IMG_0788.JPG"/>
          <p:cNvPicPr>
            <a:picLocks noChangeAspect="1"/>
          </p:cNvPicPr>
          <p:nvPr/>
        </p:nvPicPr>
        <p:blipFill>
          <a:blip r:embed="rId8"/>
          <a:srcRect b="29167"/>
          <a:stretch>
            <a:fillRect/>
          </a:stretch>
        </p:blipFill>
        <p:spPr bwMode="auto">
          <a:xfrm>
            <a:off x="381000" y="5273675"/>
            <a:ext cx="22098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1" name="Picture 7" descr="IMG_0783.JPG"/>
          <p:cNvPicPr>
            <a:picLocks noChangeAspect="1"/>
          </p:cNvPicPr>
          <p:nvPr/>
        </p:nvPicPr>
        <p:blipFill>
          <a:blip r:embed="rId9"/>
          <a:srcRect l="16216" r="43748"/>
          <a:stretch>
            <a:fillRect/>
          </a:stretch>
        </p:blipFill>
        <p:spPr bwMode="auto">
          <a:xfrm rot="5400000">
            <a:off x="7073900" y="4752975"/>
            <a:ext cx="1192213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2209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38400" y="22860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533400" y="2895600"/>
            <a:ext cx="1967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Ron SMALDONE</a:t>
            </a:r>
          </a:p>
        </p:txBody>
      </p:sp>
      <p:sp>
        <p:nvSpPr>
          <p:cNvPr id="23" name="TextBox 26"/>
          <p:cNvSpPr txBox="1">
            <a:spLocks noChangeArrowheads="1"/>
          </p:cNvSpPr>
          <p:nvPr/>
        </p:nvSpPr>
        <p:spPr bwMode="auto">
          <a:xfrm>
            <a:off x="6629400" y="2895600"/>
            <a:ext cx="17621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Ross FORGAN</a:t>
            </a:r>
          </a:p>
        </p:txBody>
      </p:sp>
      <p:grpSp>
        <p:nvGrpSpPr>
          <p:cNvPr id="2" name="Group 3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0" y="-31530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BOB’S YOUR UNCLE CHEMISTRY</a:t>
            </a:r>
          </a:p>
        </p:txBody>
      </p:sp>
    </p:spTree>
    <p:extLst>
      <p:ext uri="{BB962C8B-B14F-4D97-AF65-F5344CB8AC3E}">
        <p14:creationId xmlns:p14="http://schemas.microsoft.com/office/powerpoint/2010/main" val="1554391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480060" y="3943350"/>
            <a:ext cx="8359140" cy="2766060"/>
          </a:xfrm>
          <a:prstGeom prst="rect">
            <a:avLst/>
          </a:prstGeom>
        </p:spPr>
        <p:txBody>
          <a:bodyPr rIns="126999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4000"/>
              <a:buFont typeface="Times" charset="0"/>
              <a:buNone/>
            </a:pPr>
            <a:r>
              <a:rPr lang="en-US" sz="2000" dirty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  <a:sym typeface="Helvetica" charset="0"/>
              </a:rPr>
              <a:t>w</a:t>
            </a:r>
            <a:r>
              <a:rPr 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  We have developed a porous material, that is.…</a:t>
            </a:r>
            <a:endParaRPr lang="en-US" sz="2000" dirty="0">
              <a:solidFill>
                <a:srgbClr val="FF0000"/>
              </a:solidFill>
              <a:latin typeface="Helvetica" charset="0"/>
              <a:ea typeface="ヒラギノ角ゴ ProN W3" charset="-128"/>
              <a:cs typeface="ヒラギノ角ゴ ProN W3" charset="-128"/>
              <a:sym typeface="Helvetica" charset="0"/>
            </a:endParaRPr>
          </a:p>
          <a:p>
            <a:pPr lvl="1">
              <a:buSzPct val="124000"/>
              <a:buFont typeface="Times" charset="0"/>
              <a:buNone/>
            </a:pPr>
            <a:r>
              <a:rPr lang="en-US" sz="1600" b="1" dirty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  <a:sym typeface="Helvetica" charset="0"/>
              </a:rPr>
              <a:t>w</a:t>
            </a:r>
            <a:r>
              <a:rPr lang="en-US" sz="16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	Safe</a:t>
            </a:r>
            <a:r>
              <a:rPr lang="en-US" sz="16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(non-toxic, USDA and USP certified ingredients) </a:t>
            </a:r>
            <a:endParaRPr lang="en-US" sz="1600" dirty="0">
              <a:solidFill>
                <a:srgbClr val="FF0000"/>
              </a:solidFill>
              <a:latin typeface="Helvetica" charset="0"/>
              <a:ea typeface="ヒラギノ角ゴ ProN W3" charset="-128"/>
              <a:cs typeface="ヒラギノ角ゴ ProN W3" charset="-128"/>
              <a:sym typeface="Helvetica" charset="0"/>
            </a:endParaRPr>
          </a:p>
          <a:p>
            <a:pPr lvl="1">
              <a:buSzPct val="124000"/>
              <a:buFont typeface="Times" charset="0"/>
              <a:buNone/>
            </a:pPr>
            <a:r>
              <a:rPr lang="en-US" sz="1600" b="1" dirty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  <a:sym typeface="Helvetica" charset="0"/>
              </a:rPr>
              <a:t>w</a:t>
            </a:r>
            <a:r>
              <a:rPr lang="en-US" sz="16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	Cheap</a:t>
            </a:r>
            <a:r>
              <a:rPr lang="en-US" sz="16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(MAX 7¢/g) </a:t>
            </a:r>
            <a:endParaRPr lang="en-US" sz="1600" dirty="0">
              <a:solidFill>
                <a:srgbClr val="FF0000"/>
              </a:solidFill>
              <a:latin typeface="Helvetica" charset="0"/>
              <a:ea typeface="ヒラギノ角ゴ ProN W3" charset="-128"/>
              <a:cs typeface="ヒラギノ角ゴ ProN W3" charset="-128"/>
              <a:sym typeface="Helvetica" charset="0"/>
            </a:endParaRPr>
          </a:p>
          <a:p>
            <a:pPr lvl="1">
              <a:spcAft>
                <a:spcPts val="1200"/>
              </a:spcAft>
              <a:buSzPct val="124000"/>
              <a:buFont typeface="Times" charset="0"/>
              <a:buNone/>
            </a:pPr>
            <a:r>
              <a:rPr lang="en-US" sz="1600" b="1" dirty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  <a:sym typeface="Helvetica" charset="0"/>
              </a:rPr>
              <a:t>w</a:t>
            </a:r>
            <a:r>
              <a:rPr lang="en-US" sz="16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	Easily Made</a:t>
            </a:r>
            <a:r>
              <a:rPr lang="en-US" sz="16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(see above </a:t>
            </a:r>
            <a:r>
              <a:rPr lang="en-US" sz="15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— you can make them in your kitchen</a:t>
            </a:r>
            <a:r>
              <a:rPr lang="en-US" sz="16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) </a:t>
            </a:r>
            <a:endParaRPr lang="en-US" sz="1600" dirty="0">
              <a:solidFill>
                <a:srgbClr val="FF0000"/>
              </a:solidFill>
              <a:latin typeface="Helvetica" charset="0"/>
              <a:ea typeface="ヒラギノ角ゴ ProN W3" charset="-128"/>
              <a:cs typeface="ヒラギノ角ゴ ProN W3" charset="-128"/>
              <a:sym typeface="Helvetica" charset="0"/>
            </a:endParaRPr>
          </a:p>
          <a:p>
            <a:pPr marL="0" indent="0">
              <a:buSzPct val="124000"/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  <a:sym typeface="Helvetica" charset="0"/>
              </a:rPr>
              <a:t>w</a:t>
            </a:r>
            <a:r>
              <a:rPr lang="en-US" sz="20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   For industries that consume a huge percentage of world GDP…</a:t>
            </a:r>
            <a:endParaRPr lang="en-US" sz="2000" dirty="0">
              <a:solidFill>
                <a:srgbClr val="0000FF"/>
              </a:solidFill>
              <a:latin typeface="Helvetica" charset="0"/>
              <a:ea typeface="ヒラギノ角ゴ ProN W3" charset="-128"/>
              <a:cs typeface="ヒラギノ角ゴ ProN W3" charset="-128"/>
              <a:sym typeface="Helvetica" charset="0"/>
            </a:endParaRPr>
          </a:p>
          <a:p>
            <a:pPr marL="457200" lvl="1" indent="0">
              <a:buSzPct val="124000"/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  <a:sym typeface="Helvetica" charset="0"/>
              </a:rPr>
              <a:t>w</a:t>
            </a:r>
            <a:r>
              <a:rPr lang="en-US" sz="16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 Food</a:t>
            </a:r>
            <a:r>
              <a:rPr lang="en-US" sz="16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(Spoilage alerts, time released ripening agents, preservatives)</a:t>
            </a:r>
            <a:endParaRPr lang="en-US" sz="1600" dirty="0">
              <a:solidFill>
                <a:srgbClr val="0000FF"/>
              </a:solidFill>
              <a:latin typeface="Helvetica" charset="0"/>
              <a:ea typeface="ヒラギノ角ゴ ProN W3" charset="-128"/>
              <a:cs typeface="ヒラギノ角ゴ ProN W3" charset="-128"/>
              <a:sym typeface="Helvetica" charset="0"/>
            </a:endParaRPr>
          </a:p>
          <a:p>
            <a:pPr marL="457200" lvl="1" indent="0">
              <a:buSzPct val="124000"/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  <a:sym typeface="Helvetica" charset="0"/>
              </a:rPr>
              <a:t>w</a:t>
            </a:r>
            <a:r>
              <a:rPr lang="en-US" sz="16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 Personal Care </a:t>
            </a:r>
            <a:r>
              <a:rPr lang="en-US" sz="16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(Toothpastes, deodorants)</a:t>
            </a:r>
          </a:p>
          <a:p>
            <a:pPr marL="457200" lvl="1" indent="0">
              <a:buSzPct val="124000"/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  <a:sym typeface="Helvetica" charset="0"/>
              </a:rPr>
              <a:t>w</a:t>
            </a:r>
            <a:r>
              <a:rPr lang="en-US" sz="16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 </a:t>
            </a:r>
            <a:r>
              <a:rPr lang="en-US" sz="1600" b="1" dirty="0">
                <a:solidFill>
                  <a:srgbClr val="0000FF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Home Care </a:t>
            </a:r>
            <a:r>
              <a:rPr lang="en-US" sz="1600" dirty="0">
                <a:solidFill>
                  <a:srgbClr val="0000FF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rPr>
              <a:t>(Extended release air fresheners, HVAC filtration</a:t>
            </a:r>
            <a:endParaRPr lang="en-US" sz="1600" b="1" dirty="0">
              <a:solidFill>
                <a:srgbClr val="0000FF"/>
              </a:solidFill>
              <a:latin typeface="Helvetica" charset="0"/>
              <a:ea typeface="ヒラギノ角ゴ ProN W3" charset="-128"/>
              <a:cs typeface="ヒラギノ角ゴ ProN W3" charset="-128"/>
              <a:sym typeface="Helvetica" charset="0"/>
            </a:endParaRPr>
          </a:p>
        </p:txBody>
      </p:sp>
      <p:pic>
        <p:nvPicPr>
          <p:cNvPr id="2" name="cartooncubeCD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223" y="994410"/>
            <a:ext cx="4255239" cy="2559095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7610" y="994410"/>
            <a:ext cx="4903470" cy="276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27397" y="104299"/>
            <a:ext cx="7002303" cy="58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 Food-Grade Solution</a:t>
            </a:r>
          </a:p>
        </p:txBody>
      </p:sp>
      <p:grpSp>
        <p:nvGrpSpPr>
          <p:cNvPr id="3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-18589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800080"/>
                </a:solidFill>
                <a:latin typeface="Helvetica"/>
                <a:cs typeface="Helvetica"/>
              </a:rPr>
              <a:t>A FOOD-GRADE SOLUTION</a:t>
            </a:r>
            <a:endParaRPr lang="en-US" sz="34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776" y="4013200"/>
            <a:ext cx="8026400" cy="1280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1816" y="5313680"/>
            <a:ext cx="8026400" cy="1280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857250"/>
            <a:ext cx="3704167" cy="2973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1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repeatCount="4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" y="5181445"/>
            <a:ext cx="2155984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15" y="1624974"/>
            <a:ext cx="7723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PanaceaNano</a:t>
            </a:r>
            <a:r>
              <a:rPr lang="en-US" sz="2000" dirty="0">
                <a:solidFill>
                  <a:schemeClr val="bg1"/>
                </a:solidFill>
              </a:rPr>
              <a:t> Inc. develops and manufactures </a:t>
            </a:r>
            <a:r>
              <a:rPr lang="en-US" sz="2000" dirty="0">
                <a:solidFill>
                  <a:srgbClr val="FFFFFF"/>
                </a:solidFill>
              </a:rPr>
              <a:t>O</a:t>
            </a:r>
            <a:r>
              <a:rPr lang="en-US" sz="2000" dirty="0">
                <a:solidFill>
                  <a:schemeClr val="bg1"/>
                </a:solidFill>
              </a:rPr>
              <a:t>rganic </a:t>
            </a:r>
            <a:r>
              <a:rPr lang="en-US" sz="2000" dirty="0">
                <a:solidFill>
                  <a:srgbClr val="FFFFFF"/>
                </a:solidFill>
              </a:rPr>
              <a:t>N</a:t>
            </a:r>
            <a:r>
              <a:rPr lang="en-US" sz="2000" dirty="0">
                <a:solidFill>
                  <a:schemeClr val="bg1"/>
                </a:solidFill>
              </a:rPr>
              <a:t>ano-</a:t>
            </a:r>
            <a:r>
              <a:rPr lang="en-US" sz="2000" dirty="0">
                <a:solidFill>
                  <a:srgbClr val="FFFFFF"/>
                </a:solidFill>
              </a:rPr>
              <a:t>C</a:t>
            </a:r>
            <a:r>
              <a:rPr lang="en-US" sz="2000" dirty="0">
                <a:solidFill>
                  <a:schemeClr val="bg1"/>
                </a:solidFill>
              </a:rPr>
              <a:t>ubes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</a:rPr>
              <a:t>	 for products across many commercial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Organic Nano-Cube materials are green, scalable, and low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We welcome collaborations and partnerships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457" y="742966"/>
            <a:ext cx="691288" cy="72603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14800" y="770983"/>
            <a:ext cx="7360091" cy="597915"/>
          </a:xfrm>
        </p:spPr>
        <p:txBody>
          <a:bodyPr>
            <a:noAutofit/>
          </a:bodyPr>
          <a:lstStyle/>
          <a:p>
            <a:r>
              <a:rPr lang="en-US" dirty="0" err="1"/>
              <a:t>PanaceaNano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80" y="5003607"/>
            <a:ext cx="5511719" cy="1458594"/>
          </a:xfrm>
          <a:prstGeom prst="rect">
            <a:avLst/>
          </a:prstGeom>
        </p:spPr>
      </p:pic>
      <p:pic>
        <p:nvPicPr>
          <p:cNvPr id="35" name="Picture 34" descr="j04387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248" y="4627771"/>
            <a:ext cx="1050994" cy="862500"/>
          </a:xfrm>
          <a:prstGeom prst="rect">
            <a:avLst/>
          </a:prstGeom>
        </p:spPr>
      </p:pic>
      <p:pic>
        <p:nvPicPr>
          <p:cNvPr id="36" name="Picture 35" descr="Pills.jpg"/>
          <p:cNvPicPr>
            <a:picLocks noChangeAspect="1"/>
          </p:cNvPicPr>
          <p:nvPr/>
        </p:nvPicPr>
        <p:blipFill>
          <a:blip r:embed="rId7"/>
          <a:srcRect l="9930" r="16518"/>
          <a:stretch>
            <a:fillRect/>
          </a:stretch>
        </p:blipFill>
        <p:spPr>
          <a:xfrm>
            <a:off x="7900248" y="5847391"/>
            <a:ext cx="1050994" cy="956430"/>
          </a:xfrm>
          <a:prstGeom prst="rect">
            <a:avLst/>
          </a:prstGeom>
        </p:spPr>
      </p:pic>
      <p:pic>
        <p:nvPicPr>
          <p:cNvPr id="37" name="Picture 36" descr="cosmetic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248" y="972642"/>
            <a:ext cx="1050994" cy="82986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160293" y="4366479"/>
            <a:ext cx="503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Food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28579" y="712735"/>
            <a:ext cx="821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Cosmetics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98915" y="3059054"/>
            <a:ext cx="1821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Home &amp; Personal Care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95129" y="5598409"/>
            <a:ext cx="1233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Pharmaceuticals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48" y="3308036"/>
            <a:ext cx="1050994" cy="96261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553905" y="1886560"/>
            <a:ext cx="171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Chemical Separation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0248" y="2159628"/>
            <a:ext cx="1050994" cy="79128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0" y="4719780"/>
            <a:ext cx="244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Co-founders</a:t>
            </a:r>
          </a:p>
          <a:p>
            <a:r>
              <a:rPr lang="en-US" sz="1200" dirty="0">
                <a:solidFill>
                  <a:schemeClr val="bg1"/>
                </a:solidFill>
              </a:rPr>
              <a:t>Fraser </a:t>
            </a:r>
            <a:r>
              <a:rPr lang="en-US" sz="1200" dirty="0" err="1">
                <a:solidFill>
                  <a:schemeClr val="bg1"/>
                </a:solidFill>
              </a:rPr>
              <a:t>Stoddart</a:t>
            </a:r>
            <a:r>
              <a:rPr lang="en-US" sz="1200" dirty="0">
                <a:solidFill>
                  <a:schemeClr val="bg1"/>
                </a:solidFill>
              </a:rPr>
              <a:t> and Youssry Botros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21152" y="6337125"/>
            <a:ext cx="390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From </a:t>
            </a:r>
            <a:r>
              <a:rPr lang="en-US" sz="2400" dirty="0" err="1">
                <a:solidFill>
                  <a:schemeClr val="bg1"/>
                </a:solidFill>
              </a:rPr>
              <a:t>Nano</a:t>
            </a:r>
            <a:r>
              <a:rPr lang="en-US" sz="2400" dirty="0">
                <a:solidFill>
                  <a:schemeClr val="bg1"/>
                </a:solidFill>
              </a:rPr>
              <a:t>-Cubes to Crystals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59108" y="3934653"/>
            <a:ext cx="3733201" cy="7078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http://www.panaceanano.com</a:t>
            </a:r>
          </a:p>
          <a:p>
            <a:pPr algn="ctr"/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panaceanano@panaceanano.com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-18589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800080"/>
                </a:solidFill>
                <a:latin typeface="Helvetica"/>
                <a:cs typeface="Helvetica"/>
              </a:rPr>
              <a:t>START-UP 1</a:t>
            </a:r>
            <a:endParaRPr lang="en-US" sz="34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2427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3128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THANKS TO THEM</a:t>
            </a:r>
            <a:endParaRPr lang="en-US" sz="36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pic>
        <p:nvPicPr>
          <p:cNvPr id="9" name="Picture 8" descr="IMG_5263.jpg"/>
          <p:cNvPicPr>
            <a:picLocks noChangeAspect="1"/>
          </p:cNvPicPr>
          <p:nvPr/>
        </p:nvPicPr>
        <p:blipFill>
          <a:blip r:embed="rId2"/>
          <a:srcRect l="6452" r="3079" b="18297"/>
          <a:stretch>
            <a:fillRect/>
          </a:stretch>
        </p:blipFill>
        <p:spPr>
          <a:xfrm>
            <a:off x="4985820" y="3828799"/>
            <a:ext cx="2264636" cy="2863151"/>
          </a:xfrm>
          <a:prstGeom prst="rect">
            <a:avLst/>
          </a:prstGeom>
        </p:spPr>
      </p:pic>
      <p:pic>
        <p:nvPicPr>
          <p:cNvPr id="10" name="Picture 9" descr="media_243796_en.jpg"/>
          <p:cNvPicPr>
            <a:picLocks noChangeAspect="1"/>
          </p:cNvPicPr>
          <p:nvPr/>
        </p:nvPicPr>
        <p:blipFill>
          <a:blip r:embed="rId3"/>
          <a:srcRect l="4788"/>
          <a:stretch>
            <a:fillRect/>
          </a:stretch>
        </p:blipFill>
        <p:spPr>
          <a:xfrm>
            <a:off x="4985820" y="658949"/>
            <a:ext cx="2264635" cy="30326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09237" y="4672301"/>
            <a:ext cx="1777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elvetica"/>
                <a:cs typeface="Helvetica"/>
              </a:rPr>
              <a:t>Zhichang</a:t>
            </a:r>
            <a:r>
              <a:rPr lang="en-US" sz="2800" b="1" dirty="0">
                <a:latin typeface="Helvetica"/>
                <a:cs typeface="Helvetica"/>
              </a:rPr>
              <a:t> </a:t>
            </a:r>
          </a:p>
          <a:p>
            <a:r>
              <a:rPr lang="en-US" sz="2800" b="1" dirty="0">
                <a:latin typeface="Helvetica"/>
                <a:cs typeface="Helvetica"/>
              </a:rPr>
              <a:t>Liu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9237" y="1685791"/>
            <a:ext cx="1777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/>
                <a:cs typeface="Helvetica"/>
              </a:rPr>
              <a:t>Ross </a:t>
            </a:r>
          </a:p>
          <a:p>
            <a:r>
              <a:rPr lang="en-US" sz="2800" b="1" dirty="0" err="1">
                <a:latin typeface="Helvetica"/>
                <a:cs typeface="Helvetica"/>
              </a:rPr>
              <a:t>Forgan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rcRect l="10136" t="5329" r="6649" b="14773"/>
          <a:stretch>
            <a:fillRect/>
          </a:stretch>
        </p:blipFill>
        <p:spPr>
          <a:xfrm>
            <a:off x="198204" y="806548"/>
            <a:ext cx="2264635" cy="286315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471373" y="1812466"/>
            <a:ext cx="2032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/>
                <a:cs typeface="Helvetica"/>
              </a:rPr>
              <a:t>Ron </a:t>
            </a:r>
          </a:p>
          <a:p>
            <a:r>
              <a:rPr lang="en-US" sz="2800" b="1" dirty="0" err="1">
                <a:latin typeface="Helvetica"/>
                <a:cs typeface="Helvetica"/>
              </a:rPr>
              <a:t>Smaldone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9" name="Picture 18" descr="gassensmith-2014-01.jpg"/>
          <p:cNvPicPr>
            <a:picLocks noChangeAspect="1"/>
          </p:cNvPicPr>
          <p:nvPr/>
        </p:nvPicPr>
        <p:blipFill>
          <a:blip r:embed="rId5"/>
          <a:srcRect b="2747"/>
          <a:stretch>
            <a:fillRect/>
          </a:stretch>
        </p:blipFill>
        <p:spPr>
          <a:xfrm>
            <a:off x="206737" y="3828799"/>
            <a:ext cx="2264636" cy="28631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71373" y="4672301"/>
            <a:ext cx="3274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/>
                <a:cs typeface="Helvetica"/>
              </a:rPr>
              <a:t>Jeremiah </a:t>
            </a:r>
          </a:p>
          <a:p>
            <a:r>
              <a:rPr lang="en-US" sz="2800" b="1" dirty="0" err="1">
                <a:latin typeface="Helvetica"/>
                <a:cs typeface="Helvetica"/>
              </a:rPr>
              <a:t>Gassensmith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8321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32" name="Rectangle 31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0" y="-3610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CD-MOF-1 PREPARATION</a:t>
            </a:r>
            <a:endParaRPr lang="en-US" sz="36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grpSp>
        <p:nvGrpSpPr>
          <p:cNvPr id="3" name="Group 30"/>
          <p:cNvGrpSpPr/>
          <p:nvPr/>
        </p:nvGrpSpPr>
        <p:grpSpPr>
          <a:xfrm>
            <a:off x="-85426" y="792278"/>
            <a:ext cx="2696863" cy="3041110"/>
            <a:chOff x="-30163" y="812800"/>
            <a:chExt cx="2743200" cy="3093362"/>
          </a:xfrm>
        </p:grpSpPr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-30163" y="1627189"/>
              <a:ext cx="2743200" cy="2278975"/>
              <a:chOff x="-12700" y="3023685"/>
              <a:chExt cx="2743200" cy="2279774"/>
            </a:xfrm>
          </p:grpSpPr>
          <p:pic>
            <p:nvPicPr>
              <p:cNvPr id="38" name="Picture 9" descr="image.jpg"/>
              <p:cNvPicPr>
                <a:picLocks noChangeAspect="1"/>
              </p:cNvPicPr>
              <p:nvPr/>
            </p:nvPicPr>
            <p:blipFill>
              <a:blip r:embed="rId2"/>
              <a:srcRect t="26549" r="29338" b="28317"/>
              <a:stretch>
                <a:fillRect/>
              </a:stretch>
            </p:blipFill>
            <p:spPr bwMode="auto">
              <a:xfrm>
                <a:off x="676338" y="3023685"/>
                <a:ext cx="1356475" cy="610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-12700" y="4583157"/>
                <a:ext cx="2743200" cy="720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660066"/>
                    </a:solidFill>
                    <a:latin typeface="Franklin Gothic Book"/>
                    <a:ea typeface="Calibri" pitchFamily="26" charset="0"/>
                    <a:cs typeface="Franklin Gothic Book"/>
                  </a:rPr>
                  <a:t>A spoonful of sugar </a:t>
                </a:r>
              </a:p>
              <a:p>
                <a:pPr algn="ctr"/>
                <a:r>
                  <a:rPr lang="en-US" sz="2000" b="1" dirty="0">
                    <a:solidFill>
                      <a:srgbClr val="660066"/>
                    </a:solidFill>
                    <a:latin typeface="Franklin Gothic Book"/>
                    <a:ea typeface="Calibri" pitchFamily="26" charset="0"/>
                    <a:cs typeface="Franklin Gothic Book"/>
                  </a:rPr>
                  <a:t>(</a:t>
                </a:r>
                <a:r>
                  <a:rPr lang="en-US" sz="2000" b="1" dirty="0" err="1">
                    <a:solidFill>
                      <a:srgbClr val="660066"/>
                    </a:solidFill>
                    <a:latin typeface="Symbol" charset="2"/>
                    <a:ea typeface="Calibri" pitchFamily="26" charset="0"/>
                    <a:cs typeface="Symbol" charset="2"/>
                  </a:rPr>
                  <a:t>γ</a:t>
                </a:r>
                <a:r>
                  <a:rPr lang="en-US" sz="2000" b="1" dirty="0" err="1">
                    <a:solidFill>
                      <a:srgbClr val="660066"/>
                    </a:solidFill>
                    <a:latin typeface="Franklin Gothic Book"/>
                    <a:ea typeface="Calibri" pitchFamily="26" charset="0"/>
                    <a:cs typeface="Franklin Gothic Book"/>
                  </a:rPr>
                  <a:t>-cyclodextrin</a:t>
                </a:r>
                <a:r>
                  <a:rPr lang="en-US" sz="2000" b="1" dirty="0">
                    <a:solidFill>
                      <a:srgbClr val="660066"/>
                    </a:solidFill>
                    <a:latin typeface="Franklin Gothic Book"/>
                    <a:ea typeface="Calibri" pitchFamily="26" charset="0"/>
                    <a:cs typeface="Franklin Gothic Book"/>
                  </a:rPr>
                  <a:t>)</a:t>
                </a:r>
              </a:p>
            </p:txBody>
          </p:sp>
        </p:grpSp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737" y="812800"/>
              <a:ext cx="2441575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217738" y="1097418"/>
            <a:ext cx="2362200" cy="2719387"/>
            <a:chOff x="2362200" y="1208202"/>
            <a:chExt cx="2362200" cy="2719563"/>
          </a:xfrm>
        </p:grpSpPr>
        <p:pic>
          <p:nvPicPr>
            <p:cNvPr id="41" name="Picture 10" descr="salt2_291_20080207-164144.jpg"/>
            <p:cNvPicPr>
              <a:picLocks noChangeAspect="1"/>
            </p:cNvPicPr>
            <p:nvPr/>
          </p:nvPicPr>
          <p:blipFill>
            <a:blip r:embed="rId4"/>
            <a:srcRect b="17526"/>
            <a:stretch>
              <a:fillRect/>
            </a:stretch>
          </p:blipFill>
          <p:spPr bwMode="auto">
            <a:xfrm>
              <a:off x="2819400" y="1208202"/>
              <a:ext cx="1676400" cy="1382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16"/>
            <p:cNvSpPr txBox="1">
              <a:spLocks noChangeArrowheads="1"/>
            </p:cNvSpPr>
            <p:nvPr/>
          </p:nvSpPr>
          <p:spPr bwMode="auto">
            <a:xfrm>
              <a:off x="2362200" y="1600200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2667000" y="3219879"/>
              <a:ext cx="2057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660066"/>
                  </a:solidFill>
                  <a:latin typeface="Franklin Gothic Book"/>
                  <a:ea typeface="Calibri" pitchFamily="26" charset="0"/>
                  <a:cs typeface="Franklin Gothic Book"/>
                </a:rPr>
                <a:t>A pinch of salt </a:t>
              </a:r>
            </a:p>
            <a:p>
              <a:pPr algn="ctr"/>
              <a:r>
                <a:rPr lang="en-US" sz="2000" b="1" dirty="0">
                  <a:solidFill>
                    <a:srgbClr val="660066"/>
                  </a:solidFill>
                  <a:latin typeface="Franklin Gothic Book"/>
                  <a:ea typeface="Calibri" pitchFamily="26" charset="0"/>
                  <a:cs typeface="Franklin Gothic Book"/>
                </a:rPr>
                <a:t>(alkali metal salt)</a:t>
              </a:r>
            </a:p>
          </p:txBody>
        </p:sp>
        <p:sp>
          <p:nvSpPr>
            <p:cNvPr id="44" name="TextBox 20"/>
            <p:cNvSpPr txBox="1">
              <a:spLocks noChangeArrowheads="1"/>
            </p:cNvSpPr>
            <p:nvPr/>
          </p:nvSpPr>
          <p:spPr bwMode="auto">
            <a:xfrm>
              <a:off x="2438400" y="3276600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+</a:t>
              </a: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4457701" y="976768"/>
            <a:ext cx="2273340" cy="2830864"/>
            <a:chOff x="4584700" y="1099458"/>
            <a:chExt cx="2273340" cy="2832270"/>
          </a:xfrm>
        </p:grpSpPr>
        <p:pic>
          <p:nvPicPr>
            <p:cNvPr id="46" name="Picture 7" descr="BottlePouring_2.jpg"/>
            <p:cNvPicPr>
              <a:picLocks noChangeAspect="1"/>
            </p:cNvPicPr>
            <p:nvPr/>
          </p:nvPicPr>
          <p:blipFill>
            <a:blip r:embed="rId5"/>
            <a:srcRect r="24059" b="10849"/>
            <a:stretch>
              <a:fillRect/>
            </a:stretch>
          </p:blipFill>
          <p:spPr bwMode="auto">
            <a:xfrm>
              <a:off x="5006110" y="1099458"/>
              <a:ext cx="1371600" cy="1567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Box 17"/>
            <p:cNvSpPr txBox="1">
              <a:spLocks noChangeArrowheads="1"/>
            </p:cNvSpPr>
            <p:nvPr/>
          </p:nvSpPr>
          <p:spPr bwMode="auto">
            <a:xfrm>
              <a:off x="4595090" y="1600200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48" name="Rectangle 11"/>
            <p:cNvSpPr>
              <a:spLocks noChangeArrowheads="1"/>
            </p:cNvSpPr>
            <p:nvPr/>
          </p:nvSpPr>
          <p:spPr bwMode="auto">
            <a:xfrm>
              <a:off x="4724399" y="3223490"/>
              <a:ext cx="2133641" cy="70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660066"/>
                  </a:solidFill>
                  <a:latin typeface="Franklin Gothic Book"/>
                  <a:ea typeface="Calibri" pitchFamily="26" charset="0"/>
                  <a:cs typeface="Franklin Gothic Book"/>
                </a:rPr>
                <a:t>A swig of alcohol</a:t>
              </a:r>
            </a:p>
            <a:p>
              <a:pPr algn="ctr"/>
              <a:r>
                <a:rPr lang="en-US" sz="2000" b="1" dirty="0">
                  <a:solidFill>
                    <a:srgbClr val="660066"/>
                  </a:solidFill>
                  <a:latin typeface="Franklin Gothic Book"/>
                  <a:ea typeface="Calibri" pitchFamily="26" charset="0"/>
                  <a:cs typeface="Franklin Gothic Book"/>
                </a:rPr>
                <a:t>(H</a:t>
              </a:r>
              <a:r>
                <a:rPr lang="en-US" sz="2000" b="1" baseline="-25000" dirty="0">
                  <a:solidFill>
                    <a:srgbClr val="660066"/>
                  </a:solidFill>
                  <a:latin typeface="Franklin Gothic Book"/>
                  <a:ea typeface="Calibri" pitchFamily="26" charset="0"/>
                  <a:cs typeface="Franklin Gothic Book"/>
                </a:rPr>
                <a:t>2</a:t>
              </a:r>
              <a:r>
                <a:rPr lang="en-US" sz="2000" b="1" dirty="0">
                  <a:solidFill>
                    <a:srgbClr val="660066"/>
                  </a:solidFill>
                  <a:latin typeface="Franklin Gothic Book"/>
                  <a:ea typeface="Calibri" pitchFamily="26" charset="0"/>
                  <a:cs typeface="Franklin Gothic Book"/>
                </a:rPr>
                <a:t>O / methanol)</a:t>
              </a:r>
            </a:p>
          </p:txBody>
        </p:sp>
        <p:sp>
          <p:nvSpPr>
            <p:cNvPr id="49" name="TextBox 21"/>
            <p:cNvSpPr txBox="1">
              <a:spLocks noChangeArrowheads="1"/>
            </p:cNvSpPr>
            <p:nvPr/>
          </p:nvSpPr>
          <p:spPr bwMode="auto">
            <a:xfrm>
              <a:off x="4584700" y="3284841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</p:grpSp>
      <p:grpSp>
        <p:nvGrpSpPr>
          <p:cNvPr id="7" name="Group 31"/>
          <p:cNvGrpSpPr/>
          <p:nvPr/>
        </p:nvGrpSpPr>
        <p:grpSpPr>
          <a:xfrm>
            <a:off x="6273801" y="792279"/>
            <a:ext cx="2636328" cy="2896751"/>
            <a:chOff x="6400800" y="864849"/>
            <a:chExt cx="2636328" cy="2896751"/>
          </a:xfrm>
        </p:grpSpPr>
        <p:sp>
          <p:nvSpPr>
            <p:cNvPr id="51" name="TextBox 15"/>
            <p:cNvSpPr txBox="1">
              <a:spLocks noChangeArrowheads="1"/>
            </p:cNvSpPr>
            <p:nvPr/>
          </p:nvSpPr>
          <p:spPr bwMode="auto">
            <a:xfrm>
              <a:off x="6400800" y="1536248"/>
              <a:ext cx="457241" cy="461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=</a:t>
              </a:r>
            </a:p>
          </p:txBody>
        </p:sp>
        <p:sp>
          <p:nvSpPr>
            <p:cNvPr id="52" name="TextBox 22"/>
            <p:cNvSpPr txBox="1">
              <a:spLocks noChangeArrowheads="1"/>
            </p:cNvSpPr>
            <p:nvPr/>
          </p:nvSpPr>
          <p:spPr bwMode="auto">
            <a:xfrm>
              <a:off x="6928728" y="3299822"/>
              <a:ext cx="457241" cy="461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=</a:t>
              </a:r>
            </a:p>
          </p:txBody>
        </p:sp>
        <p:sp>
          <p:nvSpPr>
            <p:cNvPr id="53" name="Rectangle 11"/>
            <p:cNvSpPr>
              <a:spLocks noChangeArrowheads="1"/>
            </p:cNvSpPr>
            <p:nvPr/>
          </p:nvSpPr>
          <p:spPr bwMode="auto">
            <a:xfrm>
              <a:off x="7055749" y="3238252"/>
              <a:ext cx="1981379" cy="523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60066"/>
                  </a:solidFill>
                  <a:latin typeface="Trebuchet MS Bold"/>
                  <a:ea typeface="Calibri" pitchFamily="26" charset="0"/>
                  <a:cs typeface="Trebuchet MS Bold"/>
                </a:rPr>
                <a:t>CD-MOF-1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8040" y="864849"/>
              <a:ext cx="2179088" cy="231749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</p:grpSp>
      <p:sp>
        <p:nvSpPr>
          <p:cNvPr id="55" name="TextBox 54"/>
          <p:cNvSpPr txBox="1"/>
          <p:nvPr/>
        </p:nvSpPr>
        <p:spPr>
          <a:xfrm>
            <a:off x="88901" y="3944551"/>
            <a:ext cx="9037128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800"/>
              </a:spcAft>
              <a:buFont typeface="Arial"/>
              <a:buChar char="•"/>
            </a:pPr>
            <a:r>
              <a:rPr lang="en-US" sz="2400" dirty="0">
                <a:latin typeface="Franklin Gothic Book"/>
                <a:cs typeface="Franklin Gothic Book"/>
              </a:rPr>
              <a:t> </a:t>
            </a:r>
            <a:r>
              <a:rPr lang="en-US" sz="2400" b="1" dirty="0">
                <a:solidFill>
                  <a:srgbClr val="660066"/>
                </a:solidFill>
                <a:latin typeface="Franklin Gothic Book"/>
                <a:cs typeface="Franklin Gothic Book"/>
              </a:rPr>
              <a:t>CD-MOF-1 </a:t>
            </a:r>
            <a:r>
              <a:rPr lang="en-US" sz="2400" dirty="0">
                <a:latin typeface="Franklin Gothic Book"/>
                <a:cs typeface="Franklin Gothic Book"/>
              </a:rPr>
              <a:t>is assembled from </a:t>
            </a:r>
            <a:r>
              <a:rPr lang="en-US" sz="2400" dirty="0" err="1">
                <a:latin typeface="Symbol" charset="2"/>
                <a:cs typeface="Symbol" charset="2"/>
              </a:rPr>
              <a:t>g</a:t>
            </a:r>
            <a:r>
              <a:rPr lang="en-US" sz="2400" dirty="0" err="1">
                <a:latin typeface="Franklin Gothic Book"/>
                <a:cs typeface="Franklin Gothic Book"/>
              </a:rPr>
              <a:t>CD</a:t>
            </a:r>
            <a:r>
              <a:rPr lang="en-US" sz="2400" dirty="0">
                <a:latin typeface="Franklin Gothic Book"/>
                <a:cs typeface="Franklin Gothic Book"/>
              </a:rPr>
              <a:t> and </a:t>
            </a:r>
            <a:r>
              <a:rPr lang="en-US" sz="2400" b="1" dirty="0">
                <a:solidFill>
                  <a:srgbClr val="660066"/>
                </a:solidFill>
                <a:latin typeface="Franklin Gothic Book"/>
                <a:cs typeface="Franklin Gothic Book"/>
              </a:rPr>
              <a:t>KOH</a:t>
            </a:r>
            <a:r>
              <a:rPr lang="en-US" sz="2400" dirty="0">
                <a:latin typeface="Franklin Gothic Book"/>
                <a:cs typeface="Franklin Gothic Book"/>
              </a:rPr>
              <a:t> in water</a:t>
            </a:r>
          </a:p>
          <a:p>
            <a:pPr>
              <a:lnSpc>
                <a:spcPts val="3000"/>
              </a:lnSpc>
              <a:spcAft>
                <a:spcPts val="800"/>
              </a:spcAft>
              <a:buFont typeface="Arial"/>
              <a:buChar char="•"/>
            </a:pPr>
            <a:r>
              <a:rPr lang="en-US" sz="2400" dirty="0">
                <a:latin typeface="Franklin Gothic Book"/>
                <a:cs typeface="Franklin Gothic Book"/>
              </a:rPr>
              <a:t> </a:t>
            </a:r>
            <a:r>
              <a:rPr lang="en-US" sz="2400" dirty="0" err="1">
                <a:latin typeface="Symbol" charset="2"/>
                <a:cs typeface="Symbol" charset="2"/>
              </a:rPr>
              <a:t>g</a:t>
            </a:r>
            <a:r>
              <a:rPr lang="en-US" sz="2400" dirty="0" err="1">
                <a:latin typeface="Franklin Gothic Book"/>
                <a:cs typeface="Franklin Gothic Book"/>
              </a:rPr>
              <a:t>CD</a:t>
            </a:r>
            <a:r>
              <a:rPr lang="en-US" sz="2400" dirty="0">
                <a:latin typeface="Franklin Gothic Book"/>
                <a:cs typeface="Franklin Gothic Book"/>
              </a:rPr>
              <a:t> units linked by coordination to </a:t>
            </a:r>
            <a:r>
              <a:rPr lang="en-US" sz="2400" b="1" dirty="0">
                <a:solidFill>
                  <a:srgbClr val="660066"/>
                </a:solidFill>
                <a:latin typeface="Franklin Gothic Book"/>
                <a:cs typeface="Franklin Gothic Book"/>
              </a:rPr>
              <a:t>K</a:t>
            </a:r>
            <a:r>
              <a:rPr lang="en-US" sz="2400" b="1" baseline="30000" dirty="0">
                <a:solidFill>
                  <a:srgbClr val="660066"/>
                </a:solidFill>
                <a:latin typeface="Franklin Gothic Book"/>
                <a:cs typeface="Franklin Gothic Book"/>
              </a:rPr>
              <a:t>+</a:t>
            </a:r>
            <a:r>
              <a:rPr lang="en-US" sz="2400" dirty="0">
                <a:latin typeface="Franklin Gothic Book"/>
                <a:cs typeface="Franklin Gothic Book"/>
              </a:rPr>
              <a:t> ions</a:t>
            </a:r>
          </a:p>
          <a:p>
            <a:pPr>
              <a:lnSpc>
                <a:spcPts val="3000"/>
              </a:lnSpc>
              <a:spcAft>
                <a:spcPts val="800"/>
              </a:spcAft>
              <a:buFont typeface="Arial"/>
              <a:buChar char="•"/>
            </a:pPr>
            <a:r>
              <a:rPr lang="en-US" sz="2400" dirty="0">
                <a:latin typeface="Franklin Gothic Book"/>
                <a:cs typeface="Franklin Gothic Book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Franklin Gothic Book"/>
                <a:cs typeface="Franklin Gothic Book"/>
              </a:rPr>
              <a:t>CD-MOF-2 </a:t>
            </a:r>
            <a:r>
              <a:rPr lang="en-US" sz="2400" dirty="0">
                <a:latin typeface="Franklin Gothic Book"/>
                <a:cs typeface="Franklin Gothic Book"/>
              </a:rPr>
              <a:t>with </a:t>
            </a:r>
            <a:r>
              <a:rPr lang="en-US" sz="2400" b="1" dirty="0" err="1">
                <a:solidFill>
                  <a:srgbClr val="0000FF"/>
                </a:solidFill>
                <a:latin typeface="Franklin Gothic Book"/>
                <a:cs typeface="Franklin Gothic Book"/>
              </a:rPr>
              <a:t>RbOH</a:t>
            </a:r>
            <a:r>
              <a:rPr lang="en-US" sz="2400" dirty="0">
                <a:latin typeface="Franklin Gothic Book"/>
                <a:cs typeface="Franklin Gothic Book"/>
              </a:rPr>
              <a:t>, </a:t>
            </a:r>
            <a:r>
              <a:rPr lang="en-US" sz="2400" b="1" dirty="0">
                <a:solidFill>
                  <a:srgbClr val="008000"/>
                </a:solidFill>
                <a:latin typeface="Franklin Gothic Book"/>
                <a:cs typeface="Franklin Gothic Book"/>
              </a:rPr>
              <a:t>CD-MOF-3</a:t>
            </a:r>
            <a:r>
              <a:rPr lang="en-US" sz="2400" dirty="0">
                <a:solidFill>
                  <a:srgbClr val="008000"/>
                </a:solidFill>
                <a:latin typeface="Franklin Gothic Book"/>
                <a:cs typeface="Franklin Gothic Book"/>
              </a:rPr>
              <a:t> </a:t>
            </a:r>
            <a:r>
              <a:rPr lang="en-US" sz="2400" dirty="0">
                <a:latin typeface="Franklin Gothic Book"/>
                <a:cs typeface="Franklin Gothic Book"/>
              </a:rPr>
              <a:t>with </a:t>
            </a:r>
            <a:r>
              <a:rPr lang="en-US" sz="2400" b="1" dirty="0" err="1">
                <a:solidFill>
                  <a:srgbClr val="008000"/>
                </a:solidFill>
                <a:latin typeface="Franklin Gothic Book"/>
                <a:cs typeface="Franklin Gothic Book"/>
              </a:rPr>
              <a:t>CsOH</a:t>
            </a:r>
            <a:endParaRPr lang="en-US" sz="2400" dirty="0">
              <a:solidFill>
                <a:srgbClr val="000000"/>
              </a:solidFill>
              <a:latin typeface="Franklin Gothic Book"/>
              <a:cs typeface="Franklin Gothic Book"/>
            </a:endParaRPr>
          </a:p>
          <a:p>
            <a:pPr>
              <a:lnSpc>
                <a:spcPts val="3000"/>
              </a:lnSpc>
              <a:spcAft>
                <a:spcPts val="800"/>
              </a:spcAft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Franklin Gothic Book"/>
                <a:cs typeface="Franklin Gothic Book"/>
              </a:rPr>
              <a:t> A variety of alkali metal salts give similar results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564886" y="6281607"/>
            <a:ext cx="8313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>
                <a:latin typeface="Helvetica"/>
                <a:cs typeface="Helvetica"/>
              </a:rPr>
              <a:t>Angew</a:t>
            </a:r>
            <a:r>
              <a:rPr lang="en-US" sz="1400" i="1" dirty="0">
                <a:latin typeface="Helvetica"/>
                <a:cs typeface="Helvetica"/>
              </a:rPr>
              <a:t>. Chem., Int. Ed., </a:t>
            </a:r>
            <a:r>
              <a:rPr lang="en-US" sz="1400" b="1" dirty="0">
                <a:latin typeface="Helvetica"/>
                <a:cs typeface="Helvetica"/>
              </a:rPr>
              <a:t>2010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i="1" dirty="0">
                <a:latin typeface="Helvetica"/>
                <a:cs typeface="Helvetica"/>
              </a:rPr>
              <a:t>49, </a:t>
            </a:r>
            <a:r>
              <a:rPr lang="en-US" sz="1400" dirty="0">
                <a:latin typeface="Helvetica"/>
                <a:cs typeface="Helvetica"/>
              </a:rPr>
              <a:t>8260–8265.</a:t>
            </a:r>
          </a:p>
          <a:p>
            <a:pPr algn="ctr"/>
            <a:r>
              <a:rPr lang="en-US" sz="1400" i="1" dirty="0">
                <a:latin typeface="Helvetica"/>
                <a:cs typeface="Helvetica"/>
              </a:rPr>
              <a:t>J. Am. Chem. Soc. </a:t>
            </a:r>
            <a:r>
              <a:rPr lang="en-US" sz="1400" b="1" dirty="0">
                <a:latin typeface="Helvetica"/>
                <a:cs typeface="Helvetica"/>
              </a:rPr>
              <a:t>2012</a:t>
            </a:r>
            <a:r>
              <a:rPr lang="en-US" sz="1400" i="1" dirty="0">
                <a:latin typeface="Helvetica"/>
                <a:cs typeface="Helvetica"/>
              </a:rPr>
              <a:t>, 134, </a:t>
            </a:r>
            <a:r>
              <a:rPr lang="en-US" sz="1400" dirty="0">
                <a:latin typeface="Helvetica"/>
                <a:cs typeface="Helvetica"/>
              </a:rPr>
              <a:t>406–417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048500" y="4105731"/>
            <a:ext cx="1968500" cy="263365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6363944" y="5421763"/>
            <a:ext cx="2633652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038893" y="4169230"/>
            <a:ext cx="6029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660066"/>
                </a:solidFill>
                <a:latin typeface="Franklin Gothic Book"/>
                <a:cs typeface="Franklin Gothic Book"/>
              </a:rPr>
              <a:t>K</a:t>
            </a:r>
            <a:r>
              <a:rPr lang="en-US" sz="3200" b="1" baseline="30000" dirty="0">
                <a:solidFill>
                  <a:srgbClr val="660066"/>
                </a:solidFill>
                <a:latin typeface="Franklin Gothic Book"/>
                <a:cs typeface="Franklin Gothic Book"/>
              </a:rPr>
              <a:t>+</a:t>
            </a:r>
            <a:endParaRPr lang="en-US" sz="3200" baseline="30000" dirty="0"/>
          </a:p>
        </p:txBody>
      </p:sp>
      <p:sp>
        <p:nvSpPr>
          <p:cNvPr id="60" name="Rectangle 59"/>
          <p:cNvSpPr/>
          <p:nvPr/>
        </p:nvSpPr>
        <p:spPr>
          <a:xfrm>
            <a:off x="7657306" y="4169230"/>
            <a:ext cx="1435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Franklin Gothic Book"/>
                <a:cs typeface="Franklin Gothic Book"/>
              </a:rPr>
              <a:t>F</a:t>
            </a:r>
            <a:r>
              <a:rPr lang="en-US" sz="2800" baseline="30000" dirty="0">
                <a:latin typeface="Franklin Gothic Book"/>
                <a:cs typeface="Franklin Gothic Book"/>
              </a:rPr>
              <a:t>–  </a:t>
            </a:r>
            <a:r>
              <a:rPr lang="en-US" sz="2800" dirty="0" err="1">
                <a:latin typeface="Franklin Gothic Book"/>
                <a:cs typeface="Franklin Gothic Book"/>
              </a:rPr>
              <a:t>Cl</a:t>
            </a:r>
            <a:r>
              <a:rPr lang="en-US" sz="2800" baseline="30000" dirty="0">
                <a:latin typeface="Franklin Gothic Book"/>
                <a:cs typeface="Franklin Gothic Book"/>
              </a:rPr>
              <a:t>–</a:t>
            </a:r>
            <a:endParaRPr lang="en-US" sz="2800" baseline="30000" dirty="0"/>
          </a:p>
        </p:txBody>
      </p:sp>
      <p:sp>
        <p:nvSpPr>
          <p:cNvPr id="61" name="Rectangle 60"/>
          <p:cNvSpPr/>
          <p:nvPr/>
        </p:nvSpPr>
        <p:spPr>
          <a:xfrm>
            <a:off x="7010400" y="5096330"/>
            <a:ext cx="737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Franklin Gothic Book"/>
                <a:cs typeface="Franklin Gothic Book"/>
              </a:rPr>
              <a:t>Rb</a:t>
            </a:r>
            <a:r>
              <a:rPr lang="en-US" sz="2800" b="1" baseline="30000" dirty="0">
                <a:solidFill>
                  <a:srgbClr val="0000FF"/>
                </a:solidFill>
                <a:latin typeface="Franklin Gothic Book"/>
                <a:cs typeface="Franklin Gothic Book"/>
              </a:rPr>
              <a:t>+</a:t>
            </a:r>
            <a:endParaRPr lang="en-US" sz="2800" baseline="30000" dirty="0">
              <a:solidFill>
                <a:srgbClr val="0000FF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592665" y="4779574"/>
            <a:ext cx="134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Franklin Gothic Book"/>
                <a:cs typeface="Franklin Gothic Book"/>
              </a:rPr>
              <a:t>Br</a:t>
            </a:r>
            <a:r>
              <a:rPr lang="en-US" sz="2800" baseline="30000" dirty="0">
                <a:latin typeface="Franklin Gothic Book"/>
                <a:cs typeface="Franklin Gothic Book"/>
              </a:rPr>
              <a:t>–</a:t>
            </a:r>
            <a:r>
              <a:rPr lang="en-US" sz="2800" dirty="0">
                <a:latin typeface="Franklin Gothic Book"/>
                <a:cs typeface="Franklin Gothic Book"/>
              </a:rPr>
              <a:t>  I</a:t>
            </a:r>
            <a:r>
              <a:rPr lang="en-US" sz="2800" baseline="30000" dirty="0">
                <a:latin typeface="Franklin Gothic Book"/>
                <a:cs typeface="Franklin Gothic Book"/>
              </a:rPr>
              <a:t>–</a:t>
            </a:r>
            <a:endParaRPr lang="en-US" sz="2800" baseline="30000" dirty="0"/>
          </a:p>
        </p:txBody>
      </p:sp>
      <p:sp>
        <p:nvSpPr>
          <p:cNvPr id="63" name="Rectangle 62"/>
          <p:cNvSpPr/>
          <p:nvPr/>
        </p:nvSpPr>
        <p:spPr>
          <a:xfrm>
            <a:off x="7478365" y="5389918"/>
            <a:ext cx="1767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Franklin Gothic Book"/>
                <a:cs typeface="Franklin Gothic Book"/>
              </a:rPr>
              <a:t>MeCO</a:t>
            </a:r>
            <a:r>
              <a:rPr lang="en-US" sz="2800" baseline="-25000" dirty="0">
                <a:latin typeface="Franklin Gothic Book"/>
                <a:cs typeface="Franklin Gothic Book"/>
              </a:rPr>
              <a:t>2</a:t>
            </a:r>
            <a:r>
              <a:rPr lang="en-US" sz="2800" baseline="30000" dirty="0">
                <a:latin typeface="Franklin Gothic Book"/>
                <a:cs typeface="Franklin Gothic Book"/>
              </a:rPr>
              <a:t>–</a:t>
            </a:r>
            <a:endParaRPr lang="en-US" sz="2800" baseline="30000" dirty="0"/>
          </a:p>
        </p:txBody>
      </p:sp>
      <p:sp>
        <p:nvSpPr>
          <p:cNvPr id="64" name="Rectangle 63"/>
          <p:cNvSpPr/>
          <p:nvPr/>
        </p:nvSpPr>
        <p:spPr>
          <a:xfrm>
            <a:off x="7048500" y="5982579"/>
            <a:ext cx="699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D00"/>
                </a:solidFill>
                <a:latin typeface="Franklin Gothic Book"/>
                <a:cs typeface="Franklin Gothic Book"/>
              </a:rPr>
              <a:t>Cs</a:t>
            </a:r>
            <a:r>
              <a:rPr lang="en-US" sz="2800" b="1" baseline="30000" dirty="0">
                <a:solidFill>
                  <a:srgbClr val="008000"/>
                </a:solidFill>
                <a:latin typeface="Franklin Gothic Book"/>
                <a:cs typeface="Franklin Gothic Book"/>
              </a:rPr>
              <a:t>+</a:t>
            </a:r>
            <a:endParaRPr lang="en-US" sz="2800" baseline="30000" dirty="0">
              <a:solidFill>
                <a:srgbClr val="008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478365" y="6000263"/>
            <a:ext cx="1767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Franklin Gothic Book"/>
                <a:cs typeface="Franklin Gothic Book"/>
              </a:rPr>
              <a:t>F</a:t>
            </a:r>
            <a:r>
              <a:rPr lang="en-US" sz="2800" baseline="-25000" dirty="0">
                <a:latin typeface="Franklin Gothic Book"/>
                <a:cs typeface="Franklin Gothic Book"/>
              </a:rPr>
              <a:t>3</a:t>
            </a:r>
            <a:r>
              <a:rPr lang="en-US" sz="2800" dirty="0">
                <a:latin typeface="Franklin Gothic Book"/>
                <a:cs typeface="Franklin Gothic Book"/>
              </a:rPr>
              <a:t>CCO</a:t>
            </a:r>
            <a:r>
              <a:rPr lang="en-US" sz="2800" baseline="-25000" dirty="0">
                <a:latin typeface="Franklin Gothic Book"/>
                <a:cs typeface="Franklin Gothic Book"/>
              </a:rPr>
              <a:t>2</a:t>
            </a:r>
            <a:r>
              <a:rPr lang="en-US" sz="2800" baseline="30000" dirty="0">
                <a:latin typeface="Franklin Gothic Book"/>
                <a:cs typeface="Franklin Gothic Book"/>
              </a:rPr>
              <a:t>–</a:t>
            </a:r>
            <a:endParaRPr lang="en-US" sz="2800" baseline="30000" dirty="0"/>
          </a:p>
        </p:txBody>
      </p:sp>
      <p:sp>
        <p:nvSpPr>
          <p:cNvPr id="66" name="TextBox 65"/>
          <p:cNvSpPr txBox="1"/>
          <p:nvPr/>
        </p:nvSpPr>
        <p:spPr>
          <a:xfrm>
            <a:off x="482641" y="5880979"/>
            <a:ext cx="623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THE NATURE OF THE ANION DOES NOT MATTER</a:t>
            </a:r>
          </a:p>
        </p:txBody>
      </p:sp>
    </p:spTree>
    <p:extLst>
      <p:ext uri="{BB962C8B-B14F-4D97-AF65-F5344CB8AC3E}">
        <p14:creationId xmlns:p14="http://schemas.microsoft.com/office/powerpoint/2010/main" val="1460378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1" descr="CD metal fig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r="57520" b="7178"/>
          <a:stretch/>
        </p:blipFill>
        <p:spPr bwMode="auto">
          <a:xfrm>
            <a:off x="558800" y="1954950"/>
            <a:ext cx="3086100" cy="296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3111499" y="3468688"/>
            <a:ext cx="825501" cy="354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2364014" y="1650483"/>
            <a:ext cx="218734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800" dirty="0"/>
              <a:t>2 mL 0.01 M in H</a:t>
            </a:r>
            <a:r>
              <a:rPr lang="en-US" altLang="zh-CN" sz="1800" baseline="-25000" dirty="0"/>
              <a:t>2</a:t>
            </a:r>
            <a:r>
              <a:rPr lang="en-US" altLang="zh-CN" sz="1800" dirty="0"/>
              <a:t>O</a:t>
            </a:r>
          </a:p>
        </p:txBody>
      </p: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-1" y="1650483"/>
            <a:ext cx="23077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800" dirty="0"/>
              <a:t>2 mL 0.005 M in H</a:t>
            </a:r>
            <a:r>
              <a:rPr lang="en-US" altLang="zh-CN" sz="1800" baseline="-25000" dirty="0"/>
              <a:t>2</a:t>
            </a:r>
            <a:r>
              <a:rPr lang="en-US" altLang="zh-CN" sz="1800" dirty="0"/>
              <a:t>O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5029200" y="1809750"/>
            <a:ext cx="3946525" cy="3152775"/>
            <a:chOff x="5130800" y="2254250"/>
            <a:chExt cx="3946525" cy="3152775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5130800" y="2254250"/>
              <a:ext cx="3946525" cy="3152775"/>
              <a:chOff x="3232" y="810"/>
              <a:chExt cx="2486" cy="1986"/>
            </a:xfrm>
          </p:grpSpPr>
          <p:pic>
            <p:nvPicPr>
              <p:cNvPr id="17413" name="Picture 11" descr="CD metal figure"/>
              <p:cNvPicPr>
                <a:picLocks noChangeAspect="1" noChangeArrowheads="1"/>
              </p:cNvPicPr>
              <p:nvPr/>
            </p:nvPicPr>
            <p:blipFill>
              <a:blip r:embed="rId2"/>
              <a:srcRect l="59765" b="7178"/>
              <a:stretch>
                <a:fillRect/>
              </a:stretch>
            </p:blipFill>
            <p:spPr bwMode="auto">
              <a:xfrm>
                <a:off x="3232" y="810"/>
                <a:ext cx="2486" cy="19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14" name="Line 6"/>
              <p:cNvSpPr>
                <a:spLocks noChangeShapeType="1"/>
              </p:cNvSpPr>
              <p:nvPr/>
            </p:nvSpPr>
            <p:spPr bwMode="auto">
              <a:xfrm flipV="1">
                <a:off x="3584" y="1097"/>
                <a:ext cx="535" cy="14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5" name="Line 8"/>
              <p:cNvSpPr>
                <a:spLocks noChangeShapeType="1"/>
              </p:cNvSpPr>
              <p:nvPr/>
            </p:nvSpPr>
            <p:spPr bwMode="auto">
              <a:xfrm flipV="1">
                <a:off x="3726" y="2204"/>
                <a:ext cx="1986" cy="4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6997700" y="2381249"/>
              <a:ext cx="1700212" cy="253999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973" name="Text Box 44"/>
          <p:cNvSpPr txBox="1">
            <a:spLocks noChangeArrowheads="1"/>
          </p:cNvSpPr>
          <p:nvPr/>
        </p:nvSpPr>
        <p:spPr bwMode="auto">
          <a:xfrm>
            <a:off x="827088" y="147638"/>
            <a:ext cx="82819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altLang="zh-CN" sz="2500" b="1">
                <a:solidFill>
                  <a:schemeClr val="bg1"/>
                </a:solidFill>
                <a:ea typeface="宋体" charset="-122"/>
                <a:cs typeface="宋体" charset="-122"/>
              </a:rPr>
              <a:t> </a:t>
            </a:r>
            <a:r>
              <a:rPr lang="en-US" altLang="zh-CN" sz="25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Unique Supramolecular wire</a:t>
            </a:r>
            <a:endParaRPr lang="zh-CN" altLang="en-US" sz="2500" b="1" baseline="-2500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宋体" charset="-122"/>
              <a:cs typeface="宋体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14" y="927952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/>
                <a:cs typeface="Helvetica"/>
              </a:rPr>
              <a:t>KAuBr</a:t>
            </a:r>
            <a:r>
              <a:rPr lang="en-US" sz="3600" baseline="-25000" dirty="0">
                <a:latin typeface="Helvetica"/>
                <a:cs typeface="Helvetica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9914" y="927952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Helvetica"/>
              </a:rPr>
              <a:t>α</a:t>
            </a:r>
            <a:r>
              <a:rPr lang="en-US" sz="3600" dirty="0">
                <a:latin typeface="Helvetica"/>
                <a:cs typeface="Helvetica"/>
              </a:rPr>
              <a:t>-CD</a:t>
            </a:r>
          </a:p>
        </p:txBody>
      </p:sp>
      <p:grpSp>
        <p:nvGrpSpPr>
          <p:cNvPr id="4" name="Group 32"/>
          <p:cNvGrpSpPr/>
          <p:nvPr/>
        </p:nvGrpSpPr>
        <p:grpSpPr>
          <a:xfrm>
            <a:off x="2743200" y="3984625"/>
            <a:ext cx="2387600" cy="770840"/>
            <a:chOff x="3429000" y="5686425"/>
            <a:chExt cx="2387600" cy="770840"/>
          </a:xfrm>
        </p:grpSpPr>
        <p:sp>
          <p:nvSpPr>
            <p:cNvPr id="18" name="Rectangle 17"/>
            <p:cNvSpPr/>
            <p:nvPr/>
          </p:nvSpPr>
          <p:spPr>
            <a:xfrm>
              <a:off x="3797299" y="5686425"/>
              <a:ext cx="1689101" cy="77084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29000" y="5734734"/>
              <a:ext cx="238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Helvetica"/>
                  <a:cs typeface="Helvetica"/>
                </a:rPr>
                <a:t>80%</a:t>
              </a:r>
              <a:endParaRPr lang="en-US" sz="3600" baseline="-25000" dirty="0">
                <a:latin typeface="Helvetica"/>
                <a:cs typeface="Helvetica"/>
              </a:endParaRP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6356349" y="797936"/>
            <a:ext cx="2608263" cy="1405513"/>
            <a:chOff x="6280149" y="1217036"/>
            <a:chExt cx="2608263" cy="1405513"/>
          </a:xfrm>
        </p:grpSpPr>
        <p:sp>
          <p:nvSpPr>
            <p:cNvPr id="22" name="Rectangle 21"/>
            <p:cNvSpPr/>
            <p:nvPr/>
          </p:nvSpPr>
          <p:spPr>
            <a:xfrm>
              <a:off x="6280149" y="1217036"/>
              <a:ext cx="2608263" cy="113881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86512" y="1217036"/>
              <a:ext cx="2387600" cy="14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/>
                  <a:cs typeface="Helvetica"/>
                </a:rPr>
                <a:t>Long</a:t>
              </a:r>
            </a:p>
            <a:p>
              <a:pPr algn="ctr"/>
              <a:r>
                <a:rPr lang="en-US" sz="3200" dirty="0">
                  <a:latin typeface="Helvetica"/>
                  <a:cs typeface="Helvetica"/>
                </a:rPr>
                <a:t>Needles</a:t>
              </a:r>
            </a:p>
            <a:p>
              <a:pPr algn="ctr"/>
              <a:endParaRPr lang="en-US" sz="3200" baseline="-25000" dirty="0">
                <a:latin typeface="Helvetica"/>
                <a:cs typeface="Helvetica"/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7512844" y="2343149"/>
              <a:ext cx="239712" cy="279399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Zhicha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187" y="799446"/>
            <a:ext cx="1226313" cy="149290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216400" y="221918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+mj-lt"/>
                <a:cs typeface="Helvetica"/>
              </a:rPr>
              <a:t>Zhichang</a:t>
            </a:r>
            <a:r>
              <a:rPr lang="en-US" sz="2000" dirty="0">
                <a:latin typeface="+mj-lt"/>
                <a:cs typeface="Helvetica"/>
              </a:rPr>
              <a:t> Liu</a:t>
            </a:r>
            <a:endParaRPr lang="en-US" sz="2000" dirty="0">
              <a:latin typeface="Helvetica"/>
              <a:cs typeface="Helvetica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365500" y="3505200"/>
            <a:ext cx="1185863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02788" y="3007023"/>
            <a:ext cx="185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/>
                <a:cs typeface="Helvetica"/>
              </a:rPr>
              <a:t>Shake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02788" y="3522960"/>
            <a:ext cx="185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/>
                <a:cs typeface="Helvetica"/>
              </a:rPr>
              <a:t>5 min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00" y="6521390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Helvetica"/>
                <a:cs typeface="Helvetica"/>
              </a:rPr>
              <a:t>Nature </a:t>
            </a:r>
            <a:r>
              <a:rPr lang="en-US" sz="1600" i="1" dirty="0" err="1">
                <a:latin typeface="Helvetica"/>
                <a:cs typeface="Helvetica"/>
              </a:rPr>
              <a:t>Commun</a:t>
            </a:r>
            <a:r>
              <a:rPr lang="en-US" sz="1600" i="1" dirty="0">
                <a:latin typeface="Helvetica"/>
                <a:cs typeface="Helvetica"/>
              </a:rPr>
              <a:t> </a:t>
            </a:r>
            <a:r>
              <a:rPr lang="en-US" sz="1600" b="1" dirty="0">
                <a:latin typeface="Helvetica"/>
                <a:cs typeface="Helvetica"/>
              </a:rPr>
              <a:t>2013</a:t>
            </a:r>
            <a:r>
              <a:rPr lang="en-US" sz="1600" dirty="0">
                <a:latin typeface="Helvetica"/>
                <a:cs typeface="Helvetica"/>
              </a:rPr>
              <a:t>, </a:t>
            </a:r>
            <a:r>
              <a:rPr lang="en-US" sz="1600" i="1" dirty="0">
                <a:latin typeface="Helvetica"/>
                <a:cs typeface="Helvetica"/>
              </a:rPr>
              <a:t>4</a:t>
            </a:r>
            <a:r>
              <a:rPr lang="en-US" sz="1600" dirty="0">
                <a:latin typeface="Helvetica"/>
                <a:cs typeface="Helvetica"/>
              </a:rPr>
              <a:t>, Article 1855                </a:t>
            </a:r>
            <a:r>
              <a:rPr lang="en-US" sz="1600" i="1" dirty="0">
                <a:latin typeface="Helvetica"/>
                <a:cs typeface="Helvetica"/>
              </a:rPr>
              <a:t>J. Am. Chem. Soc. </a:t>
            </a:r>
            <a:r>
              <a:rPr lang="en-US" sz="1600" b="1" dirty="0">
                <a:latin typeface="Helvetica"/>
                <a:cs typeface="Helvetica"/>
              </a:rPr>
              <a:t>2016</a:t>
            </a:r>
            <a:r>
              <a:rPr lang="en-US" sz="1600" dirty="0">
                <a:latin typeface="Helvetica"/>
                <a:cs typeface="Helvetica"/>
              </a:rPr>
              <a:t>, </a:t>
            </a:r>
            <a:r>
              <a:rPr lang="en-US" sz="1600" i="1" dirty="0">
                <a:latin typeface="Helvetica"/>
                <a:cs typeface="Helvetica"/>
              </a:rPr>
              <a:t>138</a:t>
            </a:r>
            <a:r>
              <a:rPr lang="en-US" sz="1600" dirty="0">
                <a:latin typeface="Helvetica"/>
                <a:cs typeface="Helvetica"/>
              </a:rPr>
              <a:t>, 11643–11653</a:t>
            </a:r>
          </a:p>
        </p:txBody>
      </p:sp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150813" y="4831665"/>
            <a:ext cx="88011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1800" b="1" dirty="0">
                <a:solidFill>
                  <a:srgbClr val="800080"/>
                </a:solidFill>
              </a:rPr>
              <a:t>An </a:t>
            </a:r>
            <a:r>
              <a:rPr lang="en-US" altLang="zh-CN" sz="1800" b="1" i="1" dirty="0">
                <a:solidFill>
                  <a:srgbClr val="800080"/>
                </a:solidFill>
                <a:latin typeface="Symbol" pitchFamily="18" charset="2"/>
              </a:rPr>
              <a:t>a</a:t>
            </a:r>
            <a:r>
              <a:rPr lang="en-US" altLang="zh-CN" sz="1800" b="1" dirty="0">
                <a:solidFill>
                  <a:srgbClr val="800080"/>
                </a:solidFill>
              </a:rPr>
              <a:t>-CD aqueous solution (0.01 M, 2 mL) …</a:t>
            </a:r>
          </a:p>
          <a:p>
            <a:pPr eaLnBrk="0" hangingPunct="0"/>
            <a:r>
              <a:rPr lang="en-US" altLang="zh-CN" sz="1800" b="1" dirty="0">
                <a:solidFill>
                  <a:srgbClr val="800080"/>
                </a:solidFill>
              </a:rPr>
              <a:t>    	… and a KAuBr</a:t>
            </a:r>
            <a:r>
              <a:rPr lang="en-US" altLang="zh-CN" sz="1800" b="1" baseline="-25000" dirty="0">
                <a:solidFill>
                  <a:srgbClr val="800080"/>
                </a:solidFill>
              </a:rPr>
              <a:t>4</a:t>
            </a:r>
            <a:r>
              <a:rPr lang="en-US" altLang="zh-CN" sz="1800" b="1" dirty="0">
                <a:solidFill>
                  <a:srgbClr val="800080"/>
                </a:solidFill>
              </a:rPr>
              <a:t> aqueous solution (0.005 M, 2 mL) …</a:t>
            </a:r>
          </a:p>
          <a:p>
            <a:pPr eaLnBrk="0" hangingPunct="0"/>
            <a:r>
              <a:rPr lang="en-US" altLang="zh-CN" sz="1800" b="1" dirty="0">
                <a:solidFill>
                  <a:srgbClr val="800080"/>
                </a:solidFill>
              </a:rPr>
              <a:t>          	… are mixed together and shaken at room temperature for 5 min. </a:t>
            </a:r>
          </a:p>
          <a:p>
            <a:pPr algn="ctr" eaLnBrk="0" hangingPunct="0"/>
            <a:r>
              <a:rPr lang="en-US" altLang="zh-CN" sz="1800" b="1" dirty="0">
                <a:solidFill>
                  <a:srgbClr val="800080"/>
                </a:solidFill>
              </a:rPr>
              <a:t>	An off-white suspension with a silky gloss is gradually formed. </a:t>
            </a:r>
          </a:p>
          <a:p>
            <a:pPr eaLnBrk="0" hangingPunct="0"/>
            <a:r>
              <a:rPr lang="en-US" altLang="zh-CN" sz="1800" b="1" dirty="0">
                <a:solidFill>
                  <a:srgbClr val="800080"/>
                </a:solidFill>
              </a:rPr>
              <a:t>                        				The solid is obtained as an off-white powder … </a:t>
            </a:r>
          </a:p>
          <a:p>
            <a:pPr eaLnBrk="0" hangingPunct="0"/>
            <a:r>
              <a:rPr lang="en-US" altLang="zh-CN" sz="1800" b="1" dirty="0">
                <a:solidFill>
                  <a:srgbClr val="800080"/>
                </a:solidFill>
              </a:rPr>
              <a:t>                                 			    … by centrifugation and drying under vacuum  in </a:t>
            </a:r>
            <a:r>
              <a:rPr lang="en-US" altLang="zh-CN" b="1" dirty="0">
                <a:solidFill>
                  <a:srgbClr val="800080"/>
                </a:solidFill>
              </a:rPr>
              <a:t>8</a:t>
            </a:r>
            <a:r>
              <a:rPr lang="en-US" altLang="zh-CN" sz="1800" b="1" dirty="0">
                <a:solidFill>
                  <a:srgbClr val="800080"/>
                </a:solidFill>
              </a:rPr>
              <a:t>0% yield.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2713" y="927952"/>
            <a:ext cx="2156958" cy="126279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307771" y="927952"/>
            <a:ext cx="2156958" cy="126279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027397" y="104299"/>
            <a:ext cx="7002303" cy="58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 Food-Grade Solution</a:t>
            </a:r>
          </a:p>
        </p:txBody>
      </p:sp>
      <p:grpSp>
        <p:nvGrpSpPr>
          <p:cNvPr id="6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47" name="Rectangle 46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0" y="-18589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800080"/>
                </a:solidFill>
                <a:latin typeface="Helvetica"/>
                <a:cs typeface="Helvetica"/>
              </a:rPr>
              <a:t>PUTTING THE CAT AMONG THE PIGEONS</a:t>
            </a:r>
            <a:endParaRPr lang="en-US" sz="34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5473046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06363" y="977900"/>
            <a:ext cx="9037637" cy="949325"/>
            <a:chOff x="67" y="616"/>
            <a:chExt cx="5693" cy="598"/>
          </a:xfrm>
        </p:grpSpPr>
        <p:pic>
          <p:nvPicPr>
            <p:cNvPr id="9232" name="Picture 22" descr="image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" t="38528" r="2695" b="40170"/>
            <a:stretch>
              <a:fillRect/>
            </a:stretch>
          </p:blipFill>
          <p:spPr bwMode="auto">
            <a:xfrm>
              <a:off x="1018" y="616"/>
              <a:ext cx="4742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3" name="Rectangle 12"/>
            <p:cNvSpPr>
              <a:spLocks noChangeArrowheads="1"/>
            </p:cNvSpPr>
            <p:nvPr/>
          </p:nvSpPr>
          <p:spPr bwMode="auto">
            <a:xfrm>
              <a:off x="67" y="769"/>
              <a:ext cx="9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000" b="1" dirty="0" err="1"/>
                <a:t>Nanocable</a:t>
              </a:r>
              <a:endParaRPr lang="zh-CN" altLang="en-US" sz="2000" b="1" dirty="0"/>
            </a:p>
          </p:txBody>
        </p:sp>
      </p:grpSp>
      <p:sp>
        <p:nvSpPr>
          <p:cNvPr id="74771" name="AutoShape 19"/>
          <p:cNvSpPr>
            <a:spLocks noChangeArrowheads="1"/>
          </p:cNvSpPr>
          <p:nvPr/>
        </p:nvSpPr>
        <p:spPr bwMode="auto">
          <a:xfrm rot="5400000">
            <a:off x="4987132" y="1858169"/>
            <a:ext cx="520700" cy="7762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4" name="Rectangle 22"/>
          <p:cNvSpPr>
            <a:spLocks noChangeArrowheads="1"/>
          </p:cNvSpPr>
          <p:nvPr/>
        </p:nvSpPr>
        <p:spPr bwMode="auto">
          <a:xfrm>
            <a:off x="0" y="6130925"/>
            <a:ext cx="91090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sv-SE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The longitudinal Br</a:t>
            </a:r>
            <a:r>
              <a:rPr lang="pt-BR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–</a:t>
            </a:r>
            <a:r>
              <a:rPr lang="sv-SE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O distances are less than </a:t>
            </a:r>
            <a:r>
              <a:rPr lang="en-US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3.4 </a:t>
            </a:r>
            <a:r>
              <a:rPr lang="sv-SE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Å</a:t>
            </a:r>
          </a:p>
          <a:p>
            <a:pPr algn="ctr" eaLnBrk="0" hangingPunct="0">
              <a:defRPr/>
            </a:pPr>
            <a:r>
              <a:rPr lang="sv-SE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   </a:t>
            </a:r>
            <a:r>
              <a:rPr lang="en-US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[K(H</a:t>
            </a:r>
            <a:r>
              <a:rPr lang="en-US" altLang="zh-CN" sz="1900" b="1" baseline="-25000" dirty="0">
                <a:solidFill>
                  <a:srgbClr val="7030A0"/>
                </a:solidFill>
                <a:latin typeface="Arial" charset="0"/>
                <a:ea typeface="宋体" charset="-122"/>
              </a:rPr>
              <a:t>2</a:t>
            </a:r>
            <a:r>
              <a:rPr lang="en-US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O)</a:t>
            </a:r>
            <a:r>
              <a:rPr lang="en-US" altLang="zh-CN" sz="1900" b="1" baseline="-25000" dirty="0">
                <a:solidFill>
                  <a:srgbClr val="7030A0"/>
                </a:solidFill>
                <a:latin typeface="Arial" charset="0"/>
                <a:ea typeface="宋体" charset="-122"/>
              </a:rPr>
              <a:t>6</a:t>
            </a:r>
            <a:r>
              <a:rPr lang="en-US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]</a:t>
            </a:r>
            <a:r>
              <a:rPr lang="en-US" altLang="zh-CN" sz="1900" b="1" baseline="30000" dirty="0">
                <a:solidFill>
                  <a:srgbClr val="7030A0"/>
                </a:solidFill>
                <a:latin typeface="Arial" charset="0"/>
                <a:ea typeface="宋体" charset="-122"/>
              </a:rPr>
              <a:t>+</a:t>
            </a:r>
            <a:r>
              <a:rPr lang="sv-SE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 and </a:t>
            </a:r>
            <a:r>
              <a:rPr lang="en-US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[AuBr</a:t>
            </a:r>
            <a:r>
              <a:rPr lang="en-US" altLang="zh-CN" sz="1900" b="1" baseline="-25000" dirty="0">
                <a:solidFill>
                  <a:srgbClr val="7030A0"/>
                </a:solidFill>
                <a:latin typeface="Arial" charset="0"/>
                <a:ea typeface="宋体" charset="-122"/>
              </a:rPr>
              <a:t>4</a:t>
            </a:r>
            <a:r>
              <a:rPr lang="en-US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]</a:t>
            </a:r>
            <a:r>
              <a:rPr lang="pt-BR" altLang="zh-CN" sz="1900" b="1" baseline="30000" dirty="0">
                <a:solidFill>
                  <a:srgbClr val="7030A0"/>
                </a:solidFill>
                <a:latin typeface="Arial" charset="0"/>
                <a:ea typeface="宋体" charset="-122"/>
              </a:rPr>
              <a:t>–</a:t>
            </a:r>
            <a:r>
              <a:rPr lang="sv-SE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 are connected by </a:t>
            </a:r>
            <a:r>
              <a:rPr lang="sv-SE" altLang="zh-CN" sz="1900" b="1" i="1" dirty="0">
                <a:solidFill>
                  <a:srgbClr val="7030A0"/>
                </a:solidFill>
                <a:latin typeface="Arial" charset="0"/>
                <a:ea typeface="宋体" charset="-122"/>
              </a:rPr>
              <a:t>O</a:t>
            </a:r>
            <a:r>
              <a:rPr lang="pt-BR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–</a:t>
            </a:r>
            <a:r>
              <a:rPr lang="sv-SE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H</a:t>
            </a:r>
            <a:r>
              <a:rPr lang="en-US" altLang="en-US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···</a:t>
            </a:r>
            <a:r>
              <a:rPr lang="en-US" altLang="zh-CN" sz="1900" b="1" i="1" dirty="0">
                <a:solidFill>
                  <a:srgbClr val="7030A0"/>
                </a:solidFill>
                <a:latin typeface="Arial" charset="0"/>
                <a:ea typeface="宋体" charset="-122"/>
              </a:rPr>
              <a:t>Br</a:t>
            </a:r>
            <a:r>
              <a:rPr lang="pt-BR" altLang="zh-CN" sz="1900" b="1" dirty="0">
                <a:solidFill>
                  <a:srgbClr val="7030A0"/>
                </a:solidFill>
                <a:latin typeface="Arial" charset="0"/>
                <a:ea typeface="宋体" charset="-122"/>
              </a:rPr>
              <a:t>–Au hydrogen bonding </a:t>
            </a:r>
            <a:endParaRPr lang="zh-CN" altLang="en-US" sz="1900" b="1" dirty="0">
              <a:solidFill>
                <a:srgbClr val="7030A0"/>
              </a:solidFill>
              <a:latin typeface="Arial" charset="0"/>
              <a:ea typeface="宋体" charset="-122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15900" y="4035425"/>
            <a:ext cx="8686800" cy="738188"/>
            <a:chOff x="136" y="2542"/>
            <a:chExt cx="5472" cy="465"/>
          </a:xfrm>
        </p:grpSpPr>
        <p:pic>
          <p:nvPicPr>
            <p:cNvPr id="9230" name="Picture 23" descr="image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" t="38580" r="3032" b="44475"/>
            <a:stretch>
              <a:fillRect/>
            </a:stretch>
          </p:blipFill>
          <p:spPr bwMode="auto">
            <a:xfrm>
              <a:off x="1026" y="2542"/>
              <a:ext cx="458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 Box 17"/>
            <p:cNvSpPr txBox="1">
              <a:spLocks noChangeArrowheads="1"/>
            </p:cNvSpPr>
            <p:nvPr/>
          </p:nvSpPr>
          <p:spPr bwMode="auto">
            <a:xfrm>
              <a:off x="136" y="2625"/>
              <a:ext cx="7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2000" b="1"/>
                <a:t>Ion Wire 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-33338" y="2338388"/>
            <a:ext cx="9177338" cy="1550987"/>
            <a:chOff x="-21" y="1473"/>
            <a:chExt cx="5781" cy="977"/>
          </a:xfrm>
        </p:grpSpPr>
        <p:pic>
          <p:nvPicPr>
            <p:cNvPr id="9226" name="Picture 20" descr="image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" t="38913" r="2972" b="38562"/>
            <a:stretch>
              <a:fillRect/>
            </a:stretch>
          </p:blipFill>
          <p:spPr bwMode="auto">
            <a:xfrm>
              <a:off x="1295" y="1641"/>
              <a:ext cx="4465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7" name="Text Box 16"/>
            <p:cNvSpPr txBox="1">
              <a:spLocks noChangeArrowheads="1"/>
            </p:cNvSpPr>
            <p:nvPr/>
          </p:nvSpPr>
          <p:spPr bwMode="auto">
            <a:xfrm>
              <a:off x="-21" y="1665"/>
              <a:ext cx="132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2000" b="1" dirty="0" err="1"/>
                <a:t>Supramolecular</a:t>
              </a:r>
              <a:endParaRPr lang="en-US" altLang="zh-CN" sz="2000" b="1" dirty="0"/>
            </a:p>
            <a:p>
              <a:pPr algn="ctr"/>
              <a:r>
                <a:rPr lang="en-US" altLang="zh-CN" sz="2000" b="1" dirty="0" err="1"/>
                <a:t>Nanotube</a:t>
              </a:r>
              <a:r>
                <a:rPr lang="en-US" altLang="zh-CN" sz="2000" b="1" dirty="0"/>
                <a:t> </a:t>
              </a:r>
            </a:p>
          </p:txBody>
        </p:sp>
        <p:graphicFrame>
          <p:nvGraphicFramePr>
            <p:cNvPr id="9228" name="Object 14"/>
            <p:cNvGraphicFramePr>
              <a:graphicFrameLocks noChangeAspect="1"/>
            </p:cNvGraphicFramePr>
            <p:nvPr/>
          </p:nvGraphicFramePr>
          <p:xfrm>
            <a:off x="1454" y="2204"/>
            <a:ext cx="799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5838" name="CS ChemDraw Drawing" r:id="rId6" imgW="3632200" imgH="1117600" progId="">
                    <p:embed/>
                  </p:oleObj>
                </mc:Choice>
                <mc:Fallback>
                  <p:oleObj name="CS ChemDraw Drawing" r:id="rId6" imgW="3632200" imgH="1117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4" y="2204"/>
                          <a:ext cx="799" cy="2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9" name="Rectangle 74"/>
            <p:cNvSpPr>
              <a:spLocks noChangeArrowheads="1"/>
            </p:cNvSpPr>
            <p:nvPr/>
          </p:nvSpPr>
          <p:spPr bwMode="auto">
            <a:xfrm>
              <a:off x="1259" y="1473"/>
              <a:ext cx="20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1400" b="1">
                  <a:solidFill>
                    <a:srgbClr val="800080"/>
                  </a:solidFill>
                </a:rPr>
                <a:t>1</a:t>
              </a:r>
              <a:r>
                <a:rPr lang="sv-SE" altLang="zh-CN" sz="1400" b="1">
                  <a:solidFill>
                    <a:srgbClr val="800080"/>
                  </a:solidFill>
                </a:rPr>
                <a:t>º</a:t>
              </a:r>
              <a:r>
                <a:rPr lang="en-US" altLang="zh-CN" sz="1400" b="1">
                  <a:solidFill>
                    <a:srgbClr val="800080"/>
                  </a:solidFill>
                  <a:latin typeface="Times New Roman" pitchFamily="18" charset="0"/>
                </a:rPr>
                <a:t>   </a:t>
              </a:r>
              <a:r>
                <a:rPr lang="en-US" altLang="zh-CN" sz="1400" b="1">
                  <a:solidFill>
                    <a:srgbClr val="800080"/>
                  </a:solidFill>
                </a:rPr>
                <a:t>2</a:t>
              </a:r>
              <a:r>
                <a:rPr lang="sv-SE" altLang="zh-CN" sz="1400" b="1">
                  <a:solidFill>
                    <a:srgbClr val="800080"/>
                  </a:solidFill>
                </a:rPr>
                <a:t>º  </a:t>
              </a:r>
              <a:r>
                <a:rPr lang="en-US" altLang="zh-CN" sz="1400" b="1">
                  <a:solidFill>
                    <a:srgbClr val="800080"/>
                  </a:solidFill>
                </a:rPr>
                <a:t>2</a:t>
              </a:r>
              <a:r>
                <a:rPr lang="sv-SE" altLang="zh-CN" sz="1400" b="1">
                  <a:solidFill>
                    <a:srgbClr val="800080"/>
                  </a:solidFill>
                </a:rPr>
                <a:t>º</a:t>
              </a:r>
              <a:r>
                <a:rPr lang="en-US" altLang="zh-CN" sz="1400" b="1">
                  <a:solidFill>
                    <a:srgbClr val="800080"/>
                  </a:solidFill>
                </a:rPr>
                <a:t>   1</a:t>
              </a:r>
              <a:r>
                <a:rPr lang="sv-SE" altLang="zh-CN" sz="1400" b="1">
                  <a:solidFill>
                    <a:srgbClr val="800080"/>
                  </a:solidFill>
                </a:rPr>
                <a:t>º   </a:t>
              </a:r>
              <a:r>
                <a:rPr lang="en-US" altLang="zh-CN" sz="1400" b="1">
                  <a:solidFill>
                    <a:srgbClr val="800080"/>
                  </a:solidFill>
                </a:rPr>
                <a:t>1</a:t>
              </a:r>
              <a:r>
                <a:rPr lang="sv-SE" altLang="zh-CN" sz="1400" b="1">
                  <a:solidFill>
                    <a:srgbClr val="800080"/>
                  </a:solidFill>
                </a:rPr>
                <a:t>º</a:t>
              </a:r>
              <a:r>
                <a:rPr lang="en-US" altLang="zh-CN" sz="1400" b="1">
                  <a:solidFill>
                    <a:srgbClr val="800080"/>
                  </a:solidFill>
                  <a:latin typeface="Times New Roman" pitchFamily="18" charset="0"/>
                </a:rPr>
                <a:t>    </a:t>
              </a:r>
              <a:r>
                <a:rPr lang="en-US" altLang="zh-CN" sz="1400" b="1">
                  <a:solidFill>
                    <a:srgbClr val="800080"/>
                  </a:solidFill>
                </a:rPr>
                <a:t>2</a:t>
              </a:r>
              <a:r>
                <a:rPr lang="sv-SE" altLang="zh-CN" sz="1400" b="1">
                  <a:solidFill>
                    <a:srgbClr val="800080"/>
                  </a:solidFill>
                </a:rPr>
                <a:t>º  </a:t>
              </a:r>
              <a:r>
                <a:rPr lang="en-US" altLang="zh-CN" sz="1400" b="1">
                  <a:solidFill>
                    <a:srgbClr val="800080"/>
                  </a:solidFill>
                </a:rPr>
                <a:t>2</a:t>
              </a:r>
              <a:r>
                <a:rPr lang="sv-SE" altLang="zh-CN" sz="1400" b="1">
                  <a:solidFill>
                    <a:srgbClr val="800080"/>
                  </a:solidFill>
                </a:rPr>
                <a:t>º</a:t>
              </a:r>
              <a:r>
                <a:rPr lang="en-US" altLang="zh-CN" sz="1400" b="1">
                  <a:solidFill>
                    <a:srgbClr val="800080"/>
                  </a:solidFill>
                </a:rPr>
                <a:t>   1</a:t>
              </a:r>
              <a:r>
                <a:rPr lang="sv-SE" altLang="zh-CN" sz="1400" b="1">
                  <a:solidFill>
                    <a:srgbClr val="800080"/>
                  </a:solidFill>
                </a:rPr>
                <a:t>º</a:t>
              </a:r>
              <a:endParaRPr lang="zh-CN" altLang="en-US" sz="1400" b="1">
                <a:solidFill>
                  <a:srgbClr val="800080"/>
                </a:solidFill>
              </a:endParaRPr>
            </a:p>
          </p:txBody>
        </p:sp>
      </p:grpSp>
      <p:sp>
        <p:nvSpPr>
          <p:cNvPr id="21514" name="Text Box 18"/>
          <p:cNvSpPr txBox="1">
            <a:spLocks noChangeArrowheads="1"/>
          </p:cNvSpPr>
          <p:nvPr/>
        </p:nvSpPr>
        <p:spPr bwMode="auto">
          <a:xfrm>
            <a:off x="5080000" y="3544888"/>
            <a:ext cx="3921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800" b="1" dirty="0"/>
              <a:t>+</a:t>
            </a:r>
          </a:p>
        </p:txBody>
      </p:sp>
      <p:graphicFrame>
        <p:nvGraphicFramePr>
          <p:cNvPr id="21529" name="Object 25"/>
          <p:cNvGraphicFramePr>
            <a:graphicFrameLocks noChangeAspect="1"/>
          </p:cNvGraphicFramePr>
          <p:nvPr/>
        </p:nvGraphicFramePr>
        <p:xfrm>
          <a:off x="703263" y="3956050"/>
          <a:ext cx="3733800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839" name="CS ChemDraw Drawing" r:id="rId8" imgW="9309100" imgH="5486400" progId="">
                  <p:embed/>
                </p:oleObj>
              </mc:Choice>
              <mc:Fallback>
                <p:oleObj name="CS ChemDraw Drawing" r:id="rId8" imgW="9309100" imgH="5486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3956050"/>
                        <a:ext cx="3733800" cy="220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22" name="Rectangle 21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0" y="19511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000" dirty="0">
                <a:solidFill>
                  <a:srgbClr val="800080"/>
                </a:solidFill>
                <a:latin typeface="Helvetica"/>
                <a:cs typeface="Helvetica"/>
              </a:rPr>
              <a:t>DISSECTION OF X-RAY CRYSTAL STRUCTURE</a:t>
            </a:r>
            <a:endParaRPr lang="en-US" sz="30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401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71" grpId="0" animBg="1"/>
      <p:bldP spid="74774" grpId="0"/>
      <p:bldP spid="215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age19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6" t="61763" r="33830" b="1460"/>
          <a:stretch/>
        </p:blipFill>
        <p:spPr bwMode="auto">
          <a:xfrm>
            <a:off x="886185" y="2804875"/>
            <a:ext cx="644698" cy="14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35141" y="1623360"/>
            <a:ext cx="2187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Symbol" pitchFamily="18" charset="2"/>
              </a:rPr>
              <a:t>a</a:t>
            </a:r>
            <a:r>
              <a:rPr lang="en-US" sz="1800" b="1" dirty="0"/>
              <a:t>•Cl</a:t>
            </a:r>
            <a:r>
              <a:rPr lang="en-US" sz="1800" dirty="0"/>
              <a:t>     </a:t>
            </a:r>
            <a:r>
              <a:rPr lang="en-US" sz="1800" b="1" i="1" dirty="0">
                <a:latin typeface="Symbol" pitchFamily="18" charset="2"/>
              </a:rPr>
              <a:t>b</a:t>
            </a:r>
            <a:r>
              <a:rPr lang="en-US" sz="1800" b="1" dirty="0"/>
              <a:t>•Cl </a:t>
            </a:r>
            <a:r>
              <a:rPr lang="en-US" sz="1800" dirty="0"/>
              <a:t>    </a:t>
            </a:r>
            <a:r>
              <a:rPr lang="en-US" sz="1800" b="1" i="1" dirty="0">
                <a:latin typeface="Symbol" pitchFamily="18" charset="2"/>
              </a:rPr>
              <a:t>g</a:t>
            </a:r>
            <a:r>
              <a:rPr lang="en-US" sz="1800" b="1" dirty="0"/>
              <a:t>•Cl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6163" y="1623360"/>
            <a:ext cx="2187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Symbol" pitchFamily="18" charset="2"/>
              </a:rPr>
              <a:t>a</a:t>
            </a:r>
            <a:r>
              <a:rPr lang="en-US" sz="1800" b="1" dirty="0"/>
              <a:t>•Br</a:t>
            </a:r>
            <a:r>
              <a:rPr lang="en-US" sz="1800" dirty="0"/>
              <a:t>     </a:t>
            </a:r>
            <a:r>
              <a:rPr lang="en-US" sz="1800" b="1" i="1" dirty="0" err="1">
                <a:latin typeface="Symbol" pitchFamily="18" charset="2"/>
              </a:rPr>
              <a:t>b</a:t>
            </a:r>
            <a:r>
              <a:rPr lang="en-US" sz="1800" b="1" dirty="0" err="1"/>
              <a:t>•Br</a:t>
            </a:r>
            <a:r>
              <a:rPr lang="en-US" sz="1800" b="1" dirty="0"/>
              <a:t> </a:t>
            </a:r>
            <a:r>
              <a:rPr lang="en-US" sz="1800" dirty="0"/>
              <a:t>   </a:t>
            </a:r>
            <a:r>
              <a:rPr lang="en-US" sz="1800" b="1" i="1" dirty="0">
                <a:latin typeface="Symbol" pitchFamily="18" charset="2"/>
              </a:rPr>
              <a:t>g</a:t>
            </a:r>
            <a:r>
              <a:rPr lang="en-US" sz="1800" b="1" dirty="0"/>
              <a:t>•Br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3360" y="1622932"/>
            <a:ext cx="2187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Symbol" pitchFamily="18" charset="2"/>
              </a:rPr>
              <a:t>a</a:t>
            </a:r>
            <a:r>
              <a:rPr lang="en-US" sz="1800" b="1" dirty="0"/>
              <a:t>•Cl</a:t>
            </a:r>
            <a:r>
              <a:rPr lang="en-US" sz="1800" dirty="0"/>
              <a:t>     </a:t>
            </a:r>
            <a:r>
              <a:rPr lang="en-US" sz="1800" b="1" i="1" dirty="0">
                <a:latin typeface="Symbol" pitchFamily="18" charset="2"/>
              </a:rPr>
              <a:t>b</a:t>
            </a:r>
            <a:r>
              <a:rPr lang="en-US" sz="1800" b="1" dirty="0"/>
              <a:t>•Cl </a:t>
            </a:r>
            <a:r>
              <a:rPr lang="en-US" sz="1800" dirty="0"/>
              <a:t>    </a:t>
            </a:r>
            <a:r>
              <a:rPr lang="en-US" sz="1800" b="1" i="1" dirty="0">
                <a:latin typeface="Symbol" pitchFamily="18" charset="2"/>
              </a:rPr>
              <a:t>g</a:t>
            </a:r>
            <a:r>
              <a:rPr lang="en-US" sz="1800" b="1" dirty="0"/>
              <a:t>•Cl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4620" y="866225"/>
            <a:ext cx="1853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/>
                <a:cs typeface="Helvetica"/>
              </a:rPr>
              <a:t>Side View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162" y="1622656"/>
            <a:ext cx="2187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i="1" dirty="0" err="1">
                <a:latin typeface="Symbol" pitchFamily="18" charset="2"/>
              </a:rPr>
              <a:t>a</a:t>
            </a:r>
            <a:r>
              <a:rPr lang="en-US" sz="1800" b="1" dirty="0" err="1"/>
              <a:t>•Br</a:t>
            </a:r>
            <a:r>
              <a:rPr lang="en-US" sz="1800" dirty="0"/>
              <a:t>    </a:t>
            </a:r>
            <a:r>
              <a:rPr lang="en-US" sz="1800" b="1" i="1" dirty="0">
                <a:latin typeface="Symbol" pitchFamily="18" charset="2"/>
              </a:rPr>
              <a:t>b</a:t>
            </a:r>
            <a:r>
              <a:rPr lang="en-US" sz="1800" b="1" dirty="0"/>
              <a:t>•Br </a:t>
            </a:r>
            <a:r>
              <a:rPr lang="en-US" sz="1800" dirty="0"/>
              <a:t>    </a:t>
            </a:r>
            <a:r>
              <a:rPr lang="en-US" sz="1800" b="1" i="1" dirty="0">
                <a:latin typeface="Symbol" pitchFamily="18" charset="2"/>
              </a:rPr>
              <a:t>g</a:t>
            </a:r>
            <a:r>
              <a:rPr lang="en-US" sz="1800" b="1" dirty="0"/>
              <a:t>•Br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0384" y="866224"/>
            <a:ext cx="2013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/>
                <a:cs typeface="Helvetica"/>
              </a:rPr>
              <a:t>Front View</a:t>
            </a:r>
          </a:p>
        </p:txBody>
      </p:sp>
      <p:pic>
        <p:nvPicPr>
          <p:cNvPr id="9" name="Picture 50" descr="C:\E drive\liu zhichang\Experimentals\Northwestern University\experiment\X-ray\Image\1378\1378\image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r="84058" b="78279"/>
          <a:stretch>
            <a:fillRect/>
          </a:stretch>
        </p:blipFill>
        <p:spPr bwMode="auto">
          <a:xfrm>
            <a:off x="1662561" y="5713898"/>
            <a:ext cx="538302" cy="52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9" descr="C:\E drive\liu zhichang\Experimentals\Northwestern University\experiment\X-ray\Image\1316\image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" r="84282"/>
          <a:stretch>
            <a:fillRect/>
          </a:stretch>
        </p:blipFill>
        <p:spPr bwMode="auto">
          <a:xfrm>
            <a:off x="3858959" y="5710737"/>
            <a:ext cx="528821" cy="52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image19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6" t="3661" r="33830" b="73261"/>
          <a:stretch/>
        </p:blipFill>
        <p:spPr bwMode="auto">
          <a:xfrm>
            <a:off x="886185" y="2256092"/>
            <a:ext cx="644698" cy="89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image29"/>
          <p:cNvPicPr preferRelativeResize="0"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8" t="3326" r="36806" b="76011"/>
          <a:stretch/>
        </p:blipFill>
        <p:spPr bwMode="auto">
          <a:xfrm>
            <a:off x="3119453" y="2247665"/>
            <a:ext cx="634164" cy="7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image48"/>
          <p:cNvPicPr preferRelativeResize="0"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8" t="1415" r="41679" b="80944"/>
          <a:stretch/>
        </p:blipFill>
        <p:spPr bwMode="auto">
          <a:xfrm>
            <a:off x="2474755" y="2253985"/>
            <a:ext cx="448760" cy="66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image18"/>
          <p:cNvPicPr preferRelativeResize="0"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6" t="1687" r="38510" b="73911"/>
          <a:stretch/>
        </p:blipFill>
        <p:spPr bwMode="auto">
          <a:xfrm>
            <a:off x="287838" y="2253985"/>
            <a:ext cx="444547" cy="89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8"/>
          <p:cNvSpPr txBox="1">
            <a:spLocks noChangeAspect="1" noChangeArrowheads="1"/>
          </p:cNvSpPr>
          <p:nvPr/>
        </p:nvSpPr>
        <p:spPr bwMode="auto">
          <a:xfrm>
            <a:off x="-58272" y="4376704"/>
            <a:ext cx="10134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1600" b="1" i="1" dirty="0">
                <a:solidFill>
                  <a:srgbClr val="660066"/>
                </a:solidFill>
                <a:latin typeface="Symbol" pitchFamily="18" charset="2"/>
              </a:rPr>
              <a:t>f</a:t>
            </a:r>
            <a:r>
              <a:rPr lang="en-US" altLang="zh-CN" sz="1600" i="1" dirty="0">
                <a:solidFill>
                  <a:srgbClr val="660066"/>
                </a:solidFill>
                <a:latin typeface="Symbol" pitchFamily="18" charset="2"/>
              </a:rPr>
              <a:t> </a:t>
            </a:r>
            <a:r>
              <a:rPr lang="en-US" altLang="zh-CN" sz="1600" dirty="0"/>
              <a:t>= </a:t>
            </a:r>
            <a:r>
              <a:rPr lang="en-US" altLang="zh-CN" sz="1600" b="1" dirty="0"/>
              <a:t>9.2</a:t>
            </a:r>
            <a:r>
              <a:rPr lang="en-US" sz="1600" b="1" dirty="0"/>
              <a:t>°</a:t>
            </a:r>
          </a:p>
        </p:txBody>
      </p:sp>
      <p:sp>
        <p:nvSpPr>
          <p:cNvPr id="20" name="Rectangle 27"/>
          <p:cNvSpPr>
            <a:spLocks noChangeAspect="1" noChangeArrowheads="1"/>
          </p:cNvSpPr>
          <p:nvPr/>
        </p:nvSpPr>
        <p:spPr bwMode="auto">
          <a:xfrm>
            <a:off x="2398908" y="4377757"/>
            <a:ext cx="790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17.1</a:t>
            </a:r>
            <a:r>
              <a:rPr lang="en-US" sz="1600" b="1" dirty="0"/>
              <a:t>°</a:t>
            </a:r>
          </a:p>
        </p:txBody>
      </p:sp>
      <p:sp>
        <p:nvSpPr>
          <p:cNvPr id="21" name="Rectangle 28"/>
          <p:cNvSpPr>
            <a:spLocks noChangeAspect="1" noChangeArrowheads="1"/>
          </p:cNvSpPr>
          <p:nvPr/>
        </p:nvSpPr>
        <p:spPr bwMode="auto">
          <a:xfrm>
            <a:off x="919895" y="4377757"/>
            <a:ext cx="790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42.2</a:t>
            </a:r>
            <a:r>
              <a:rPr lang="en-US" sz="1600" b="1" dirty="0"/>
              <a:t>°</a:t>
            </a:r>
          </a:p>
        </p:txBody>
      </p:sp>
      <p:sp>
        <p:nvSpPr>
          <p:cNvPr id="22" name="Rectangle 29"/>
          <p:cNvSpPr>
            <a:spLocks noChangeAspect="1" noChangeArrowheads="1"/>
          </p:cNvSpPr>
          <p:nvPr/>
        </p:nvSpPr>
        <p:spPr bwMode="auto">
          <a:xfrm>
            <a:off x="3934806" y="4377757"/>
            <a:ext cx="6190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45</a:t>
            </a:r>
            <a:r>
              <a:rPr lang="en-US" sz="1600" b="1" dirty="0"/>
              <a:t>°</a:t>
            </a:r>
          </a:p>
        </p:txBody>
      </p:sp>
      <p:sp>
        <p:nvSpPr>
          <p:cNvPr id="23" name="Rectangle 30"/>
          <p:cNvSpPr>
            <a:spLocks noChangeAspect="1" noChangeArrowheads="1"/>
          </p:cNvSpPr>
          <p:nvPr/>
        </p:nvSpPr>
        <p:spPr bwMode="auto">
          <a:xfrm>
            <a:off x="1749408" y="4377757"/>
            <a:ext cx="6190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45</a:t>
            </a:r>
            <a:r>
              <a:rPr lang="en-US" sz="1600" b="1" dirty="0"/>
              <a:t>°</a:t>
            </a:r>
          </a:p>
        </p:txBody>
      </p:sp>
      <p:sp>
        <p:nvSpPr>
          <p:cNvPr id="24" name="Rectangle 31"/>
          <p:cNvSpPr>
            <a:spLocks noChangeAspect="1" noChangeArrowheads="1"/>
          </p:cNvSpPr>
          <p:nvPr/>
        </p:nvSpPr>
        <p:spPr bwMode="auto">
          <a:xfrm>
            <a:off x="3119453" y="4377757"/>
            <a:ext cx="790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40.8</a:t>
            </a:r>
            <a:r>
              <a:rPr lang="en-US" sz="1600" b="1" dirty="0"/>
              <a:t>°</a:t>
            </a:r>
          </a:p>
        </p:txBody>
      </p:sp>
      <p:sp>
        <p:nvSpPr>
          <p:cNvPr id="25" name="Text Box 48"/>
          <p:cNvSpPr txBox="1">
            <a:spLocks noChangeAspect="1" noChangeArrowheads="1"/>
          </p:cNvSpPr>
          <p:nvPr/>
        </p:nvSpPr>
        <p:spPr bwMode="auto">
          <a:xfrm>
            <a:off x="4657104" y="4371104"/>
            <a:ext cx="10198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1600" b="1" i="1" dirty="0">
                <a:solidFill>
                  <a:srgbClr val="660066"/>
                </a:solidFill>
                <a:latin typeface="Symbol" pitchFamily="18" charset="2"/>
              </a:rPr>
              <a:t>q</a:t>
            </a:r>
            <a:r>
              <a:rPr lang="en-US" altLang="zh-CN" sz="1600" dirty="0">
                <a:solidFill>
                  <a:srgbClr val="660066"/>
                </a:solidFill>
              </a:rPr>
              <a:t> </a:t>
            </a:r>
            <a:r>
              <a:rPr lang="en-US" altLang="zh-CN" sz="1600" dirty="0"/>
              <a:t>= </a:t>
            </a:r>
            <a:r>
              <a:rPr lang="en-US" altLang="zh-CN" sz="1600" b="1" dirty="0"/>
              <a:t>2.6</a:t>
            </a:r>
            <a:r>
              <a:rPr lang="en-US" sz="1600" b="1" dirty="0"/>
              <a:t>°</a:t>
            </a:r>
          </a:p>
        </p:txBody>
      </p:sp>
      <p:sp>
        <p:nvSpPr>
          <p:cNvPr id="26" name="Rectangle 33"/>
          <p:cNvSpPr>
            <a:spLocks noChangeAspect="1" noChangeArrowheads="1"/>
          </p:cNvSpPr>
          <p:nvPr/>
        </p:nvSpPr>
        <p:spPr bwMode="auto">
          <a:xfrm>
            <a:off x="7816334" y="4372157"/>
            <a:ext cx="790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50.2</a:t>
            </a:r>
            <a:r>
              <a:rPr lang="en-US" sz="1600" b="1" dirty="0"/>
              <a:t>°</a:t>
            </a:r>
          </a:p>
        </p:txBody>
      </p:sp>
      <p:sp>
        <p:nvSpPr>
          <p:cNvPr id="27" name="Rectangle 34"/>
          <p:cNvSpPr>
            <a:spLocks noChangeAspect="1" noChangeArrowheads="1"/>
          </p:cNvSpPr>
          <p:nvPr/>
        </p:nvSpPr>
        <p:spPr bwMode="auto">
          <a:xfrm>
            <a:off x="7128445" y="4371104"/>
            <a:ext cx="6767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2.6</a:t>
            </a:r>
            <a:r>
              <a:rPr lang="en-US" sz="1600" b="1" dirty="0"/>
              <a:t>°</a:t>
            </a:r>
          </a:p>
        </p:txBody>
      </p:sp>
      <p:sp>
        <p:nvSpPr>
          <p:cNvPr id="28" name="Rectangle 35"/>
          <p:cNvSpPr>
            <a:spLocks noChangeAspect="1" noChangeArrowheads="1"/>
          </p:cNvSpPr>
          <p:nvPr/>
        </p:nvSpPr>
        <p:spPr bwMode="auto">
          <a:xfrm>
            <a:off x="8604298" y="4370050"/>
            <a:ext cx="6190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90</a:t>
            </a:r>
            <a:r>
              <a:rPr lang="en-US" sz="1600" b="1" dirty="0"/>
              <a:t>°</a:t>
            </a:r>
          </a:p>
        </p:txBody>
      </p:sp>
      <p:sp>
        <p:nvSpPr>
          <p:cNvPr id="29" name="Rectangle 36"/>
          <p:cNvSpPr>
            <a:spLocks noChangeAspect="1" noChangeArrowheads="1"/>
          </p:cNvSpPr>
          <p:nvPr/>
        </p:nvSpPr>
        <p:spPr bwMode="auto">
          <a:xfrm>
            <a:off x="5589388" y="4370050"/>
            <a:ext cx="790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49.6</a:t>
            </a:r>
            <a:r>
              <a:rPr lang="en-US" sz="1600" b="1" dirty="0"/>
              <a:t>°</a:t>
            </a:r>
          </a:p>
        </p:txBody>
      </p:sp>
      <p:sp>
        <p:nvSpPr>
          <p:cNvPr id="30" name="Rectangle 37"/>
          <p:cNvSpPr>
            <a:spLocks noChangeAspect="1" noChangeArrowheads="1"/>
          </p:cNvSpPr>
          <p:nvPr/>
        </p:nvSpPr>
        <p:spPr bwMode="auto">
          <a:xfrm>
            <a:off x="6417378" y="4370050"/>
            <a:ext cx="6190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90</a:t>
            </a:r>
            <a:r>
              <a:rPr lang="en-US" sz="1600" b="1" dirty="0"/>
              <a:t>°</a:t>
            </a:r>
          </a:p>
        </p:txBody>
      </p:sp>
      <p:pic>
        <p:nvPicPr>
          <p:cNvPr id="31" name="Picture 11" descr="image2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2" t="1955" r="110" b="66212"/>
          <a:stretch/>
        </p:blipFill>
        <p:spPr bwMode="auto">
          <a:xfrm>
            <a:off x="3858959" y="2247665"/>
            <a:ext cx="533035" cy="106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image33"/>
          <p:cNvPicPr preferRelativeResize="0"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1" t="4417" r="19572" b="76685"/>
          <a:stretch/>
        </p:blipFill>
        <p:spPr bwMode="auto">
          <a:xfrm>
            <a:off x="1662561" y="2253985"/>
            <a:ext cx="538302" cy="66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52" descr="image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t="7065" r="19431" b="4599"/>
          <a:stretch>
            <a:fillRect/>
          </a:stretch>
        </p:blipFill>
        <p:spPr bwMode="auto">
          <a:xfrm>
            <a:off x="287838" y="5783424"/>
            <a:ext cx="444547" cy="3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 descr="image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t="3218" r="31520" b="5684"/>
          <a:stretch>
            <a:fillRect/>
          </a:stretch>
        </p:blipFill>
        <p:spPr bwMode="auto">
          <a:xfrm>
            <a:off x="2474755" y="5701256"/>
            <a:ext cx="449813" cy="62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image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5" t="8080" r="23077" b="8185"/>
          <a:stretch>
            <a:fillRect/>
          </a:stretch>
        </p:blipFill>
        <p:spPr bwMode="auto">
          <a:xfrm>
            <a:off x="3119453" y="5713898"/>
            <a:ext cx="634164" cy="55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0" descr="image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1" t="12767" r="26952" b="8044"/>
          <a:stretch>
            <a:fillRect/>
          </a:stretch>
        </p:blipFill>
        <p:spPr bwMode="auto">
          <a:xfrm>
            <a:off x="893559" y="5744447"/>
            <a:ext cx="629950" cy="57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76"/>
          <p:cNvSpPr txBox="1">
            <a:spLocks noChangeAspect="1" noChangeArrowheads="1"/>
          </p:cNvSpPr>
          <p:nvPr/>
        </p:nvSpPr>
        <p:spPr bwMode="auto">
          <a:xfrm>
            <a:off x="7699020" y="6097469"/>
            <a:ext cx="13676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sz="1600" dirty="0"/>
              <a:t>X</a:t>
            </a:r>
            <a:r>
              <a:rPr lang="en-US" altLang="zh-CN" sz="1200" dirty="0"/>
              <a:t> </a:t>
            </a:r>
            <a:r>
              <a:rPr lang="en-US" altLang="zh-CN" sz="1600" dirty="0"/>
              <a:t>  </a:t>
            </a:r>
            <a:r>
              <a:rPr lang="en-US" sz="1600" dirty="0"/>
              <a:t>≡</a:t>
            </a:r>
            <a:r>
              <a:rPr lang="en-US" altLang="zh-CN" sz="1600" dirty="0"/>
              <a:t> Cl or Br</a:t>
            </a:r>
          </a:p>
        </p:txBody>
      </p:sp>
      <p:sp>
        <p:nvSpPr>
          <p:cNvPr id="38" name="Rectangle 84"/>
          <p:cNvSpPr>
            <a:spLocks noChangeAspect="1" noChangeArrowheads="1"/>
          </p:cNvSpPr>
          <p:nvPr/>
        </p:nvSpPr>
        <p:spPr bwMode="auto">
          <a:xfrm>
            <a:off x="5876617" y="5105367"/>
            <a:ext cx="18308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400"/>
              <a:t>Inclination angle </a:t>
            </a:r>
            <a:r>
              <a:rPr lang="en-US" altLang="zh-CN" sz="1400" b="1" i="1">
                <a:solidFill>
                  <a:srgbClr val="660066"/>
                </a:solidFill>
                <a:latin typeface="Symbol" pitchFamily="18" charset="2"/>
              </a:rPr>
              <a:t>q</a:t>
            </a:r>
          </a:p>
        </p:txBody>
      </p:sp>
      <p:graphicFrame>
        <p:nvGraphicFramePr>
          <p:cNvPr id="39" name="Object 40"/>
          <p:cNvGraphicFramePr>
            <a:graphicFrameLocks noChangeAspect="1"/>
          </p:cNvGraphicFramePr>
          <p:nvPr/>
        </p:nvGraphicFramePr>
        <p:xfrm>
          <a:off x="6436641" y="5369893"/>
          <a:ext cx="774270" cy="1070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873" name="CS ChemDraw Drawing" r:id="rId15" imgW="863600" imgH="1193800" progId="">
                  <p:embed/>
                </p:oleObj>
              </mc:Choice>
              <mc:Fallback>
                <p:oleObj name="CS ChemDraw Drawing" r:id="rId15" imgW="863600" imgH="119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6641" y="5369893"/>
                        <a:ext cx="774270" cy="10702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87"/>
          <p:cNvSpPr>
            <a:spLocks noChangeAspect="1" noChangeArrowheads="1"/>
          </p:cNvSpPr>
          <p:nvPr/>
        </p:nvSpPr>
        <p:spPr bwMode="auto">
          <a:xfrm>
            <a:off x="4433077" y="5105367"/>
            <a:ext cx="16696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400" dirty="0"/>
              <a:t>Rotation angle</a:t>
            </a:r>
            <a:r>
              <a:rPr lang="en-US" altLang="zh-CN" sz="1400" dirty="0">
                <a:solidFill>
                  <a:srgbClr val="660066"/>
                </a:solidFill>
              </a:rPr>
              <a:t> </a:t>
            </a:r>
            <a:r>
              <a:rPr lang="en-US" altLang="zh-CN" sz="1400" b="1" i="1" dirty="0">
                <a:solidFill>
                  <a:srgbClr val="660066"/>
                </a:solidFill>
                <a:latin typeface="Symbol" pitchFamily="18" charset="2"/>
              </a:rPr>
              <a:t>f</a:t>
            </a:r>
          </a:p>
        </p:txBody>
      </p:sp>
      <p:graphicFrame>
        <p:nvGraphicFramePr>
          <p:cNvPr id="41" name="Object 42"/>
          <p:cNvGraphicFramePr>
            <a:graphicFrameLocks noChangeAspect="1"/>
          </p:cNvGraphicFramePr>
          <p:nvPr/>
        </p:nvGraphicFramePr>
        <p:xfrm>
          <a:off x="4753974" y="5351984"/>
          <a:ext cx="1085031" cy="1097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874" name="CS ChemDraw Drawing" r:id="rId17" imgW="1193800" imgH="1206500" progId="">
                  <p:embed/>
                </p:oleObj>
              </mc:Choice>
              <mc:Fallback>
                <p:oleObj name="CS ChemDraw Drawing" r:id="rId17" imgW="1193800" imgH="1206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3974" y="5351984"/>
                        <a:ext cx="1085031" cy="1097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19"/>
          <p:cNvSpPr>
            <a:spLocks noChangeAspect="1" noChangeArrowheads="1"/>
          </p:cNvSpPr>
          <p:nvPr/>
        </p:nvSpPr>
        <p:spPr bwMode="auto">
          <a:xfrm>
            <a:off x="4553886" y="5108528"/>
            <a:ext cx="4512816" cy="1289396"/>
          </a:xfrm>
          <a:prstGeom prst="rect">
            <a:avLst/>
          </a:prstGeom>
          <a:noFill/>
          <a:ln w="12700" algn="ctr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/>
          </a:p>
        </p:txBody>
      </p:sp>
      <p:pic>
        <p:nvPicPr>
          <p:cNvPr id="43" name="Picture 13" descr="image40"/>
          <p:cNvPicPr preferRelativeResize="0"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738" y="5125424"/>
            <a:ext cx="398196" cy="39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8" descr="image71"/>
          <p:cNvPicPr preferRelativeResize="0"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4826" r="25496" b="4617"/>
          <a:stretch>
            <a:fillRect/>
          </a:stretch>
        </p:blipFill>
        <p:spPr bwMode="auto">
          <a:xfrm>
            <a:off x="7681486" y="5543700"/>
            <a:ext cx="368700" cy="37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8005343" y="5164088"/>
            <a:ext cx="1088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≡ [AuBr</a:t>
            </a:r>
            <a:r>
              <a:rPr lang="en-US" sz="1600" baseline="-25000" dirty="0"/>
              <a:t>4</a:t>
            </a:r>
            <a:r>
              <a:rPr lang="en-US" sz="1600" dirty="0"/>
              <a:t>]</a:t>
            </a:r>
            <a:r>
              <a:rPr lang="en-US" sz="1600" baseline="30000" dirty="0"/>
              <a:t>−</a:t>
            </a:r>
            <a:endParaRPr lang="en-US" sz="1600" dirty="0"/>
          </a:p>
        </p:txBody>
      </p:sp>
      <p:sp>
        <p:nvSpPr>
          <p:cNvPr id="46" name="Rectangle 45"/>
          <p:cNvSpPr/>
          <p:nvPr/>
        </p:nvSpPr>
        <p:spPr>
          <a:xfrm>
            <a:off x="8005643" y="5571420"/>
            <a:ext cx="1075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≡ [AuCl</a:t>
            </a:r>
            <a:r>
              <a:rPr lang="en-US" sz="1600" baseline="-25000" dirty="0"/>
              <a:t>4</a:t>
            </a:r>
            <a:r>
              <a:rPr lang="en-US" sz="1600" dirty="0"/>
              <a:t>]</a:t>
            </a:r>
            <a:r>
              <a:rPr lang="en-US" sz="1600" baseline="30000" dirty="0"/>
              <a:t>−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3862282" y="2521569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Axial direction</a:t>
            </a:r>
          </a:p>
        </p:txBody>
      </p:sp>
      <p:pic>
        <p:nvPicPr>
          <p:cNvPr id="48" name="Picture 20" descr="image3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667" y="5960267"/>
            <a:ext cx="153800" cy="15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8005643" y="5869890"/>
            <a:ext cx="8098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≡     K</a:t>
            </a:r>
            <a:r>
              <a:rPr lang="en-US" sz="1600" baseline="30000" dirty="0"/>
              <a:t>+</a:t>
            </a: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602124" y="3484306"/>
          <a:ext cx="120434" cy="802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875" name="CS ChemDraw Drawing" r:id="rId22" imgW="152400" imgH="990600" progId="">
                  <p:embed/>
                </p:oleObj>
              </mc:Choice>
              <mc:Fallback>
                <p:oleObj name="CS ChemDraw Drawing" r:id="rId22" imgW="152400" imgH="990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124" y="3484306"/>
                        <a:ext cx="120434" cy="8028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8" descr="image18"/>
          <p:cNvPicPr preferRelativeResize="0"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6" t="64168" r="38510" b="2696"/>
          <a:stretch/>
        </p:blipFill>
        <p:spPr bwMode="auto">
          <a:xfrm>
            <a:off x="287838" y="2867261"/>
            <a:ext cx="444547" cy="121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9" descr="image33"/>
          <p:cNvPicPr preferRelativeResize="0"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1" t="63656" r="19572" b="1146"/>
          <a:stretch/>
        </p:blipFill>
        <p:spPr bwMode="auto">
          <a:xfrm>
            <a:off x="1664876" y="2774460"/>
            <a:ext cx="538302" cy="124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image48"/>
          <p:cNvPicPr preferRelativeResize="0"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8" t="60728" r="41679" b="1640"/>
          <a:stretch/>
        </p:blipFill>
        <p:spPr bwMode="auto">
          <a:xfrm>
            <a:off x="2474228" y="2814355"/>
            <a:ext cx="448760" cy="142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 descr="image29"/>
          <p:cNvPicPr preferRelativeResize="0"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8" t="61528" r="36806" b="1978"/>
          <a:stretch/>
        </p:blipFill>
        <p:spPr bwMode="auto">
          <a:xfrm>
            <a:off x="3117704" y="2784335"/>
            <a:ext cx="634164" cy="140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1" descr="image2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2" t="72180" r="110" b="335"/>
          <a:stretch/>
        </p:blipFill>
        <p:spPr bwMode="auto">
          <a:xfrm>
            <a:off x="3857379" y="3042593"/>
            <a:ext cx="533035" cy="92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4971025" y="2247665"/>
            <a:ext cx="4065705" cy="1987894"/>
            <a:chOff x="4971025" y="2247665"/>
            <a:chExt cx="4065705" cy="1987894"/>
          </a:xfrm>
        </p:grpSpPr>
        <p:pic>
          <p:nvPicPr>
            <p:cNvPr id="11" name="Picture 15" descr="image20"/>
            <p:cNvPicPr preferRelativeResize="0"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7" t="5214" r="35338" b="77311"/>
            <a:stretch/>
          </p:blipFill>
          <p:spPr bwMode="auto">
            <a:xfrm>
              <a:off x="5599922" y="2247665"/>
              <a:ext cx="600454" cy="71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image33"/>
            <p:cNvPicPr preferRelativeResize="0"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4" t="1888" r="36726" b="79479"/>
            <a:stretch/>
          </p:blipFill>
          <p:spPr bwMode="auto">
            <a:xfrm>
              <a:off x="7784731" y="2253986"/>
              <a:ext cx="569904" cy="71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4" descr="image43"/>
            <p:cNvPicPr preferRelativeResize="0"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60" t="1686" r="40176" b="79399"/>
            <a:stretch/>
          </p:blipFill>
          <p:spPr bwMode="auto">
            <a:xfrm>
              <a:off x="7051546" y="2247665"/>
              <a:ext cx="629950" cy="71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image19"/>
            <p:cNvPicPr preferRelativeResize="0"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5" t="1923" r="53291" b="73962"/>
            <a:stretch/>
          </p:blipFill>
          <p:spPr bwMode="auto">
            <a:xfrm>
              <a:off x="4974186" y="2262413"/>
              <a:ext cx="418211" cy="888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5" descr="image19"/>
            <p:cNvPicPr preferRelativeResize="0"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5" t="59355" r="53291" b="2631"/>
            <a:stretch/>
          </p:blipFill>
          <p:spPr bwMode="auto">
            <a:xfrm>
              <a:off x="4971025" y="2689742"/>
              <a:ext cx="418211" cy="1400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5" descr="image20"/>
            <p:cNvPicPr preferRelativeResize="0"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7" t="62347" r="35338" b="5145"/>
            <a:stretch/>
          </p:blipFill>
          <p:spPr bwMode="auto">
            <a:xfrm>
              <a:off x="5596634" y="2894134"/>
              <a:ext cx="600454" cy="1336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4" descr="image43"/>
            <p:cNvPicPr preferRelativeResize="0"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60" t="65135" r="40176" b="1370"/>
            <a:stretch/>
          </p:blipFill>
          <p:spPr bwMode="auto">
            <a:xfrm>
              <a:off x="7051546" y="2963133"/>
              <a:ext cx="629950" cy="127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3" descr="image33"/>
            <p:cNvPicPr preferRelativeResize="0"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4" t="62631" r="36726" b="1820"/>
            <a:stretch/>
          </p:blipFill>
          <p:spPr bwMode="auto">
            <a:xfrm>
              <a:off x="7781571" y="2860941"/>
              <a:ext cx="569904" cy="135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9" descr="image33"/>
            <p:cNvPicPr preferRelativeResize="0"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1" t="4417" r="19572" b="76685"/>
            <a:stretch/>
          </p:blipFill>
          <p:spPr bwMode="auto">
            <a:xfrm>
              <a:off x="6330793" y="2253985"/>
              <a:ext cx="538302" cy="665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9" descr="image33"/>
            <p:cNvPicPr preferRelativeResize="0"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1" t="63656" r="19572" b="1146"/>
            <a:stretch/>
          </p:blipFill>
          <p:spPr bwMode="auto">
            <a:xfrm>
              <a:off x="6333107" y="2774460"/>
              <a:ext cx="538302" cy="124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1" descr="image2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42" t="1955" r="110" b="66212"/>
            <a:stretch/>
          </p:blipFill>
          <p:spPr bwMode="auto">
            <a:xfrm>
              <a:off x="8503695" y="2262323"/>
              <a:ext cx="533035" cy="106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1" descr="image2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42" t="72180" r="110" b="335"/>
            <a:stretch/>
          </p:blipFill>
          <p:spPr bwMode="auto">
            <a:xfrm>
              <a:off x="8502115" y="3057251"/>
              <a:ext cx="533035" cy="921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Rectangle 63"/>
          <p:cNvSpPr/>
          <p:nvPr/>
        </p:nvSpPr>
        <p:spPr>
          <a:xfrm>
            <a:off x="1463270" y="4889433"/>
            <a:ext cx="1727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Helvetica"/>
                <a:cs typeface="Helvetica"/>
              </a:rPr>
              <a:t>Top View</a:t>
            </a:r>
            <a:endParaRPr lang="en-US" sz="2800" dirty="0">
              <a:latin typeface="Helvetica"/>
              <a:cs typeface="Helvetica"/>
            </a:endParaRPr>
          </a:p>
        </p:txBody>
      </p:sp>
      <p:grpSp>
        <p:nvGrpSpPr>
          <p:cNvPr id="66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74" name="Rectangle 73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0" y="83011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800080"/>
                </a:solidFill>
                <a:latin typeface="Helvetica"/>
                <a:cs typeface="Helvetica"/>
              </a:rPr>
              <a:t>SINGLE CRYSTAL SUPERSTRUCTURES OF ALL SIX COMPLEXES</a:t>
            </a:r>
            <a:endParaRPr lang="en-US" sz="22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8100" y="6521390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Helvetica"/>
                <a:cs typeface="Helvetica"/>
              </a:rPr>
              <a:t>Nature </a:t>
            </a:r>
            <a:r>
              <a:rPr lang="en-US" sz="1600" i="1" dirty="0" err="1">
                <a:latin typeface="Helvetica"/>
                <a:cs typeface="Helvetica"/>
              </a:rPr>
              <a:t>Commun</a:t>
            </a:r>
            <a:r>
              <a:rPr lang="en-US" sz="1600" i="1" dirty="0">
                <a:latin typeface="Helvetica"/>
                <a:cs typeface="Helvetica"/>
              </a:rPr>
              <a:t> </a:t>
            </a:r>
            <a:r>
              <a:rPr lang="en-US" sz="1600" b="1" dirty="0">
                <a:latin typeface="Helvetica"/>
                <a:cs typeface="Helvetica"/>
              </a:rPr>
              <a:t>2013</a:t>
            </a:r>
            <a:r>
              <a:rPr lang="en-US" sz="1600" dirty="0">
                <a:latin typeface="Helvetica"/>
                <a:cs typeface="Helvetica"/>
              </a:rPr>
              <a:t>, </a:t>
            </a:r>
            <a:r>
              <a:rPr lang="en-US" sz="1600" i="1" dirty="0">
                <a:latin typeface="Helvetica"/>
                <a:cs typeface="Helvetica"/>
              </a:rPr>
              <a:t>4</a:t>
            </a:r>
            <a:r>
              <a:rPr lang="en-US" sz="1600" dirty="0">
                <a:latin typeface="Helvetica"/>
                <a:cs typeface="Helvetica"/>
              </a:rPr>
              <a:t>, Article 1855                </a:t>
            </a:r>
            <a:r>
              <a:rPr lang="en-US" sz="1600" i="1" dirty="0">
                <a:latin typeface="Helvetica"/>
                <a:cs typeface="Helvetica"/>
              </a:rPr>
              <a:t>J. Am. Chem. Soc. </a:t>
            </a:r>
            <a:r>
              <a:rPr lang="en-US" sz="1600" b="1" dirty="0">
                <a:latin typeface="Helvetica"/>
                <a:cs typeface="Helvetica"/>
              </a:rPr>
              <a:t>2016</a:t>
            </a:r>
            <a:r>
              <a:rPr lang="en-US" sz="1600" dirty="0">
                <a:latin typeface="Helvetica"/>
                <a:cs typeface="Helvetica"/>
              </a:rPr>
              <a:t>, </a:t>
            </a:r>
            <a:r>
              <a:rPr lang="en-US" sz="1600" i="1" dirty="0">
                <a:latin typeface="Helvetica"/>
                <a:cs typeface="Helvetica"/>
              </a:rPr>
              <a:t>138</a:t>
            </a:r>
            <a:r>
              <a:rPr lang="en-US" sz="1600" dirty="0">
                <a:latin typeface="Helvetica"/>
                <a:cs typeface="Helvetica"/>
              </a:rPr>
              <a:t>, 11643–11653</a:t>
            </a:r>
          </a:p>
        </p:txBody>
      </p:sp>
    </p:spTree>
    <p:extLst>
      <p:ext uri="{BB962C8B-B14F-4D97-AF65-F5344CB8AC3E}">
        <p14:creationId xmlns:p14="http://schemas.microsoft.com/office/powerpoint/2010/main" val="1170072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1" y="435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800080"/>
                </a:solidFill>
                <a:latin typeface="Helvetica"/>
                <a:cs typeface="Helvetica"/>
              </a:rPr>
              <a:t>SINGLE-CRYSTAL STRUCTURES OF 20 COMPLEXES</a:t>
            </a:r>
            <a:endParaRPr lang="zh-CN" altLang="en-US" sz="27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pic>
        <p:nvPicPr>
          <p:cNvPr id="78850" name="Picture 2" descr="C:\Users\ZCLiu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4"/>
          <a:stretch>
            <a:fillRect/>
          </a:stretch>
        </p:blipFill>
        <p:spPr bwMode="auto">
          <a:xfrm>
            <a:off x="131763" y="766999"/>
            <a:ext cx="8880475" cy="568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" y="6521390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Helvetica"/>
                <a:cs typeface="Helvetica"/>
              </a:rPr>
              <a:t>J. Am. Chem. Soc. </a:t>
            </a:r>
            <a:r>
              <a:rPr lang="en-US" sz="1600" b="1" dirty="0">
                <a:latin typeface="Helvetica"/>
                <a:cs typeface="Helvetica"/>
              </a:rPr>
              <a:t>2016</a:t>
            </a:r>
            <a:r>
              <a:rPr lang="en-US" sz="1600" dirty="0">
                <a:latin typeface="Helvetica"/>
                <a:cs typeface="Helvetica"/>
              </a:rPr>
              <a:t>, </a:t>
            </a:r>
            <a:r>
              <a:rPr lang="en-US" sz="1600" i="1" dirty="0">
                <a:latin typeface="Helvetica"/>
                <a:cs typeface="Helvetica"/>
              </a:rPr>
              <a:t>138</a:t>
            </a:r>
            <a:r>
              <a:rPr lang="en-US" sz="1600" dirty="0">
                <a:latin typeface="Helvetica"/>
                <a:cs typeface="Helvetica"/>
              </a:rPr>
              <a:t>, 11643–11653</a:t>
            </a:r>
          </a:p>
        </p:txBody>
      </p:sp>
    </p:spTree>
    <p:extLst>
      <p:ext uri="{BB962C8B-B14F-4D97-AF65-F5344CB8AC3E}">
        <p14:creationId xmlns:p14="http://schemas.microsoft.com/office/powerpoint/2010/main" val="909121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" name="TextBox 165"/>
          <p:cNvSpPr txBox="1"/>
          <p:nvPr/>
        </p:nvSpPr>
        <p:spPr>
          <a:xfrm>
            <a:off x="1" y="10563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800080"/>
                </a:solidFill>
                <a:latin typeface="Helvetica"/>
                <a:cs typeface="Helvetica"/>
              </a:rPr>
              <a:t>SCHEMATIC REPRESENTATION OF ALL SINGLE-CRYSTAL STRUCTURES</a:t>
            </a:r>
            <a:endParaRPr lang="zh-CN" altLang="en-US" sz="2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pic>
        <p:nvPicPr>
          <p:cNvPr id="79874" name="Picture 2" descr="C:\Users\ZCLiu\Desktop\Pic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43409"/>
            <a:ext cx="8972550" cy="57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" y="6521390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Helvetica"/>
                <a:cs typeface="Helvetica"/>
              </a:rPr>
              <a:t>J. Am. Chem. Soc. </a:t>
            </a:r>
            <a:r>
              <a:rPr lang="en-US" sz="1600" b="1" dirty="0">
                <a:latin typeface="Helvetica"/>
                <a:cs typeface="Helvetica"/>
              </a:rPr>
              <a:t>2016</a:t>
            </a:r>
            <a:r>
              <a:rPr lang="en-US" sz="1600" dirty="0">
                <a:latin typeface="Helvetica"/>
                <a:cs typeface="Helvetica"/>
              </a:rPr>
              <a:t>, </a:t>
            </a:r>
            <a:r>
              <a:rPr lang="en-US" sz="1600" i="1" dirty="0">
                <a:latin typeface="Helvetica"/>
                <a:cs typeface="Helvetica"/>
              </a:rPr>
              <a:t>138</a:t>
            </a:r>
            <a:r>
              <a:rPr lang="en-US" sz="1600" dirty="0">
                <a:latin typeface="Helvetica"/>
                <a:cs typeface="Helvetica"/>
              </a:rPr>
              <a:t>, 11643–11653</a:t>
            </a:r>
          </a:p>
        </p:txBody>
      </p:sp>
    </p:spTree>
    <p:extLst>
      <p:ext uri="{BB962C8B-B14F-4D97-AF65-F5344CB8AC3E}">
        <p14:creationId xmlns:p14="http://schemas.microsoft.com/office/powerpoint/2010/main" val="264061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-3128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DIVERSITY PAYS OFF BIG TIME</a:t>
            </a:r>
            <a:endParaRPr lang="en-US" sz="36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grpSp>
        <p:nvGrpSpPr>
          <p:cNvPr id="5" name="Group 22"/>
          <p:cNvGrpSpPr/>
          <p:nvPr/>
        </p:nvGrpSpPr>
        <p:grpSpPr>
          <a:xfrm>
            <a:off x="1" y="681087"/>
            <a:ext cx="9144000" cy="6212266"/>
            <a:chOff x="1" y="681087"/>
            <a:chExt cx="9144000" cy="6212266"/>
          </a:xfrm>
        </p:grpSpPr>
        <p:pic>
          <p:nvPicPr>
            <p:cNvPr id="19" name="Picture 18" descr="StoddartGroupPieChart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953" y="681087"/>
              <a:ext cx="4275184" cy="576927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" y="6431688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"/>
                  <a:cs typeface="Helvetica"/>
                </a:rPr>
                <a:t>SCIENCE IS GLOBAL  /  SCIENCE KNOWS NO BOUNDARIES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696896" y="681087"/>
            <a:ext cx="4296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Helvetica"/>
                <a:cs typeface="Helvetica"/>
              </a:rPr>
              <a:t>Stoddart Research Group</a:t>
            </a:r>
          </a:p>
          <a:p>
            <a:pPr algn="ctr"/>
            <a:r>
              <a:rPr lang="en-US" sz="2200" dirty="0">
                <a:solidFill>
                  <a:srgbClr val="0000FF"/>
                </a:solidFill>
                <a:latin typeface="Helvetica"/>
                <a:cs typeface="Helvetica"/>
              </a:rPr>
              <a:t>1967 – 2017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96896" y="1406315"/>
            <a:ext cx="4296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Helvetica"/>
                <a:cs typeface="Helvetica"/>
              </a:rPr>
              <a:t>Five Universities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latin typeface="Helvetica"/>
                <a:cs typeface="Helvetica"/>
              </a:rPr>
              <a:t>Sheffield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latin typeface="Helvetica"/>
                <a:cs typeface="Helvetica"/>
              </a:rPr>
              <a:t>Birmingham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latin typeface="Helvetica"/>
                <a:cs typeface="Helvetica"/>
              </a:rPr>
              <a:t>UCLA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latin typeface="Helvetica"/>
                <a:cs typeface="Helvetica"/>
              </a:rPr>
              <a:t>Northwestern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latin typeface="Helvetica"/>
                <a:cs typeface="Helvetica"/>
              </a:rPr>
              <a:t>Texas A&amp;M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96896" y="4283395"/>
            <a:ext cx="4296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2600"/>
                </a:solidFill>
                <a:latin typeface="Helvetica"/>
                <a:cs typeface="Helvetica"/>
              </a:rPr>
              <a:t>Three Countries</a:t>
            </a:r>
          </a:p>
          <a:p>
            <a:pPr algn="ctr"/>
            <a:r>
              <a:rPr lang="en-US" sz="2200" dirty="0">
                <a:solidFill>
                  <a:srgbClr val="FF2600"/>
                </a:solidFill>
                <a:latin typeface="Helvetica"/>
                <a:cs typeface="Helvetica"/>
              </a:rPr>
              <a:t>US / UK / China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96896" y="5042170"/>
            <a:ext cx="4296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432FF"/>
                </a:solidFill>
                <a:latin typeface="Helvetica"/>
                <a:cs typeface="Helvetica"/>
              </a:rPr>
              <a:t>During 50 years</a:t>
            </a:r>
          </a:p>
          <a:p>
            <a:pPr algn="ctr"/>
            <a:r>
              <a:rPr lang="en-US" sz="2200" dirty="0">
                <a:solidFill>
                  <a:srgbClr val="0432FF"/>
                </a:solidFill>
                <a:latin typeface="Helvetica"/>
                <a:cs typeface="Helvetica"/>
              </a:rPr>
              <a:t>43 Different Nationalities</a:t>
            </a:r>
          </a:p>
          <a:p>
            <a:pPr algn="ctr"/>
            <a:r>
              <a:rPr lang="en-US" sz="2200" dirty="0">
                <a:solidFill>
                  <a:srgbClr val="0432FF"/>
                </a:solidFill>
                <a:latin typeface="Helvetica"/>
                <a:cs typeface="Helvetica"/>
              </a:rPr>
              <a:t>among</a:t>
            </a:r>
          </a:p>
          <a:p>
            <a:pPr algn="ctr"/>
            <a:r>
              <a:rPr lang="en-US" sz="2200" dirty="0">
                <a:solidFill>
                  <a:srgbClr val="0432FF"/>
                </a:solidFill>
                <a:latin typeface="Helvetica"/>
                <a:cs typeface="Helvetica"/>
              </a:rPr>
              <a:t>413 Grad Students / </a:t>
            </a:r>
            <a:r>
              <a:rPr lang="en-US" sz="2200" dirty="0" err="1">
                <a:solidFill>
                  <a:srgbClr val="0432FF"/>
                </a:solidFill>
                <a:latin typeface="Helvetica"/>
                <a:cs typeface="Helvetica"/>
              </a:rPr>
              <a:t>Postdocs</a:t>
            </a:r>
            <a:endParaRPr lang="en-US" sz="2200" dirty="0">
              <a:solidFill>
                <a:srgbClr val="0432FF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504" y="3488134"/>
            <a:ext cx="4296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Helvetica"/>
                <a:cs typeface="Helvetica"/>
              </a:rPr>
              <a:t>One Company</a:t>
            </a:r>
          </a:p>
          <a:p>
            <a:pPr algn="ctr"/>
            <a:r>
              <a:rPr lang="en-US" sz="2200" dirty="0">
                <a:solidFill>
                  <a:srgbClr val="0000FF"/>
                </a:solidFill>
                <a:latin typeface="Helvetica"/>
                <a:cs typeface="Helvetica"/>
              </a:rPr>
              <a:t>ICI Corporate Laboratory</a:t>
            </a:r>
          </a:p>
        </p:txBody>
      </p:sp>
    </p:spTree>
    <p:extLst>
      <p:ext uri="{BB962C8B-B14F-4D97-AF65-F5344CB8AC3E}">
        <p14:creationId xmlns:p14="http://schemas.microsoft.com/office/powerpoint/2010/main" val="204290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 r="1491"/>
          <a:stretch/>
        </p:blipFill>
        <p:spPr bwMode="auto">
          <a:xfrm>
            <a:off x="0" y="785338"/>
            <a:ext cx="9144000" cy="449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0846" y="2620554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Impact" pitchFamily="34" charset="0"/>
              </a:rPr>
              <a:t>13.7%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8955" y="4684232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Impact" pitchFamily="34" charset="0"/>
              </a:rPr>
              <a:t>9.3%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8043" y="2468415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Impact" pitchFamily="34" charset="0"/>
              </a:rPr>
              <a:t>8.5%</a:t>
            </a:r>
          </a:p>
        </p:txBody>
      </p:sp>
      <p:sp>
        <p:nvSpPr>
          <p:cNvPr id="6" name="Rectangle 5"/>
          <p:cNvSpPr/>
          <p:nvPr/>
        </p:nvSpPr>
        <p:spPr>
          <a:xfrm>
            <a:off x="6584978" y="1606477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Impact" pitchFamily="34" charset="0"/>
              </a:rPr>
              <a:t>7.6%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1353" y="4845039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Impact" pitchFamily="34" charset="0"/>
              </a:rPr>
              <a:t>6.3%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5623" y="4172986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Impact" pitchFamily="34" charset="0"/>
              </a:rPr>
              <a:t>6.1%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0201" y="1892075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Impact" pitchFamily="34" charset="0"/>
              </a:rPr>
              <a:t>3.8%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1303" y="3961207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Impact" pitchFamily="34" charset="0"/>
              </a:rPr>
              <a:t>3.5%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75329" y="3551608"/>
            <a:ext cx="63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Impact" pitchFamily="34" charset="0"/>
              </a:rPr>
              <a:t>3.3%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12842" y="3627809"/>
            <a:ext cx="63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Impact" pitchFamily="34" charset="0"/>
              </a:rPr>
              <a:t>3.3%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1560" y="4023469"/>
            <a:ext cx="1013419" cy="738664"/>
          </a:xfrm>
          <a:prstGeom prst="rect">
            <a:avLst/>
          </a:prstGeom>
          <a:solidFill>
            <a:srgbClr val="CC99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Impact" pitchFamily="34" charset="0"/>
              </a:rPr>
              <a:t>   Others  </a:t>
            </a:r>
          </a:p>
          <a:p>
            <a:r>
              <a:rPr lang="en-US" dirty="0">
                <a:solidFill>
                  <a:srgbClr val="6600FF"/>
                </a:solidFill>
                <a:latin typeface="Impact" pitchFamily="34" charset="0"/>
              </a:rPr>
              <a:t>   </a:t>
            </a:r>
            <a:r>
              <a:rPr lang="en-US" sz="1800" dirty="0">
                <a:solidFill>
                  <a:srgbClr val="FFFF00"/>
                </a:solidFill>
                <a:latin typeface="Impact" pitchFamily="34" charset="0"/>
              </a:rPr>
              <a:t>34.6%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52877" y="5486385"/>
            <a:ext cx="4355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Cyanide leaching is the standard method used for recovering approximately </a:t>
            </a:r>
            <a:r>
              <a:rPr lang="en-US" sz="1800" b="1" dirty="0">
                <a:solidFill>
                  <a:srgbClr val="F6420A"/>
                </a:solidFill>
              </a:rPr>
              <a:t>83%</a:t>
            </a:r>
            <a:r>
              <a:rPr lang="en-US" sz="1800" dirty="0">
                <a:solidFill>
                  <a:srgbClr val="F6420A"/>
                </a:solidFill>
              </a:rPr>
              <a:t>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of the gold throughout the world today.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19423" y="6541218"/>
            <a:ext cx="4622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Norgate</a:t>
            </a:r>
            <a:r>
              <a:rPr lang="en-US" sz="1400" dirty="0"/>
              <a:t>, T.; </a:t>
            </a:r>
            <a:r>
              <a:rPr lang="en-US" sz="1400" dirty="0" err="1"/>
              <a:t>Haque</a:t>
            </a:r>
            <a:r>
              <a:rPr lang="en-US" sz="1400" dirty="0"/>
              <a:t>, N. </a:t>
            </a:r>
            <a:r>
              <a:rPr lang="en-US" sz="1400" i="1" dirty="0"/>
              <a:t>J. Clean. Prod.</a:t>
            </a:r>
            <a:r>
              <a:rPr lang="en-US" sz="1400" dirty="0"/>
              <a:t> </a:t>
            </a:r>
            <a:r>
              <a:rPr lang="en-US" sz="1400" b="1" dirty="0"/>
              <a:t>2012</a:t>
            </a:r>
            <a:r>
              <a:rPr lang="en-US" sz="1400" dirty="0"/>
              <a:t>, </a:t>
            </a:r>
            <a:r>
              <a:rPr lang="en-US" sz="1400" i="1" dirty="0"/>
              <a:t>29–30</a:t>
            </a:r>
            <a:r>
              <a:rPr lang="en-US" sz="1400" dirty="0"/>
              <a:t>, 53.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0" y="5123291"/>
          <a:ext cx="4245428" cy="1725704"/>
        </p:xfrm>
        <a:graphic>
          <a:graphicData uri="http://schemas.openxmlformats.org/drawingml/2006/table">
            <a:tbl>
              <a:tblPr/>
              <a:tblGrid>
                <a:gridCol w="120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209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COUNTRY</a:t>
                      </a:r>
                    </a:p>
                  </a:txBody>
                  <a:tcPr marL="76711" marR="167806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effectLst/>
                        </a:rPr>
                        <a:t>PRODUCTION </a:t>
                      </a:r>
                      <a:r>
                        <a:rPr lang="en-US" sz="900" b="1" dirty="0" err="1">
                          <a:effectLst/>
                        </a:rPr>
                        <a:t>tonnes</a:t>
                      </a:r>
                      <a:endParaRPr lang="en-US" sz="900" b="1" dirty="0">
                        <a:effectLst/>
                      </a:endParaRPr>
                    </a:p>
                  </a:txBody>
                  <a:tcPr marL="76711" marR="167806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COUNTRY</a:t>
                      </a:r>
                    </a:p>
                  </a:txBody>
                  <a:tcPr marL="76711" marR="167806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effectLst/>
                        </a:rPr>
                        <a:t>PRODUCTION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err="1">
                          <a:effectLst/>
                        </a:rPr>
                        <a:t>tonnes</a:t>
                      </a:r>
                      <a:endParaRPr lang="en-US" sz="900" b="1" dirty="0">
                        <a:effectLst/>
                      </a:endParaRPr>
                    </a:p>
                  </a:txBody>
                  <a:tcPr marL="76711" marR="167806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  <a:r>
                        <a:rPr lang="en-US" sz="1000" b="1" u="none" strike="noStrike" dirty="0">
                          <a:solidFill>
                            <a:srgbClr val="0B0080"/>
                          </a:solidFill>
                          <a:effectLst/>
                        </a:rPr>
                        <a:t>China</a:t>
                      </a:r>
                      <a:endParaRPr lang="en-US" sz="1000" b="1" dirty="0">
                        <a:effectLst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370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  <a:r>
                        <a:rPr lang="en-US" sz="1000" b="1" u="none" strike="noStrike" dirty="0">
                          <a:solidFill>
                            <a:srgbClr val="0B0080"/>
                          </a:solidFill>
                          <a:effectLst/>
                        </a:rPr>
                        <a:t>Peru</a:t>
                      </a:r>
                      <a:endParaRPr lang="en-US" sz="1000" b="1" dirty="0">
                        <a:effectLst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165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  <a:r>
                        <a:rPr lang="en-US" sz="1000" b="1" u="none" strike="noStrike" dirty="0">
                          <a:solidFill>
                            <a:srgbClr val="0B0080"/>
                          </a:solidFill>
                          <a:effectLst/>
                        </a:rPr>
                        <a:t>Australia</a:t>
                      </a:r>
                      <a:endParaRPr lang="en-US" sz="1000" b="1" dirty="0">
                        <a:effectLst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250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  <a:r>
                        <a:rPr lang="en-US" sz="1000" b="1" u="none" strike="noStrike" dirty="0">
                          <a:solidFill>
                            <a:srgbClr val="0B0080"/>
                          </a:solidFill>
                          <a:effectLst/>
                        </a:rPr>
                        <a:t>Canada</a:t>
                      </a:r>
                      <a:endParaRPr lang="en-US" sz="1000" b="1" dirty="0">
                        <a:effectLst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102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  <a:r>
                        <a:rPr lang="en-US" sz="1000" b="1" u="none" strike="noStrike" dirty="0">
                          <a:solidFill>
                            <a:srgbClr val="0B0080"/>
                          </a:solidFill>
                          <a:effectLst/>
                        </a:rPr>
                        <a:t>United States</a:t>
                      </a:r>
                      <a:endParaRPr lang="en-US" sz="1000" b="1" dirty="0">
                        <a:effectLst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230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  <a:r>
                        <a:rPr lang="en-US" sz="1000" b="1" u="none" strike="noStrike" dirty="0">
                          <a:solidFill>
                            <a:srgbClr val="0B0080"/>
                          </a:solidFill>
                          <a:effectLst/>
                        </a:rPr>
                        <a:t>Indonesia</a:t>
                      </a:r>
                      <a:endParaRPr lang="en-US" sz="1000" b="1" dirty="0">
                        <a:effectLst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95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  <a:r>
                        <a:rPr lang="en-US" sz="1000" b="1" u="none" strike="noStrike" dirty="0">
                          <a:solidFill>
                            <a:srgbClr val="0B0080"/>
                          </a:solidFill>
                          <a:effectLst/>
                        </a:rPr>
                        <a:t>Russia</a:t>
                      </a:r>
                      <a:endParaRPr lang="en-US" sz="1000" b="1" dirty="0">
                        <a:effectLst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205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  <a:r>
                        <a:rPr lang="en-US" sz="1000" b="1" u="none" strike="noStrike" dirty="0">
                          <a:solidFill>
                            <a:srgbClr val="0B0080"/>
                          </a:solidFill>
                          <a:effectLst/>
                        </a:rPr>
                        <a:t>Uzbekistan</a:t>
                      </a:r>
                      <a:endParaRPr lang="en-US" sz="1000" b="1" dirty="0">
                        <a:effectLst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90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  <a:r>
                        <a:rPr lang="en-US" sz="1000" b="1" u="none" strike="noStrike" dirty="0">
                          <a:solidFill>
                            <a:srgbClr val="0B0080"/>
                          </a:solidFill>
                          <a:effectLst/>
                        </a:rPr>
                        <a:t>South Africa</a:t>
                      </a:r>
                      <a:endParaRPr lang="en-US" sz="1000" b="1" dirty="0">
                        <a:effectLst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170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  <a:r>
                        <a:rPr lang="en-US" sz="1000" b="1" u="none" strike="noStrike" dirty="0">
                          <a:solidFill>
                            <a:srgbClr val="0B0080"/>
                          </a:solidFill>
                          <a:effectLst/>
                        </a:rPr>
                        <a:t>Ghana</a:t>
                      </a:r>
                      <a:endParaRPr lang="en-US" sz="1000" b="1" dirty="0">
                        <a:effectLst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89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Rest of the world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847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World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2700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0" y="57611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500" dirty="0">
                <a:solidFill>
                  <a:srgbClr val="800080"/>
                </a:solidFill>
                <a:latin typeface="Helvetica"/>
                <a:cs typeface="Helvetica"/>
              </a:rPr>
              <a:t>GLOBAL DISTRIBUTION OF GOLD PRODUCTION IN 2012</a:t>
            </a:r>
            <a:endParaRPr lang="en-US" sz="25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8619740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creen shot 2015-01-22 at 1.59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0" y="581811"/>
            <a:ext cx="4601869" cy="6238090"/>
          </a:xfrm>
          <a:prstGeom prst="rect">
            <a:avLst/>
          </a:prstGeom>
        </p:spPr>
      </p:pic>
      <p:pic>
        <p:nvPicPr>
          <p:cNvPr id="41" name="Picture 40" descr="Screen shot 2015-01-22 at 1.58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6" y="594510"/>
            <a:ext cx="4452644" cy="6263490"/>
          </a:xfrm>
          <a:prstGeom prst="rect">
            <a:avLst/>
          </a:prstGeom>
        </p:spPr>
      </p:pic>
      <p:grpSp>
        <p:nvGrpSpPr>
          <p:cNvPr id="2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43" name="Rectangle 42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0" y="-3128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START-UP 2</a:t>
            </a:r>
            <a:endParaRPr lang="en-US" sz="36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grpSp>
        <p:nvGrpSpPr>
          <p:cNvPr id="3" name="Group 49"/>
          <p:cNvGrpSpPr/>
          <p:nvPr/>
        </p:nvGrpSpPr>
        <p:grpSpPr>
          <a:xfrm>
            <a:off x="12700" y="673100"/>
            <a:ext cx="9131300" cy="6197600"/>
            <a:chOff x="12700" y="673100"/>
            <a:chExt cx="9131300" cy="6197600"/>
          </a:xfrm>
        </p:grpSpPr>
        <p:sp>
          <p:nvSpPr>
            <p:cNvPr id="47" name="Rectangle 46"/>
            <p:cNvSpPr/>
            <p:nvPr/>
          </p:nvSpPr>
          <p:spPr>
            <a:xfrm>
              <a:off x="12700" y="673100"/>
              <a:ext cx="9131300" cy="6197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rticle-0-1AB72C1300000578-500_308x39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4299" y="959839"/>
              <a:ext cx="3647065" cy="465356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184400" y="5626100"/>
              <a:ext cx="4597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Helvetica"/>
                  <a:cs typeface="Helvetica"/>
                </a:rPr>
                <a:t>Roger </a:t>
              </a:r>
              <a:r>
                <a:rPr lang="en-US" sz="4000" b="1" dirty="0" err="1">
                  <a:latin typeface="Helvetica"/>
                  <a:cs typeface="Helvetica"/>
                </a:rPr>
                <a:t>Pettman</a:t>
              </a:r>
              <a:endParaRPr lang="en-US" sz="4000" b="1" dirty="0">
                <a:latin typeface="Helvetica"/>
                <a:cs typeface="Helvetica"/>
              </a:endParaRPr>
            </a:p>
          </p:txBody>
        </p:sp>
      </p:grpSp>
      <p:pic>
        <p:nvPicPr>
          <p:cNvPr id="12" name="Picture 11" descr="rogerpettman.gif"/>
          <p:cNvPicPr>
            <a:picLocks noChangeAspect="1"/>
          </p:cNvPicPr>
          <p:nvPr/>
        </p:nvPicPr>
        <p:blipFill>
          <a:blip r:embed="rId5"/>
          <a:srcRect l="6962" r="11528"/>
          <a:stretch>
            <a:fillRect/>
          </a:stretch>
        </p:blipFill>
        <p:spPr>
          <a:xfrm>
            <a:off x="2654299" y="959839"/>
            <a:ext cx="3793120" cy="4653561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80160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E8FB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E8FB"/>
                </a:solidFill>
              </a:endParaRPr>
            </a:p>
          </p:txBody>
        </p:sp>
      </p:grp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0" y="6155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800" dirty="0">
                <a:solidFill>
                  <a:srgbClr val="800080"/>
                </a:solidFill>
                <a:latin typeface="Helvetica"/>
                <a:cs typeface="Helvetica"/>
              </a:rPr>
              <a:t>TO BE SUCCESSFUL IN ACADEMIA YOU NEED</a:t>
            </a:r>
            <a:endParaRPr lang="en-US" sz="28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181" y="658469"/>
            <a:ext cx="8843639" cy="4483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put teaching students before research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let students take ownership of their research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put your students before yourself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support your students through thick and thin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identify a line of research that is receiving little attention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recognize that progress in research will be slow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be able to appreciate the significance of a ‘discovery’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find out how to manage research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employ best practice in writing grants and scientific papers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set very high standards in presentations – oral and written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5978" y="5122548"/>
            <a:ext cx="6249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strength of a horse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hide of an elephant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work ethic of a honey bee</a:t>
            </a:r>
          </a:p>
        </p:txBody>
      </p:sp>
    </p:spTree>
    <p:extLst>
      <p:ext uri="{BB962C8B-B14F-4D97-AF65-F5344CB8AC3E}">
        <p14:creationId xmlns:p14="http://schemas.microsoft.com/office/powerpoint/2010/main" val="12073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-12700" y="-1550"/>
            <a:ext cx="9156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800080"/>
                </a:solidFill>
                <a:latin typeface="Helvetica"/>
                <a:cs typeface="Helvetica"/>
              </a:rPr>
              <a:t>TO BE SUCCESSFUL IN LIFE AT WHATEVER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568" y="797979"/>
            <a:ext cx="9096849" cy="4853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Treat people how you would expect to be treated yourself</a:t>
            </a:r>
          </a:p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 respectful towards people younger than yourself</a:t>
            </a:r>
          </a:p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Treat people from different ethnic and cultural backgrounds the same</a:t>
            </a:r>
          </a:p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Don’t speak ill of other people</a:t>
            </a:r>
          </a:p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Think before opening your mouth</a:t>
            </a:r>
          </a:p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Realize we live in a ‘village’</a:t>
            </a:r>
          </a:p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 more ready to give than to receive</a:t>
            </a:r>
          </a:p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 supportive towards those around you</a:t>
            </a:r>
          </a:p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 ready, willing and able to give praise</a:t>
            </a:r>
          </a:p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 out how to turn a pig’s breakfast into a sow’s ear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188869" y="5706653"/>
            <a:ext cx="915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</a:t>
            </a:r>
            <a:r>
              <a:rPr lang="en-US" sz="2800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secret of success is the capacity to survive failure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Noel Coward</a:t>
            </a:r>
          </a:p>
          <a:p>
            <a:pPr algn="r"/>
            <a:endParaRPr lang="en-US" sz="28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10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-12700" y="-1550"/>
            <a:ext cx="9156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800080"/>
                </a:solidFill>
                <a:latin typeface="Helvetica"/>
                <a:cs typeface="Helvetica"/>
              </a:rPr>
              <a:t>WE ARE ALL ONE PEOPLE ON EARTH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26985" y="686192"/>
            <a:ext cx="9156700" cy="619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Then let us pray that come it may</a:t>
            </a:r>
          </a:p>
          <a:p>
            <a:pPr algn="ctr">
              <a:lnSpc>
                <a:spcPct val="130000"/>
              </a:lnSpc>
            </a:pPr>
            <a:r>
              <a:rPr lang="en-US" sz="32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(As come it will for all that)</a:t>
            </a:r>
          </a:p>
          <a:p>
            <a:pPr algn="ctr">
              <a:lnSpc>
                <a:spcPct val="130000"/>
              </a:lnSpc>
            </a:pPr>
            <a:r>
              <a:rPr lang="en-US" sz="32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That Sense and Worth over all the earth</a:t>
            </a:r>
          </a:p>
          <a:p>
            <a:pPr algn="ctr">
              <a:lnSpc>
                <a:spcPct val="130000"/>
              </a:lnSpc>
            </a:pPr>
            <a:r>
              <a:rPr lang="en-US" sz="32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Shall have pre-eminence and all that</a:t>
            </a:r>
          </a:p>
          <a:p>
            <a:pPr algn="ctr">
              <a:lnSpc>
                <a:spcPct val="130000"/>
              </a:lnSpc>
            </a:pPr>
            <a:r>
              <a:rPr lang="en-US" sz="32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For all that, and all that,</a:t>
            </a:r>
          </a:p>
          <a:p>
            <a:pPr algn="ctr">
              <a:lnSpc>
                <a:spcPct val="130000"/>
              </a:lnSpc>
            </a:pPr>
            <a:r>
              <a:rPr lang="en-US" sz="32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it's coming yet for all that</a:t>
            </a:r>
          </a:p>
          <a:p>
            <a:pPr algn="ctr">
              <a:lnSpc>
                <a:spcPct val="130000"/>
              </a:lnSpc>
            </a:pPr>
            <a:r>
              <a:rPr lang="en-US" sz="32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That Man to Man the world over</a:t>
            </a:r>
          </a:p>
          <a:p>
            <a:pPr algn="ctr">
              <a:lnSpc>
                <a:spcPct val="130000"/>
              </a:lnSpc>
            </a:pPr>
            <a:r>
              <a:rPr lang="en-US" sz="32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Shall brothers be for all that.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– Robert Burns</a:t>
            </a:r>
          </a:p>
          <a:p>
            <a:pPr algn="r"/>
            <a:endParaRPr lang="en-US" sz="32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416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3E1FB"/>
              </a:gs>
              <a:gs pos="100000">
                <a:srgbClr val="7CA0C8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0" y="3073400"/>
            <a:ext cx="9144000" cy="2581725"/>
          </a:xfrm>
          <a:prstGeom prst="rect">
            <a:avLst/>
          </a:prstGeom>
          <a:solidFill>
            <a:srgbClr val="F3E1FB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89874" y="1503874"/>
            <a:ext cx="80373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spcAft>
                <a:spcPts val="1200"/>
              </a:spcAft>
            </a:pPr>
            <a:r>
              <a:rPr lang="en-US" sz="3600" dirty="0">
                <a:solidFill>
                  <a:srgbClr val="FF0000"/>
                </a:solidFill>
                <a:latin typeface="Helvetica Light"/>
                <a:cs typeface="Helvetica Light"/>
              </a:rPr>
              <a:t>Fraser </a:t>
            </a:r>
            <a:r>
              <a:rPr lang="en-US" sz="3600" dirty="0" err="1">
                <a:solidFill>
                  <a:srgbClr val="FF0000"/>
                </a:solidFill>
                <a:latin typeface="Helvetica Light"/>
                <a:cs typeface="Helvetica Light"/>
              </a:rPr>
              <a:t>Stoddart</a:t>
            </a:r>
            <a:endParaRPr lang="en-US" sz="3600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8810" y="5618041"/>
            <a:ext cx="8484335" cy="45719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08000" y="3027681"/>
            <a:ext cx="8484335" cy="45719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Image result for edinburgh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5" y="5843739"/>
            <a:ext cx="868906" cy="8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Queen's university kingston ontario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13" y="5727338"/>
            <a:ext cx="1456821" cy="11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sheffield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636" y="5843739"/>
            <a:ext cx="1789065" cy="874988"/>
          </a:xfrm>
          <a:prstGeom prst="rect">
            <a:avLst/>
          </a:prstGeom>
        </p:spPr>
      </p:pic>
      <p:pic>
        <p:nvPicPr>
          <p:cNvPr id="47" name="Picture 12" descr="Image result for imperial chemical industrie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03" y="5871049"/>
            <a:ext cx="805946" cy="8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birmingh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3551" y="5807586"/>
            <a:ext cx="1069406" cy="947295"/>
          </a:xfrm>
          <a:prstGeom prst="rect">
            <a:avLst/>
          </a:prstGeom>
        </p:spPr>
      </p:pic>
      <p:pic>
        <p:nvPicPr>
          <p:cNvPr id="50" name="Picture 18" descr="Image result for northwestern university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32" y="5851514"/>
            <a:ext cx="864473" cy="8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UCL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5459" y="5851515"/>
            <a:ext cx="807871" cy="859437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89874" y="1006054"/>
            <a:ext cx="80373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  <a:latin typeface="Helvetica Light"/>
                <a:cs typeface="Helvetica Light"/>
              </a:rPr>
              <a:t>Friday 26 May 2017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/>
          <a:srcRect l="16708" t="8394" r="59940" b="76163"/>
          <a:stretch/>
        </p:blipFill>
        <p:spPr>
          <a:xfrm>
            <a:off x="4420447" y="-63461"/>
            <a:ext cx="4725271" cy="77007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0" y="-64898"/>
            <a:ext cx="4420447" cy="795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ev_arch_purpl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5567" y="-28018"/>
            <a:ext cx="1124218" cy="733189"/>
          </a:xfrm>
          <a:prstGeom prst="rect">
            <a:avLst/>
          </a:prstGeom>
        </p:spPr>
      </p:pic>
      <p:pic>
        <p:nvPicPr>
          <p:cNvPr id="55" name="Picture 54" descr="NU_Logo_purpleCMYK.png"/>
          <p:cNvPicPr>
            <a:picLocks noChangeAspect="1"/>
          </p:cNvPicPr>
          <p:nvPr/>
        </p:nvPicPr>
        <p:blipFill>
          <a:blip r:embed="rId12"/>
          <a:srcRect l="29974" r="32068" b="37075"/>
          <a:stretch>
            <a:fillRect/>
          </a:stretch>
        </p:blipFill>
        <p:spPr>
          <a:xfrm>
            <a:off x="44861" y="11187"/>
            <a:ext cx="699393" cy="69398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76095" y="18542"/>
            <a:ext cx="26698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4B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Northwestern University</a:t>
            </a:r>
          </a:p>
          <a:p>
            <a:pPr algn="ctr"/>
            <a:r>
              <a:rPr lang="en-US" sz="1600" b="1" dirty="0">
                <a:solidFill>
                  <a:srgbClr val="004B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Chemistry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5936" y="2155079"/>
            <a:ext cx="770008" cy="575421"/>
          </a:xfrm>
          <a:prstGeom prst="rect">
            <a:avLst/>
          </a:prstGeom>
        </p:spPr>
      </p:pic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602574" y="2188412"/>
            <a:ext cx="80373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spcAft>
                <a:spcPts val="1200"/>
              </a:spcAft>
            </a:pPr>
            <a:r>
              <a:rPr lang="en-US" sz="2800" dirty="0">
                <a:solidFill>
                  <a:srgbClr val="3366FF"/>
                </a:solidFill>
                <a:latin typeface="Helvetica Light"/>
                <a:cs typeface="Helvetica Light"/>
              </a:rPr>
              <a:t>@</a:t>
            </a:r>
            <a:r>
              <a:rPr lang="en-US" sz="2800" dirty="0" err="1">
                <a:solidFill>
                  <a:srgbClr val="3366FF"/>
                </a:solidFill>
                <a:latin typeface="Helvetica Light"/>
                <a:cs typeface="Helvetica Light"/>
              </a:rPr>
              <a:t>sirfrasersays</a:t>
            </a:r>
            <a:endParaRPr lang="en-US" sz="2800" dirty="0">
              <a:solidFill>
                <a:srgbClr val="3366FF"/>
              </a:solidFill>
              <a:latin typeface="Helvetica Light"/>
              <a:cs typeface="Helvetica Light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5253" y="2155079"/>
            <a:ext cx="770008" cy="575421"/>
          </a:xfrm>
          <a:prstGeom prst="rect">
            <a:avLst/>
          </a:prstGeom>
        </p:spPr>
      </p:pic>
      <p:pic>
        <p:nvPicPr>
          <p:cNvPr id="36" name="Picture 35" descr="tam-logo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15121" y="5609222"/>
            <a:ext cx="1736020" cy="1388816"/>
          </a:xfrm>
          <a:prstGeom prst="rect">
            <a:avLst/>
          </a:prstGeom>
        </p:spPr>
      </p:pic>
      <p:pic>
        <p:nvPicPr>
          <p:cNvPr id="60" name="Picture 59" descr="AnMgraphic.jpg"/>
          <p:cNvPicPr>
            <a:picLocks noChangeAspect="1"/>
          </p:cNvPicPr>
          <p:nvPr/>
        </p:nvPicPr>
        <p:blipFill>
          <a:blip r:embed="rId15"/>
          <a:srcRect l="1454" t="12033" b="22471"/>
          <a:stretch>
            <a:fillRect/>
          </a:stretch>
        </p:blipFill>
        <p:spPr>
          <a:xfrm>
            <a:off x="4420447" y="-18814"/>
            <a:ext cx="1922076" cy="749034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 rot="10800000">
            <a:off x="4420447" y="717444"/>
            <a:ext cx="4741073" cy="1588"/>
          </a:xfrm>
          <a:prstGeom prst="line">
            <a:avLst/>
          </a:prstGeom>
          <a:ln w="50800">
            <a:solidFill>
              <a:srgbClr val="004B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>
            <a:off x="0" y="712855"/>
            <a:ext cx="4741073" cy="1588"/>
          </a:xfrm>
          <a:prstGeom prst="line">
            <a:avLst/>
          </a:prstGeom>
          <a:ln w="50800">
            <a:solidFill>
              <a:srgbClr val="004B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48277" y="18542"/>
            <a:ext cx="26698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4B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A&amp;M University</a:t>
            </a:r>
          </a:p>
          <a:p>
            <a:pPr algn="ctr"/>
            <a:r>
              <a:rPr lang="en-US" sz="1600" b="1" dirty="0">
                <a:solidFill>
                  <a:srgbClr val="004B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Chemistry</a:t>
            </a:r>
          </a:p>
        </p:txBody>
      </p:sp>
      <p:cxnSp>
        <p:nvCxnSpPr>
          <p:cNvPr id="54" name="Straight Connector 53"/>
          <p:cNvCxnSpPr/>
          <p:nvPr/>
        </p:nvCxnSpPr>
        <p:spPr>
          <a:xfrm rot="10800000">
            <a:off x="2" y="-45689"/>
            <a:ext cx="9143999" cy="1588"/>
          </a:xfrm>
          <a:prstGeom prst="line">
            <a:avLst/>
          </a:prstGeom>
          <a:ln w="50800">
            <a:solidFill>
              <a:srgbClr val="004B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tam-logo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10764" y="-120932"/>
            <a:ext cx="1170390" cy="936312"/>
          </a:xfrm>
          <a:prstGeom prst="rect">
            <a:avLst/>
          </a:prstGeom>
        </p:spPr>
      </p:pic>
      <p:pic>
        <p:nvPicPr>
          <p:cNvPr id="62" name="Picture 61" descr="New-banner-test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133" y="1224318"/>
            <a:ext cx="2506989" cy="1048757"/>
          </a:xfrm>
          <a:prstGeom prst="rect">
            <a:avLst/>
          </a:prstGeom>
        </p:spPr>
      </p:pic>
      <p:pic>
        <p:nvPicPr>
          <p:cNvPr id="66" name="Picture 65" descr="New-banner-test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61626" y="1224318"/>
            <a:ext cx="2506989" cy="104875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68069" y="3210078"/>
            <a:ext cx="41905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dirty="0">
                <a:solidFill>
                  <a:srgbClr val="800080"/>
                </a:solidFill>
                <a:latin typeface="Helvetica"/>
                <a:cs typeface="Helvetica"/>
              </a:rPr>
              <a:t>Thank You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744067" y="4340462"/>
            <a:ext cx="56893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800080"/>
                </a:solidFill>
                <a:latin typeface="Helvetica"/>
                <a:cs typeface="Helvetica"/>
              </a:rPr>
              <a:t>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2587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3054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STATISTIC AND GLOBAL DISTRIBUTION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4768" y="6078526"/>
            <a:ext cx="5335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vetica"/>
                <a:cs typeface="Helvetica"/>
              </a:rPr>
              <a:t>&gt; 5000 Publications</a:t>
            </a:r>
            <a:endParaRPr lang="en-US" sz="3600" dirty="0">
              <a:latin typeface="Helvetica"/>
              <a:cs typeface="Helvetica"/>
            </a:endParaRPr>
          </a:p>
        </p:txBody>
      </p:sp>
      <p:grpSp>
        <p:nvGrpSpPr>
          <p:cNvPr id="6" name="Group 14"/>
          <p:cNvGrpSpPr/>
          <p:nvPr/>
        </p:nvGrpSpPr>
        <p:grpSpPr>
          <a:xfrm>
            <a:off x="178068" y="675638"/>
            <a:ext cx="8684846" cy="5387940"/>
            <a:chOff x="178068" y="675638"/>
            <a:chExt cx="8684846" cy="5387940"/>
          </a:xfrm>
        </p:grpSpPr>
        <p:pic>
          <p:nvPicPr>
            <p:cNvPr id="12" name="Picture 11" descr="Screen shot 2016-03-08 at 11.34.15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068" y="675638"/>
              <a:ext cx="8684846" cy="53879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78068" y="675638"/>
              <a:ext cx="369009" cy="457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5"/>
          <p:cNvGrpSpPr/>
          <p:nvPr/>
        </p:nvGrpSpPr>
        <p:grpSpPr>
          <a:xfrm>
            <a:off x="0" y="675638"/>
            <a:ext cx="9144000" cy="6182362"/>
            <a:chOff x="0" y="675638"/>
            <a:chExt cx="9144000" cy="6182362"/>
          </a:xfrm>
        </p:grpSpPr>
        <p:grpSp>
          <p:nvGrpSpPr>
            <p:cNvPr id="8" name="Group 20"/>
            <p:cNvGrpSpPr/>
            <p:nvPr/>
          </p:nvGrpSpPr>
          <p:grpSpPr>
            <a:xfrm>
              <a:off x="0" y="675638"/>
              <a:ext cx="9144000" cy="6182362"/>
              <a:chOff x="0" y="675638"/>
              <a:chExt cx="9144000" cy="618236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675638"/>
                <a:ext cx="9144000" cy="61823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14"/>
              <p:cNvGrpSpPr/>
              <p:nvPr/>
            </p:nvGrpSpPr>
            <p:grpSpPr>
              <a:xfrm>
                <a:off x="145963" y="685407"/>
                <a:ext cx="8707182" cy="5419137"/>
                <a:chOff x="145963" y="685407"/>
                <a:chExt cx="8707182" cy="5419137"/>
              </a:xfrm>
            </p:grpSpPr>
            <p:pic>
              <p:nvPicPr>
                <p:cNvPr id="24" name="Picture 23" descr="Screen shot 2016-03-08 at 11.36.11 AM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8299" y="685407"/>
                  <a:ext cx="8684846" cy="5419137"/>
                </a:xfrm>
                <a:prstGeom prst="rect">
                  <a:avLst/>
                </a:prstGeom>
              </p:spPr>
            </p:pic>
            <p:sp>
              <p:nvSpPr>
                <p:cNvPr id="25" name="Rectangle 24"/>
                <p:cNvSpPr/>
                <p:nvPr/>
              </p:nvSpPr>
              <p:spPr>
                <a:xfrm>
                  <a:off x="145963" y="685407"/>
                  <a:ext cx="369009" cy="4575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" name="Group 17"/>
            <p:cNvGrpSpPr/>
            <p:nvPr/>
          </p:nvGrpSpPr>
          <p:grpSpPr>
            <a:xfrm>
              <a:off x="2002206" y="1260231"/>
              <a:ext cx="3166144" cy="3082191"/>
              <a:chOff x="2002206" y="1260231"/>
              <a:chExt cx="3166144" cy="3082191"/>
            </a:xfrm>
          </p:grpSpPr>
          <p:pic>
            <p:nvPicPr>
              <p:cNvPr id="20" name="Picture 19" descr="Screen shot 2016-03-08 at 11.35.23 A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0127" y="1260231"/>
                <a:ext cx="3078223" cy="1289050"/>
              </a:xfrm>
              <a:prstGeom prst="rect">
                <a:avLst/>
              </a:prstGeom>
            </p:spPr>
          </p:pic>
          <p:pic>
            <p:nvPicPr>
              <p:cNvPr id="21" name="Picture 20" descr="Screen shot 2016-03-08 at 11.35.28 A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2206" y="2891692"/>
                <a:ext cx="2137918" cy="1450730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972899" y="6074903"/>
              <a:ext cx="5335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Helvetica"/>
                  <a:cs typeface="Helvetica"/>
                </a:rPr>
                <a:t>&gt; 100,000 Total</a:t>
              </a:r>
              <a:endParaRPr lang="en-US" sz="3600" dirty="0">
                <a:latin typeface="Helvetica"/>
                <a:cs typeface="Helvetica"/>
              </a:endParaRPr>
            </a:p>
          </p:txBody>
        </p:sp>
      </p:grpSp>
      <p:grpSp>
        <p:nvGrpSpPr>
          <p:cNvPr id="11" name="Group 25"/>
          <p:cNvGrpSpPr/>
          <p:nvPr/>
        </p:nvGrpSpPr>
        <p:grpSpPr>
          <a:xfrm>
            <a:off x="38100" y="754529"/>
            <a:ext cx="9144000" cy="6182362"/>
            <a:chOff x="0" y="675638"/>
            <a:chExt cx="9144000" cy="6182362"/>
          </a:xfrm>
        </p:grpSpPr>
        <p:grpSp>
          <p:nvGrpSpPr>
            <p:cNvPr id="15" name="Group 20"/>
            <p:cNvGrpSpPr/>
            <p:nvPr/>
          </p:nvGrpSpPr>
          <p:grpSpPr>
            <a:xfrm>
              <a:off x="0" y="675638"/>
              <a:ext cx="9144000" cy="6182362"/>
              <a:chOff x="0" y="675638"/>
              <a:chExt cx="9144000" cy="6182362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0" y="675638"/>
                <a:ext cx="9144000" cy="61823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45963" y="685407"/>
                <a:ext cx="369009" cy="4575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26"/>
            <p:cNvGrpSpPr/>
            <p:nvPr/>
          </p:nvGrpSpPr>
          <p:grpSpPr>
            <a:xfrm>
              <a:off x="342856" y="818448"/>
              <a:ext cx="8509044" cy="5579663"/>
              <a:chOff x="149732" y="798729"/>
              <a:chExt cx="9022768" cy="5916526"/>
            </a:xfrm>
          </p:grpSpPr>
          <p:pic>
            <p:nvPicPr>
              <p:cNvPr id="30" name="Picture 29" descr="Screen shot 2016-03-08 at 11.42.06 AM.png"/>
              <p:cNvPicPr>
                <a:picLocks noChangeAspect="1"/>
              </p:cNvPicPr>
              <p:nvPr/>
            </p:nvPicPr>
            <p:blipFill>
              <a:blip r:embed="rId6"/>
              <a:srcRect b="5599"/>
              <a:stretch>
                <a:fillRect/>
              </a:stretch>
            </p:blipFill>
            <p:spPr>
              <a:xfrm>
                <a:off x="149732" y="798729"/>
                <a:ext cx="9022768" cy="5916526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263771" y="839953"/>
                <a:ext cx="488460" cy="4385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34"/>
          <p:cNvGrpSpPr/>
          <p:nvPr/>
        </p:nvGrpSpPr>
        <p:grpSpPr>
          <a:xfrm>
            <a:off x="0" y="774307"/>
            <a:ext cx="9144000" cy="6182362"/>
            <a:chOff x="0" y="675638"/>
            <a:chExt cx="9144000" cy="6182362"/>
          </a:xfrm>
        </p:grpSpPr>
        <p:grpSp>
          <p:nvGrpSpPr>
            <p:cNvPr id="18" name="Group 28"/>
            <p:cNvGrpSpPr/>
            <p:nvPr/>
          </p:nvGrpSpPr>
          <p:grpSpPr>
            <a:xfrm>
              <a:off x="0" y="675638"/>
              <a:ext cx="9144000" cy="6182362"/>
              <a:chOff x="0" y="675638"/>
              <a:chExt cx="9144000" cy="6182362"/>
            </a:xfrm>
          </p:grpSpPr>
          <p:grpSp>
            <p:nvGrpSpPr>
              <p:cNvPr id="23" name="Group 20"/>
              <p:cNvGrpSpPr/>
              <p:nvPr/>
            </p:nvGrpSpPr>
            <p:grpSpPr>
              <a:xfrm>
                <a:off x="0" y="675638"/>
                <a:ext cx="9144000" cy="6182362"/>
                <a:chOff x="0" y="675638"/>
                <a:chExt cx="9144000" cy="6182362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0" y="675638"/>
                  <a:ext cx="9144000" cy="6182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45963" y="685407"/>
                  <a:ext cx="369009" cy="4575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6"/>
              <p:cNvGrpSpPr/>
              <p:nvPr/>
            </p:nvGrpSpPr>
            <p:grpSpPr>
              <a:xfrm>
                <a:off x="911051" y="729546"/>
                <a:ext cx="7444110" cy="5160211"/>
                <a:chOff x="752231" y="704461"/>
                <a:chExt cx="7893537" cy="5471755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752232" y="704461"/>
                  <a:ext cx="488460" cy="4385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752231" y="5737677"/>
                  <a:ext cx="7893537" cy="4385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37" name="Picture 36" descr="Screen shot 2016-03-08 at 11.47.56 A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563" y="929817"/>
              <a:ext cx="8920439" cy="561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9924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9511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000" dirty="0">
                <a:solidFill>
                  <a:srgbClr val="800080"/>
                </a:solidFill>
                <a:latin typeface="Helvetica"/>
                <a:cs typeface="Helvetica"/>
              </a:rPr>
              <a:t>SOME LEADING MOLECULAR MACHINISTS</a:t>
            </a:r>
            <a:endParaRPr lang="en-US" sz="3000" baseline="-25000" dirty="0">
              <a:solidFill>
                <a:srgbClr val="800080"/>
              </a:solidFill>
              <a:latin typeface="Helvetica"/>
              <a:cs typeface="Helvetica"/>
            </a:endParaRPr>
          </a:p>
        </p:txBody>
      </p:sp>
      <p:grpSp>
        <p:nvGrpSpPr>
          <p:cNvPr id="7" name="Group 50"/>
          <p:cNvGrpSpPr/>
          <p:nvPr/>
        </p:nvGrpSpPr>
        <p:grpSpPr>
          <a:xfrm>
            <a:off x="84017" y="781538"/>
            <a:ext cx="1296887" cy="1942700"/>
            <a:chOff x="84017" y="781538"/>
            <a:chExt cx="1296887" cy="1942700"/>
          </a:xfrm>
        </p:grpSpPr>
        <p:sp>
          <p:nvSpPr>
            <p:cNvPr id="19" name="TextBox 18"/>
            <p:cNvSpPr txBox="1"/>
            <p:nvPr/>
          </p:nvSpPr>
          <p:spPr>
            <a:xfrm>
              <a:off x="84017" y="2139462"/>
              <a:ext cx="12968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Alberto </a:t>
              </a:r>
              <a:r>
                <a:rPr lang="en-US" sz="1600" dirty="0" err="1">
                  <a:latin typeface="Helvetica"/>
                  <a:cs typeface="Helvetica"/>
                </a:rPr>
                <a:t>Credi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pic>
          <p:nvPicPr>
            <p:cNvPr id="20" name="Picture 19" descr="c4cs90032d-p1_hi-res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76" y="781538"/>
              <a:ext cx="1086568" cy="1357923"/>
            </a:xfrm>
            <a:prstGeom prst="rect">
              <a:avLst/>
            </a:prstGeom>
          </p:spPr>
        </p:pic>
      </p:grpSp>
      <p:grpSp>
        <p:nvGrpSpPr>
          <p:cNvPr id="8" name="Group 51"/>
          <p:cNvGrpSpPr/>
          <p:nvPr/>
        </p:nvGrpSpPr>
        <p:grpSpPr>
          <a:xfrm>
            <a:off x="1429749" y="781539"/>
            <a:ext cx="1296887" cy="1942698"/>
            <a:chOff x="1429749" y="781539"/>
            <a:chExt cx="1296887" cy="1942698"/>
          </a:xfrm>
        </p:grpSpPr>
        <p:pic>
          <p:nvPicPr>
            <p:cNvPr id="23" name="Picture 22" descr="imgres.jpg"/>
            <p:cNvPicPr>
              <a:picLocks noChangeAspect="1"/>
            </p:cNvPicPr>
            <p:nvPr/>
          </p:nvPicPr>
          <p:blipFill>
            <a:blip r:embed="rId4"/>
            <a:srcRect b="15911"/>
            <a:stretch>
              <a:fillRect/>
            </a:stretch>
          </p:blipFill>
          <p:spPr>
            <a:xfrm>
              <a:off x="1543538" y="781539"/>
              <a:ext cx="1074615" cy="135792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29749" y="2139461"/>
              <a:ext cx="12968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Helvetica"/>
                  <a:cs typeface="Helvetica"/>
                </a:rPr>
                <a:t>Vincenzo</a:t>
              </a:r>
              <a:endParaRPr lang="en-US" sz="1600" dirty="0">
                <a:latin typeface="Helvetica"/>
                <a:cs typeface="Helvetica"/>
              </a:endParaRPr>
            </a:p>
            <a:p>
              <a:pPr algn="ctr"/>
              <a:r>
                <a:rPr lang="en-US" sz="1600" dirty="0" err="1">
                  <a:latin typeface="Helvetica"/>
                  <a:cs typeface="Helvetica"/>
                </a:rPr>
                <a:t>Balzani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grpSp>
        <p:nvGrpSpPr>
          <p:cNvPr id="9" name="Group 52"/>
          <p:cNvGrpSpPr/>
          <p:nvPr/>
        </p:nvGrpSpPr>
        <p:grpSpPr>
          <a:xfrm>
            <a:off x="84017" y="2799862"/>
            <a:ext cx="1296887" cy="1936836"/>
            <a:chOff x="84017" y="2799862"/>
            <a:chExt cx="1296887" cy="1936836"/>
          </a:xfrm>
        </p:grpSpPr>
        <p:pic>
          <p:nvPicPr>
            <p:cNvPr id="28" name="Picture 27" descr="Lip0U2urbPX0m8pYHARv04e06a.jpg"/>
            <p:cNvPicPr>
              <a:picLocks noChangeAspect="1"/>
            </p:cNvPicPr>
            <p:nvPr/>
          </p:nvPicPr>
          <p:blipFill>
            <a:blip r:embed="rId5"/>
            <a:srcRect b="11657"/>
            <a:stretch>
              <a:fillRect/>
            </a:stretch>
          </p:blipFill>
          <p:spPr>
            <a:xfrm>
              <a:off x="203429" y="2799862"/>
              <a:ext cx="1074615" cy="135792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84017" y="4151922"/>
              <a:ext cx="12968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David</a:t>
              </a:r>
            </a:p>
            <a:p>
              <a:pPr algn="ctr"/>
              <a:r>
                <a:rPr lang="en-US" sz="1600" dirty="0">
                  <a:latin typeface="Helvetica"/>
                  <a:cs typeface="Helvetica"/>
                </a:rPr>
                <a:t>Leigh</a:t>
              </a:r>
            </a:p>
          </p:txBody>
        </p:sp>
      </p:grpSp>
      <p:grpSp>
        <p:nvGrpSpPr>
          <p:cNvPr id="10" name="Group 53"/>
          <p:cNvGrpSpPr/>
          <p:nvPr/>
        </p:nvGrpSpPr>
        <p:grpSpPr>
          <a:xfrm>
            <a:off x="1429749" y="2799862"/>
            <a:ext cx="1296887" cy="1942699"/>
            <a:chOff x="1429749" y="2799862"/>
            <a:chExt cx="1296887" cy="1942699"/>
          </a:xfrm>
        </p:grpSpPr>
        <p:pic>
          <p:nvPicPr>
            <p:cNvPr id="29" name="Picture 28" descr="Astumian1.jpg"/>
            <p:cNvPicPr>
              <a:picLocks noChangeAspect="1"/>
            </p:cNvPicPr>
            <p:nvPr/>
          </p:nvPicPr>
          <p:blipFill>
            <a:blip r:embed="rId6"/>
            <a:srcRect l="4875" r="15988"/>
            <a:stretch>
              <a:fillRect/>
            </a:stretch>
          </p:blipFill>
          <p:spPr>
            <a:xfrm>
              <a:off x="1543538" y="2799862"/>
              <a:ext cx="1074615" cy="135792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429749" y="4157785"/>
              <a:ext cx="12968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Dean</a:t>
              </a:r>
            </a:p>
            <a:p>
              <a:pPr algn="ctr"/>
              <a:r>
                <a:rPr lang="en-US" sz="1600" dirty="0" err="1">
                  <a:latin typeface="Helvetica"/>
                  <a:cs typeface="Helvetica"/>
                </a:rPr>
                <a:t>Astumian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grpSp>
        <p:nvGrpSpPr>
          <p:cNvPr id="11" name="Group 54"/>
          <p:cNvGrpSpPr/>
          <p:nvPr/>
        </p:nvGrpSpPr>
        <p:grpSpPr>
          <a:xfrm>
            <a:off x="84017" y="4812321"/>
            <a:ext cx="1296887" cy="1942699"/>
            <a:chOff x="84017" y="4812321"/>
            <a:chExt cx="1296887" cy="1942699"/>
          </a:xfrm>
        </p:grpSpPr>
        <p:pic>
          <p:nvPicPr>
            <p:cNvPr id="30" name="Picture 29" descr="loebhead.jpg"/>
            <p:cNvPicPr>
              <a:picLocks noChangeAspect="1"/>
            </p:cNvPicPr>
            <p:nvPr/>
          </p:nvPicPr>
          <p:blipFill>
            <a:blip r:embed="rId7"/>
            <a:srcRect l="6822" r="41007"/>
            <a:stretch>
              <a:fillRect/>
            </a:stretch>
          </p:blipFill>
          <p:spPr>
            <a:xfrm>
              <a:off x="215382" y="4812321"/>
              <a:ext cx="1062662" cy="135792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4017" y="6170244"/>
              <a:ext cx="12968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Steve</a:t>
              </a:r>
            </a:p>
            <a:p>
              <a:pPr algn="ctr"/>
              <a:r>
                <a:rPr lang="en-US" sz="1600" dirty="0">
                  <a:latin typeface="Helvetica"/>
                  <a:cs typeface="Helvetica"/>
                </a:rPr>
                <a:t>Loeb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1380904" y="4812321"/>
            <a:ext cx="1296887" cy="1942699"/>
            <a:chOff x="1380904" y="4812321"/>
            <a:chExt cx="1296887" cy="1942699"/>
          </a:xfrm>
        </p:grpSpPr>
        <p:pic>
          <p:nvPicPr>
            <p:cNvPr id="31" name="Picture 30" descr="michl.jpg"/>
            <p:cNvPicPr>
              <a:picLocks noChangeAspect="1"/>
            </p:cNvPicPr>
            <p:nvPr/>
          </p:nvPicPr>
          <p:blipFill>
            <a:blip r:embed="rId8"/>
            <a:srcRect l="6210" r="4971"/>
            <a:stretch>
              <a:fillRect/>
            </a:stretch>
          </p:blipFill>
          <p:spPr>
            <a:xfrm>
              <a:off x="1531585" y="4812321"/>
              <a:ext cx="1086568" cy="135792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380904" y="6170244"/>
              <a:ext cx="12968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Josef</a:t>
              </a:r>
            </a:p>
            <a:p>
              <a:pPr algn="ctr"/>
              <a:r>
                <a:rPr lang="en-US" sz="1600" dirty="0" err="1">
                  <a:latin typeface="Helvetica"/>
                  <a:cs typeface="Helvetica"/>
                </a:rPr>
                <a:t>Michl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grpSp>
        <p:nvGrpSpPr>
          <p:cNvPr id="14" name="Group 57"/>
          <p:cNvGrpSpPr/>
          <p:nvPr/>
        </p:nvGrpSpPr>
        <p:grpSpPr>
          <a:xfrm>
            <a:off x="7732100" y="787400"/>
            <a:ext cx="1296887" cy="1936837"/>
            <a:chOff x="7732100" y="787400"/>
            <a:chExt cx="1296887" cy="1936837"/>
          </a:xfrm>
        </p:grpSpPr>
        <p:pic>
          <p:nvPicPr>
            <p:cNvPr id="33" name="Picture 32" descr="05_ivan-aprahamian.jpg"/>
            <p:cNvPicPr>
              <a:picLocks noChangeAspect="1"/>
            </p:cNvPicPr>
            <p:nvPr/>
          </p:nvPicPr>
          <p:blipFill>
            <a:blip r:embed="rId9"/>
            <a:srcRect l="11561" r="9844"/>
            <a:stretch>
              <a:fillRect/>
            </a:stretch>
          </p:blipFill>
          <p:spPr>
            <a:xfrm>
              <a:off x="7878404" y="787400"/>
              <a:ext cx="1062662" cy="135206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7732100" y="2139461"/>
              <a:ext cx="12968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Ivan</a:t>
              </a:r>
            </a:p>
            <a:p>
              <a:pPr algn="ctr"/>
              <a:r>
                <a:rPr lang="en-US" sz="1600" dirty="0" err="1">
                  <a:latin typeface="Helvetica"/>
                  <a:cs typeface="Helvetica"/>
                </a:rPr>
                <a:t>Aprahamian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grpSp>
        <p:nvGrpSpPr>
          <p:cNvPr id="15" name="Group 58"/>
          <p:cNvGrpSpPr/>
          <p:nvPr/>
        </p:nvGrpSpPr>
        <p:grpSpPr>
          <a:xfrm>
            <a:off x="6386368" y="2799862"/>
            <a:ext cx="1296887" cy="1936836"/>
            <a:chOff x="6386368" y="2799862"/>
            <a:chExt cx="1296887" cy="1936836"/>
          </a:xfrm>
        </p:grpSpPr>
        <p:pic>
          <p:nvPicPr>
            <p:cNvPr id="34" name="Picture 33" descr="large_rk_2.jpg"/>
            <p:cNvPicPr>
              <a:picLocks noChangeAspect="1"/>
            </p:cNvPicPr>
            <p:nvPr/>
          </p:nvPicPr>
          <p:blipFill>
            <a:blip r:embed="rId10"/>
            <a:srcRect l="11436" r="9084"/>
            <a:stretch>
              <a:fillRect/>
            </a:stretch>
          </p:blipFill>
          <p:spPr>
            <a:xfrm>
              <a:off x="6514389" y="2799862"/>
              <a:ext cx="1074615" cy="135206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386368" y="4151922"/>
              <a:ext cx="12968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Helvetica"/>
                  <a:cs typeface="Helvetica"/>
                </a:rPr>
                <a:t>Rafal</a:t>
              </a:r>
              <a:endParaRPr lang="en-US" sz="1600" dirty="0">
                <a:latin typeface="Helvetica"/>
                <a:cs typeface="Helvetica"/>
              </a:endParaRPr>
            </a:p>
            <a:p>
              <a:pPr algn="ctr"/>
              <a:r>
                <a:rPr lang="en-US" sz="1600" dirty="0" err="1">
                  <a:latin typeface="Helvetica"/>
                  <a:cs typeface="Helvetica"/>
                </a:rPr>
                <a:t>Klajn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grpSp>
        <p:nvGrpSpPr>
          <p:cNvPr id="16" name="Group 59"/>
          <p:cNvGrpSpPr/>
          <p:nvPr/>
        </p:nvGrpSpPr>
        <p:grpSpPr>
          <a:xfrm>
            <a:off x="7732100" y="2799862"/>
            <a:ext cx="1296887" cy="1942699"/>
            <a:chOff x="7732100" y="2799862"/>
            <a:chExt cx="1296887" cy="1942699"/>
          </a:xfrm>
        </p:grpSpPr>
        <p:pic>
          <p:nvPicPr>
            <p:cNvPr id="35" name="Picture 34" descr="flood.jpg"/>
            <p:cNvPicPr>
              <a:picLocks noChangeAspect="1"/>
            </p:cNvPicPr>
            <p:nvPr/>
          </p:nvPicPr>
          <p:blipFill>
            <a:blip r:embed="rId11"/>
            <a:srcRect l="28740" r="8456" b="34014"/>
            <a:stretch>
              <a:fillRect/>
            </a:stretch>
          </p:blipFill>
          <p:spPr>
            <a:xfrm>
              <a:off x="7878404" y="2799862"/>
              <a:ext cx="1062662" cy="135792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732100" y="4157785"/>
              <a:ext cx="12968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Helvetica"/>
                  <a:cs typeface="Helvetica"/>
                </a:rPr>
                <a:t>Amar</a:t>
              </a:r>
              <a:endParaRPr lang="en-US" sz="1600" dirty="0">
                <a:latin typeface="Helvetica"/>
                <a:cs typeface="Helvetica"/>
              </a:endParaRPr>
            </a:p>
            <a:p>
              <a:pPr algn="ctr"/>
              <a:r>
                <a:rPr lang="en-US" sz="1600" dirty="0">
                  <a:latin typeface="Helvetica"/>
                  <a:cs typeface="Helvetica"/>
                </a:rPr>
                <a:t>Flood</a:t>
              </a:r>
            </a:p>
          </p:txBody>
        </p:sp>
      </p:grpSp>
      <p:grpSp>
        <p:nvGrpSpPr>
          <p:cNvPr id="17" name="Group 60"/>
          <p:cNvGrpSpPr/>
          <p:nvPr/>
        </p:nvGrpSpPr>
        <p:grpSpPr>
          <a:xfrm>
            <a:off x="6203459" y="4812321"/>
            <a:ext cx="1684714" cy="1942699"/>
            <a:chOff x="6203459" y="4812321"/>
            <a:chExt cx="1684714" cy="1942699"/>
          </a:xfrm>
        </p:grpSpPr>
        <p:pic>
          <p:nvPicPr>
            <p:cNvPr id="36" name="Picture 35" descr="dr.garcia.188.jpg"/>
            <p:cNvPicPr>
              <a:picLocks noChangeAspect="1"/>
            </p:cNvPicPr>
            <p:nvPr/>
          </p:nvPicPr>
          <p:blipFill>
            <a:blip r:embed="rId12"/>
            <a:srcRect l="18924" r="6271" b="36983"/>
            <a:stretch>
              <a:fillRect/>
            </a:stretch>
          </p:blipFill>
          <p:spPr>
            <a:xfrm>
              <a:off x="6514389" y="4812321"/>
              <a:ext cx="1074615" cy="1357923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203459" y="6170244"/>
              <a:ext cx="168471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Miguel</a:t>
              </a:r>
            </a:p>
            <a:p>
              <a:pPr algn="ctr"/>
              <a:r>
                <a:rPr lang="en-US" sz="1600" dirty="0">
                  <a:latin typeface="Helvetica"/>
                  <a:cs typeface="Helvetica"/>
                </a:rPr>
                <a:t>Garcia-</a:t>
              </a:r>
              <a:r>
                <a:rPr lang="en-US" sz="1600" dirty="0" err="1">
                  <a:latin typeface="Helvetica"/>
                  <a:cs typeface="Helvetica"/>
                </a:rPr>
                <a:t>Garibay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grpSp>
        <p:nvGrpSpPr>
          <p:cNvPr id="18" name="Group 61"/>
          <p:cNvGrpSpPr/>
          <p:nvPr/>
        </p:nvGrpSpPr>
        <p:grpSpPr>
          <a:xfrm>
            <a:off x="7751638" y="4812321"/>
            <a:ext cx="1296887" cy="1942699"/>
            <a:chOff x="7751638" y="4812321"/>
            <a:chExt cx="1296887" cy="1942699"/>
          </a:xfrm>
        </p:grpSpPr>
        <p:pic>
          <p:nvPicPr>
            <p:cNvPr id="37" name="Picture 36" descr="image_79_-_sevick_headshot.jpg"/>
            <p:cNvPicPr>
              <a:picLocks noChangeAspect="1"/>
            </p:cNvPicPr>
            <p:nvPr/>
          </p:nvPicPr>
          <p:blipFill>
            <a:blip r:embed="rId13"/>
            <a:srcRect l="11709" r="13039" b="12581"/>
            <a:stretch>
              <a:fillRect/>
            </a:stretch>
          </p:blipFill>
          <p:spPr>
            <a:xfrm>
              <a:off x="7878404" y="4812321"/>
              <a:ext cx="1062662" cy="135792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751638" y="6170244"/>
              <a:ext cx="12968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Edie</a:t>
              </a:r>
            </a:p>
            <a:p>
              <a:pPr algn="ctr"/>
              <a:r>
                <a:rPr lang="en-US" sz="1600" dirty="0" err="1">
                  <a:latin typeface="Helvetica"/>
                  <a:cs typeface="Helvetica"/>
                </a:rPr>
                <a:t>Sevick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grpSp>
        <p:nvGrpSpPr>
          <p:cNvPr id="21" name="Group 63"/>
          <p:cNvGrpSpPr/>
          <p:nvPr/>
        </p:nvGrpSpPr>
        <p:grpSpPr>
          <a:xfrm>
            <a:off x="2891691" y="781539"/>
            <a:ext cx="3301999" cy="6017468"/>
            <a:chOff x="2891691" y="781539"/>
            <a:chExt cx="3301999" cy="6017468"/>
          </a:xfrm>
        </p:grpSpPr>
        <p:grpSp>
          <p:nvGrpSpPr>
            <p:cNvPr id="22" name="Group 62"/>
            <p:cNvGrpSpPr/>
            <p:nvPr/>
          </p:nvGrpSpPr>
          <p:grpSpPr>
            <a:xfrm>
              <a:off x="2891691" y="781539"/>
              <a:ext cx="3301999" cy="6017468"/>
              <a:chOff x="2891691" y="781539"/>
              <a:chExt cx="3301999" cy="6017468"/>
            </a:xfrm>
          </p:grpSpPr>
          <p:pic>
            <p:nvPicPr>
              <p:cNvPr id="6" name="Picture 5" descr="OM18012016BenFeringa_-0051-1200x800-1.jpg"/>
              <p:cNvPicPr>
                <a:picLocks noChangeAspect="1"/>
              </p:cNvPicPr>
              <p:nvPr/>
            </p:nvPicPr>
            <p:blipFill>
              <a:blip r:embed="rId14"/>
              <a:srcRect l="26718" t="2505" r="29994" b="11946"/>
              <a:stretch>
                <a:fillRect/>
              </a:stretch>
            </p:blipFill>
            <p:spPr>
              <a:xfrm>
                <a:off x="2901460" y="781539"/>
                <a:ext cx="3292230" cy="4337538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91691" y="5099544"/>
                <a:ext cx="329223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Helvetica"/>
                    <a:cs typeface="Helvetica"/>
                  </a:rPr>
                  <a:t>Ben </a:t>
                </a:r>
                <a:r>
                  <a:rPr lang="en-US" sz="4000" dirty="0" err="1">
                    <a:latin typeface="Helvetica"/>
                    <a:cs typeface="Helvetica"/>
                  </a:rPr>
                  <a:t>Feringa</a:t>
                </a:r>
                <a:endParaRPr lang="en-US" sz="4000" dirty="0">
                  <a:latin typeface="Helvetica"/>
                  <a:cs typeface="Helvetica"/>
                </a:endParaRPr>
              </a:p>
            </p:txBody>
          </p:sp>
          <p:pic>
            <p:nvPicPr>
              <p:cNvPr id="26" name="Picture 25" descr="Unidirectional_anim.gif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28864" y="5807430"/>
                <a:ext cx="991577" cy="991577"/>
              </a:xfrm>
              <a:prstGeom prst="rect">
                <a:avLst/>
              </a:prstGeom>
            </p:spPr>
          </p:pic>
          <p:pic>
            <p:nvPicPr>
              <p:cNvPr id="27" name="Picture 26" descr="Unidirectional_anim.gif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12186" y="5807430"/>
                <a:ext cx="991577" cy="991577"/>
              </a:xfrm>
              <a:prstGeom prst="rect">
                <a:avLst/>
              </a:prstGeom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3328864" y="4148018"/>
              <a:ext cx="2374899" cy="830997"/>
              <a:chOff x="3328864" y="4148018"/>
              <a:chExt cx="2374899" cy="830997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3328864" y="4157786"/>
                <a:ext cx="2374899" cy="804984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328864" y="4148018"/>
                <a:ext cx="23748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Helvetica"/>
                    <a:cs typeface="Helvetica"/>
                  </a:rPr>
                  <a:t>2016</a:t>
                </a:r>
              </a:p>
              <a:p>
                <a:pPr algn="ctr"/>
                <a:r>
                  <a:rPr lang="en-US" sz="1600" b="1" dirty="0">
                    <a:latin typeface="Helvetica"/>
                    <a:cs typeface="Helvetica"/>
                  </a:rPr>
                  <a:t>Nobel Laureate</a:t>
                </a:r>
              </a:p>
              <a:p>
                <a:pPr algn="ctr"/>
                <a:r>
                  <a:rPr lang="en-US" sz="1600" b="1" dirty="0">
                    <a:latin typeface="Helvetica"/>
                    <a:cs typeface="Helvetica"/>
                  </a:rPr>
                  <a:t>Chemistry</a:t>
                </a:r>
              </a:p>
            </p:txBody>
          </p:sp>
        </p:grpSp>
      </p:grpSp>
      <p:grpSp>
        <p:nvGrpSpPr>
          <p:cNvPr id="51" name="Group 71"/>
          <p:cNvGrpSpPr/>
          <p:nvPr/>
        </p:nvGrpSpPr>
        <p:grpSpPr>
          <a:xfrm>
            <a:off x="2777436" y="640229"/>
            <a:ext cx="3476823" cy="6211669"/>
            <a:chOff x="2777436" y="640229"/>
            <a:chExt cx="3476823" cy="6211669"/>
          </a:xfrm>
        </p:grpSpPr>
        <p:grpSp>
          <p:nvGrpSpPr>
            <p:cNvPr id="52" name="Group 67"/>
            <p:cNvGrpSpPr/>
            <p:nvPr/>
          </p:nvGrpSpPr>
          <p:grpSpPr>
            <a:xfrm>
              <a:off x="2777436" y="640229"/>
              <a:ext cx="3476823" cy="6211669"/>
              <a:chOff x="2764736" y="646331"/>
              <a:chExt cx="3476823" cy="6211669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2764736" y="646331"/>
                <a:ext cx="3476823" cy="6211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5" name="Picture 64" descr="Chemistry Nobel 2016.jpg"/>
              <p:cNvPicPr>
                <a:picLocks noChangeAspect="1"/>
              </p:cNvPicPr>
              <p:nvPr/>
            </p:nvPicPr>
            <p:blipFill>
              <a:blip r:embed="rId16"/>
              <a:srcRect t="3296" r="66667"/>
              <a:stretch>
                <a:fillRect/>
              </a:stretch>
            </p:blipFill>
            <p:spPr>
              <a:xfrm>
                <a:off x="2942491" y="781538"/>
                <a:ext cx="3197775" cy="5217035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2879036" y="5960473"/>
                <a:ext cx="323880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latin typeface="Helvetica"/>
                    <a:cs typeface="Helvetica"/>
                  </a:rPr>
                  <a:t>Jean-Pierre </a:t>
                </a:r>
                <a:r>
                  <a:rPr lang="en-US" sz="2600" dirty="0" err="1">
                    <a:latin typeface="Helvetica"/>
                    <a:cs typeface="Helvetica"/>
                  </a:rPr>
                  <a:t>Sauvage</a:t>
                </a:r>
                <a:endParaRPr lang="en-US" sz="2600" dirty="0"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53" name="Group 70"/>
            <p:cNvGrpSpPr/>
            <p:nvPr/>
          </p:nvGrpSpPr>
          <p:grpSpPr>
            <a:xfrm>
              <a:off x="3328864" y="5099544"/>
              <a:ext cx="2374899" cy="830997"/>
              <a:chOff x="3328864" y="5099544"/>
              <a:chExt cx="2374899" cy="830997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3328864" y="5109312"/>
                <a:ext cx="2374899" cy="804984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3328864" y="5099544"/>
                <a:ext cx="23748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Helvetica"/>
                    <a:cs typeface="Helvetica"/>
                  </a:rPr>
                  <a:t>2016</a:t>
                </a:r>
              </a:p>
              <a:p>
                <a:pPr algn="ctr"/>
                <a:r>
                  <a:rPr lang="en-US" sz="1600" b="1" dirty="0">
                    <a:latin typeface="Helvetica"/>
                    <a:cs typeface="Helvetica"/>
                  </a:rPr>
                  <a:t>Nobel Laureate</a:t>
                </a:r>
              </a:p>
              <a:p>
                <a:pPr algn="ctr"/>
                <a:r>
                  <a:rPr lang="en-US" sz="1600" b="1" dirty="0">
                    <a:latin typeface="Helvetica"/>
                    <a:cs typeface="Helvetica"/>
                  </a:rPr>
                  <a:t>Chemistry</a:t>
                </a:r>
              </a:p>
            </p:txBody>
          </p:sp>
        </p:grpSp>
      </p:grpSp>
      <p:pic>
        <p:nvPicPr>
          <p:cNvPr id="6146" name="Picture 2" descr="http://www.csj.jp/csj-en/membership/awards/achieve/photos/2011-harad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04" y="810709"/>
            <a:ext cx="1202450" cy="13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511861" y="2147429"/>
            <a:ext cx="88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Akira Harada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/>
          <p:nvPr/>
        </p:nvGrpSpPr>
        <p:grpSpPr>
          <a:xfrm>
            <a:off x="4832351" y="2398714"/>
            <a:ext cx="3962400" cy="3810000"/>
            <a:chOff x="4832351" y="2398714"/>
            <a:chExt cx="3962400" cy="3810000"/>
          </a:xfrm>
        </p:grpSpPr>
        <p:grpSp>
          <p:nvGrpSpPr>
            <p:cNvPr id="3" name="Group 32"/>
            <p:cNvGrpSpPr/>
            <p:nvPr/>
          </p:nvGrpSpPr>
          <p:grpSpPr>
            <a:xfrm>
              <a:off x="4832351" y="2398714"/>
              <a:ext cx="3962400" cy="3810000"/>
              <a:chOff x="4832351" y="2398714"/>
              <a:chExt cx="3962400" cy="3810000"/>
            </a:xfrm>
          </p:grpSpPr>
          <p:grpSp>
            <p:nvGrpSpPr>
              <p:cNvPr id="4" name="Group 31"/>
              <p:cNvGrpSpPr>
                <a:grpSpLocks/>
              </p:cNvGrpSpPr>
              <p:nvPr/>
            </p:nvGrpSpPr>
            <p:grpSpPr bwMode="auto">
              <a:xfrm>
                <a:off x="4832351" y="2398714"/>
                <a:ext cx="3962400" cy="3810000"/>
                <a:chOff x="3044" y="853"/>
                <a:chExt cx="2496" cy="2400"/>
              </a:xfrm>
            </p:grpSpPr>
            <p:sp>
              <p:nvSpPr>
                <p:cNvPr id="42" name="Rectangle 27"/>
                <p:cNvSpPr>
                  <a:spLocks noChangeArrowheads="1"/>
                </p:cNvSpPr>
                <p:nvPr/>
              </p:nvSpPr>
              <p:spPr bwMode="auto">
                <a:xfrm>
                  <a:off x="3044" y="853"/>
                  <a:ext cx="2496" cy="24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Rectangle 14"/>
                <p:cNvSpPr>
                  <a:spLocks noChangeArrowheads="1"/>
                </p:cNvSpPr>
                <p:nvPr/>
              </p:nvSpPr>
              <p:spPr bwMode="auto">
                <a:xfrm>
                  <a:off x="3264" y="1278"/>
                  <a:ext cx="2256" cy="1920"/>
                </a:xfrm>
                <a:prstGeom prst="rect">
                  <a:avLst/>
                </a:prstGeom>
                <a:noFill/>
                <a:ln w="539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236" y="1071"/>
                  <a:ext cx="280" cy="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4000" b="1" dirty="0"/>
                    <a:t>2</a:t>
                  </a:r>
                </a:p>
              </p:txBody>
            </p:sp>
            <p:sp>
              <p:nvSpPr>
                <p:cNvPr id="47" name="Rectangle 25"/>
                <p:cNvSpPr>
                  <a:spLocks noChangeArrowheads="1"/>
                </p:cNvSpPr>
                <p:nvPr/>
              </p:nvSpPr>
              <p:spPr bwMode="auto">
                <a:xfrm>
                  <a:off x="3404" y="1249"/>
                  <a:ext cx="190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dirty="0"/>
                    <a:t>1</a:t>
                  </a:r>
                </a:p>
              </p:txBody>
            </p:sp>
          </p:grpSp>
          <p:pic>
            <p:nvPicPr>
              <p:cNvPr id="31" name="Picture 30" descr="rings1.png"/>
              <p:cNvPicPr>
                <a:picLocks noChangeAspect="1"/>
              </p:cNvPicPr>
              <p:nvPr/>
            </p:nvPicPr>
            <p:blipFill>
              <a:blip r:embed="rId2"/>
              <a:srcRect l="10156" t="13750" r="2656" b="7917"/>
              <a:stretch>
                <a:fillRect/>
              </a:stretch>
            </p:blipFill>
            <p:spPr>
              <a:xfrm>
                <a:off x="5296389" y="3397251"/>
                <a:ext cx="2953531" cy="1990193"/>
              </a:xfrm>
              <a:prstGeom prst="rect">
                <a:avLst/>
              </a:prstGeom>
            </p:spPr>
          </p:pic>
          <p:sp>
            <p:nvSpPr>
              <p:cNvPr id="32" name="Rectangle 25"/>
              <p:cNvSpPr>
                <a:spLocks noChangeArrowheads="1"/>
              </p:cNvSpPr>
              <p:nvPr/>
            </p:nvSpPr>
            <p:spPr bwMode="auto">
              <a:xfrm>
                <a:off x="5410517" y="2832259"/>
                <a:ext cx="30162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/>
                  <a:t>2</a:t>
                </a:r>
              </a:p>
            </p:txBody>
          </p:sp>
        </p:grpSp>
        <p:sp>
          <p:nvSpPr>
            <p:cNvPr id="34" name="Text Box 26"/>
            <p:cNvSpPr txBox="1">
              <a:spLocks noChangeArrowheads="1"/>
            </p:cNvSpPr>
            <p:nvPr/>
          </p:nvSpPr>
          <p:spPr bwMode="auto">
            <a:xfrm>
              <a:off x="5157788" y="5526088"/>
              <a:ext cx="168011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aka “</a:t>
              </a:r>
              <a:r>
                <a:rPr lang="en-US" b="1" dirty="0" err="1"/>
                <a:t>Hopf</a:t>
              </a:r>
              <a:r>
                <a:rPr lang="en-US" b="1" dirty="0"/>
                <a:t> Link”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4832350" y="2398713"/>
            <a:ext cx="3962400" cy="3810000"/>
            <a:chOff x="3044" y="853"/>
            <a:chExt cx="2496" cy="2400"/>
          </a:xfrm>
        </p:grpSpPr>
        <p:sp>
          <p:nvSpPr>
            <p:cNvPr id="538651" name="Rectangle 27"/>
            <p:cNvSpPr>
              <a:spLocks noChangeArrowheads="1"/>
            </p:cNvSpPr>
            <p:nvPr/>
          </p:nvSpPr>
          <p:spPr bwMode="auto">
            <a:xfrm>
              <a:off x="3044" y="853"/>
              <a:ext cx="2496" cy="2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38653" name="Picture 2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7" y="1204"/>
              <a:ext cx="1808" cy="1507"/>
            </a:xfrm>
            <a:prstGeom prst="rect">
              <a:avLst/>
            </a:prstGeom>
            <a:noFill/>
          </p:spPr>
        </p:pic>
        <p:sp>
          <p:nvSpPr>
            <p:cNvPr id="538638" name="Rectangle 14"/>
            <p:cNvSpPr>
              <a:spLocks noChangeArrowheads="1"/>
            </p:cNvSpPr>
            <p:nvPr/>
          </p:nvSpPr>
          <p:spPr bwMode="auto">
            <a:xfrm>
              <a:off x="3264" y="1278"/>
              <a:ext cx="2256" cy="1920"/>
            </a:xfrm>
            <a:prstGeom prst="rect">
              <a:avLst/>
            </a:prstGeom>
            <a:noFill/>
            <a:ln w="539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647" name="Text Box 23"/>
            <p:cNvSpPr txBox="1">
              <a:spLocks noChangeArrowheads="1"/>
            </p:cNvSpPr>
            <p:nvPr/>
          </p:nvSpPr>
          <p:spPr bwMode="auto">
            <a:xfrm>
              <a:off x="3236" y="1071"/>
              <a:ext cx="29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000" b="1"/>
                <a:t>6</a:t>
              </a:r>
            </a:p>
          </p:txBody>
        </p:sp>
        <p:sp>
          <p:nvSpPr>
            <p:cNvPr id="538648" name="Rectangle 24"/>
            <p:cNvSpPr>
              <a:spLocks noChangeArrowheads="1"/>
            </p:cNvSpPr>
            <p:nvPr/>
          </p:nvSpPr>
          <p:spPr bwMode="auto">
            <a:xfrm>
              <a:off x="3404" y="1045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3</a:t>
              </a:r>
            </a:p>
          </p:txBody>
        </p:sp>
        <p:sp>
          <p:nvSpPr>
            <p:cNvPr id="538649" name="Rectangle 25"/>
            <p:cNvSpPr>
              <a:spLocks noChangeArrowheads="1"/>
            </p:cNvSpPr>
            <p:nvPr/>
          </p:nvSpPr>
          <p:spPr bwMode="auto">
            <a:xfrm>
              <a:off x="3404" y="1249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2</a:t>
              </a:r>
            </a:p>
          </p:txBody>
        </p:sp>
        <p:sp>
          <p:nvSpPr>
            <p:cNvPr id="538650" name="Text Box 26"/>
            <p:cNvSpPr txBox="1">
              <a:spLocks noChangeArrowheads="1"/>
            </p:cNvSpPr>
            <p:nvPr/>
          </p:nvSpPr>
          <p:spPr bwMode="auto">
            <a:xfrm>
              <a:off x="3188" y="2773"/>
              <a:ext cx="21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aka “</a:t>
              </a:r>
              <a:r>
                <a:rPr lang="en-US" b="1" dirty="0" err="1"/>
                <a:t>Borromean</a:t>
              </a:r>
              <a:r>
                <a:rPr lang="en-US" b="1" dirty="0"/>
                <a:t> Link”</a:t>
              </a:r>
            </a:p>
          </p:txBody>
        </p:sp>
      </p:grpSp>
      <p:pic>
        <p:nvPicPr>
          <p:cNvPr id="538636" name="Picture 12" descr=" knots.bmp                                                      000356A7Macintosh HD                   BD5BFB1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6113"/>
            <a:ext cx="4718050" cy="6107112"/>
          </a:xfrm>
          <a:prstGeom prst="rect">
            <a:avLst/>
          </a:prstGeom>
          <a:noFill/>
        </p:spPr>
      </p:pic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0" y="6524625"/>
            <a:ext cx="4937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http://www.math.unl.edu/~mbrittenham2/ldt/table9.gif</a:t>
            </a:r>
          </a:p>
        </p:txBody>
      </p:sp>
      <p:sp>
        <p:nvSpPr>
          <p:cNvPr id="538667" name="Rectangle 43"/>
          <p:cNvSpPr>
            <a:spLocks noChangeArrowheads="1"/>
          </p:cNvSpPr>
          <p:nvPr/>
        </p:nvSpPr>
        <p:spPr bwMode="auto">
          <a:xfrm>
            <a:off x="712788" y="5983288"/>
            <a:ext cx="485775" cy="48577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8670" name="Text Box 46"/>
          <p:cNvSpPr txBox="1">
            <a:spLocks noChangeArrowheads="1"/>
          </p:cNvSpPr>
          <p:nvPr/>
        </p:nvSpPr>
        <p:spPr bwMode="auto">
          <a:xfrm>
            <a:off x="4684713" y="1160463"/>
            <a:ext cx="41671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000" b="1"/>
              <a:t>Knots Galore</a:t>
            </a:r>
          </a:p>
        </p:txBody>
      </p:sp>
      <p:sp>
        <p:nvSpPr>
          <p:cNvPr id="40" name="Rectangle 43"/>
          <p:cNvSpPr>
            <a:spLocks noChangeArrowheads="1"/>
          </p:cNvSpPr>
          <p:nvPr/>
        </p:nvSpPr>
        <p:spPr bwMode="auto">
          <a:xfrm>
            <a:off x="712788" y="4574858"/>
            <a:ext cx="485775" cy="48577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15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28" name="Rectangle 27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0" y="-3054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CHEMISTS ARE ‘KNOT’ FINISHED YET</a:t>
            </a:r>
          </a:p>
        </p:txBody>
      </p:sp>
    </p:spTree>
    <p:extLst>
      <p:ext uri="{BB962C8B-B14F-4D97-AF65-F5344CB8AC3E}">
        <p14:creationId xmlns:p14="http://schemas.microsoft.com/office/powerpoint/2010/main" val="1039743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67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57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8100" y="949325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49325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051050" y="873125"/>
            <a:ext cx="1409700" cy="977900"/>
            <a:chOff x="1292" y="550"/>
            <a:chExt cx="888" cy="616"/>
          </a:xfrm>
        </p:grpSpPr>
        <p:sp>
          <p:nvSpPr>
            <p:cNvPr id="34840" name="Rectangle 9"/>
            <p:cNvSpPr>
              <a:spLocks noChangeArrowheads="1"/>
            </p:cNvSpPr>
            <p:nvPr/>
          </p:nvSpPr>
          <p:spPr bwMode="auto">
            <a:xfrm>
              <a:off x="1292" y="550"/>
              <a:ext cx="8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Cleave</a:t>
              </a:r>
            </a:p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 Red Ring </a:t>
              </a:r>
            </a:p>
          </p:txBody>
        </p:sp>
        <p:pic>
          <p:nvPicPr>
            <p:cNvPr id="34841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04" y="926"/>
              <a:ext cx="86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472113" y="949325"/>
            <a:ext cx="2909887" cy="1371600"/>
            <a:chOff x="3447" y="598"/>
            <a:chExt cx="1833" cy="864"/>
          </a:xfrm>
        </p:grpSpPr>
        <p:pic>
          <p:nvPicPr>
            <p:cNvPr id="34838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16" y="598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9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47" y="838"/>
              <a:ext cx="86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81000" y="5311775"/>
            <a:ext cx="8001000" cy="1371600"/>
            <a:chOff x="240" y="3346"/>
            <a:chExt cx="5040" cy="864"/>
          </a:xfrm>
        </p:grpSpPr>
        <p:sp>
          <p:nvSpPr>
            <p:cNvPr id="34832" name="Rectangle 15"/>
            <p:cNvSpPr>
              <a:spLocks noChangeArrowheads="1"/>
            </p:cNvSpPr>
            <p:nvPr/>
          </p:nvSpPr>
          <p:spPr bwMode="auto">
            <a:xfrm>
              <a:off x="1292" y="3430"/>
              <a:ext cx="8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>
                  <a:solidFill>
                    <a:srgbClr val="0000FF"/>
                  </a:solidFill>
                </a:rPr>
                <a:t>Cleave</a:t>
              </a:r>
            </a:p>
            <a:p>
              <a:pPr algn="ctr"/>
              <a:r>
                <a:rPr lang="en-US" sz="1800" b="1">
                  <a:solidFill>
                    <a:srgbClr val="0000FF"/>
                  </a:solidFill>
                </a:rPr>
                <a:t> Blue Ring </a:t>
              </a:r>
            </a:p>
          </p:txBody>
        </p:sp>
        <p:pic>
          <p:nvPicPr>
            <p:cNvPr id="34833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24" y="3346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Picture 1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16" y="3346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" y="3346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6" name="Picture 1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304" y="3814"/>
              <a:ext cx="86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7" name="Picture 2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55" y="3726"/>
              <a:ext cx="86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81000" y="3130550"/>
            <a:ext cx="8001000" cy="1371600"/>
            <a:chOff x="240" y="1834"/>
            <a:chExt cx="5040" cy="864"/>
          </a:xfrm>
        </p:grpSpPr>
        <p:sp>
          <p:nvSpPr>
            <p:cNvPr id="34826" name="Rectangle 22"/>
            <p:cNvSpPr>
              <a:spLocks noChangeArrowheads="1"/>
            </p:cNvSpPr>
            <p:nvPr/>
          </p:nvSpPr>
          <p:spPr bwMode="auto">
            <a:xfrm>
              <a:off x="1240" y="1901"/>
              <a:ext cx="9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>
                  <a:solidFill>
                    <a:srgbClr val="008000"/>
                  </a:solidFill>
                </a:rPr>
                <a:t>Cleave</a:t>
              </a:r>
            </a:p>
            <a:p>
              <a:pPr algn="ctr"/>
              <a:r>
                <a:rPr lang="en-US" sz="1800" b="1">
                  <a:solidFill>
                    <a:srgbClr val="008000"/>
                  </a:solidFill>
                </a:rPr>
                <a:t> Green Ring </a:t>
              </a:r>
            </a:p>
          </p:txBody>
        </p:sp>
        <p:pic>
          <p:nvPicPr>
            <p:cNvPr id="34827" name="Picture 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24" y="1834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2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16" y="1834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Picture 2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" y="1834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2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304" y="2285"/>
              <a:ext cx="865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2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55" y="2190"/>
              <a:ext cx="865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5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29" name="Rectangle 28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0" y="-3054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TOPOLOGICAL CONSEQUENCES</a:t>
            </a:r>
          </a:p>
        </p:txBody>
      </p:sp>
    </p:spTree>
    <p:extLst>
      <p:ext uri="{BB962C8B-B14F-4D97-AF65-F5344CB8AC3E}">
        <p14:creationId xmlns:p14="http://schemas.microsoft.com/office/powerpoint/2010/main" val="1478864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35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811213"/>
            <a:ext cx="5791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1116013"/>
            <a:ext cx="3286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3935413"/>
            <a:ext cx="3270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Rectangle 9"/>
          <p:cNvSpPr>
            <a:spLocks noChangeArrowheads="1"/>
          </p:cNvSpPr>
          <p:nvPr/>
        </p:nvSpPr>
        <p:spPr bwMode="auto">
          <a:xfrm>
            <a:off x="7405688" y="3290888"/>
            <a:ext cx="1331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Helvetica Neue" pitchFamily="36" charset="0"/>
              </a:rPr>
              <a:t>~2.5 nm</a:t>
            </a:r>
          </a:p>
        </p:txBody>
      </p:sp>
      <p:sp>
        <p:nvSpPr>
          <p:cNvPr id="53256" name="Text Box 10"/>
          <p:cNvSpPr txBox="1">
            <a:spLocks noChangeArrowheads="1"/>
          </p:cNvSpPr>
          <p:nvPr/>
        </p:nvSpPr>
        <p:spPr bwMode="auto">
          <a:xfrm>
            <a:off x="400050" y="2895600"/>
            <a:ext cx="13364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 b="1" i="1">
                <a:latin typeface="Helvetica"/>
                <a:cs typeface="Helvetica"/>
              </a:rPr>
              <a:t>S</a:t>
            </a:r>
            <a:r>
              <a:rPr lang="en-US" sz="8000" b="1" baseline="-25000">
                <a:latin typeface="Helvetica"/>
                <a:cs typeface="Helvetica"/>
              </a:rPr>
              <a:t>6</a:t>
            </a:r>
            <a:endParaRPr lang="en-US" sz="8000" b="1">
              <a:latin typeface="Helvetica"/>
              <a:cs typeface="Helvetica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-3054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AN ORGANOMETALLIC NANOPARTICLE</a:t>
            </a:r>
          </a:p>
        </p:txBody>
      </p:sp>
    </p:spTree>
    <p:extLst>
      <p:ext uri="{BB962C8B-B14F-4D97-AF65-F5344CB8AC3E}">
        <p14:creationId xmlns:p14="http://schemas.microsoft.com/office/powerpoint/2010/main" val="107583708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ube2-s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9192" y="3779697"/>
            <a:ext cx="3962400" cy="2895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091" y="1173303"/>
            <a:ext cx="1245191" cy="1295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91410" y="18902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39715" y="2422216"/>
            <a:ext cx="162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 err="1"/>
              <a:t>-</a:t>
            </a:r>
            <a:r>
              <a:rPr lang="en-US" dirty="0" err="1">
                <a:latin typeface="Helvetica"/>
                <a:cs typeface="Helvetica"/>
              </a:rPr>
              <a:t>Cyclodextrin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191000" y="1935303"/>
            <a:ext cx="1066800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91000" y="1469173"/>
            <a:ext cx="793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MeOH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03704" y="5145416"/>
            <a:ext cx="273627" cy="336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080" y="4659040"/>
            <a:ext cx="1181197" cy="14202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4210" y="6130570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Professor Alex </a:t>
            </a:r>
            <a:r>
              <a:rPr lang="en-US" b="1" dirty="0" err="1">
                <a:latin typeface="Helvetica"/>
                <a:cs typeface="Helvetica"/>
              </a:rPr>
              <a:t>Slawin</a:t>
            </a:r>
            <a:endParaRPr lang="en-US" b="1" dirty="0">
              <a:latin typeface="Helvetica"/>
              <a:cs typeface="Helvetica"/>
            </a:endParaRPr>
          </a:p>
          <a:p>
            <a:pPr algn="ctr"/>
            <a:r>
              <a:rPr lang="en-US" b="1" dirty="0">
                <a:latin typeface="Helvetica"/>
                <a:cs typeface="Helvetica"/>
              </a:rPr>
              <a:t>St Andrews University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10241" y="5423344"/>
            <a:ext cx="972751" cy="144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26848" y="3397358"/>
            <a:ext cx="2852972" cy="484748"/>
          </a:xfrm>
          <a:prstGeom prst="rect">
            <a:avLst/>
          </a:prstGeom>
          <a:noFill/>
          <a:ln w="254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ts val="3000"/>
              </a:lnSpc>
              <a:spcAft>
                <a:spcPts val="800"/>
              </a:spcAft>
            </a:pPr>
            <a:r>
              <a:rPr lang="en-US" sz="2200" dirty="0">
                <a:latin typeface="Franklin Gothic Book"/>
                <a:cs typeface="Franklin Gothic Book"/>
              </a:rPr>
              <a:t>Ring-in-Ring precursor</a:t>
            </a:r>
            <a:endParaRPr lang="en-US" sz="2200" b="1" baseline="-25000" dirty="0">
              <a:solidFill>
                <a:srgbClr val="660066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" name="Group 31"/>
          <p:cNvGrpSpPr/>
          <p:nvPr/>
        </p:nvGrpSpPr>
        <p:grpSpPr>
          <a:xfrm>
            <a:off x="5347192" y="1068683"/>
            <a:ext cx="3738166" cy="1845257"/>
            <a:chOff x="943043" y="4876800"/>
            <a:chExt cx="4013563" cy="19812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3043" y="4876800"/>
              <a:ext cx="1571557" cy="1981200"/>
            </a:xfrm>
            <a:prstGeom prst="rect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07230" y="4876800"/>
              <a:ext cx="2449376" cy="1981200"/>
            </a:xfrm>
            <a:prstGeom prst="rect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722" y="789208"/>
            <a:ext cx="967554" cy="256329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593" y="2647308"/>
            <a:ext cx="139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Helvetica"/>
                <a:ea typeface="Arial" pitchFamily="-111" charset="0"/>
                <a:cs typeface="Helvetica"/>
              </a:rPr>
              <a:t>Dr</a:t>
            </a:r>
            <a:r>
              <a:rPr lang="en-US" b="1" dirty="0">
                <a:latin typeface="Helvetica"/>
                <a:ea typeface="Arial" pitchFamily="-111" charset="0"/>
                <a:cs typeface="Helvetica"/>
              </a:rPr>
              <a:t> Ron</a:t>
            </a:r>
          </a:p>
          <a:p>
            <a:pPr algn="ctr"/>
            <a:r>
              <a:rPr lang="en-US" b="1" dirty="0">
                <a:latin typeface="Helvetica"/>
                <a:ea typeface="Arial" pitchFamily="-111" charset="0"/>
                <a:cs typeface="Helvetica"/>
              </a:rPr>
              <a:t>Smaldone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707" y="1086094"/>
            <a:ext cx="1111216" cy="158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79" y="3906476"/>
            <a:ext cx="1878053" cy="29358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27" name="Rectangle 26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0" y="-31530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SERENDIPITY LENDS A HAND</a:t>
            </a:r>
          </a:p>
        </p:txBody>
      </p:sp>
    </p:spTree>
    <p:extLst>
      <p:ext uri="{BB962C8B-B14F-4D97-AF65-F5344CB8AC3E}">
        <p14:creationId xmlns:p14="http://schemas.microsoft.com/office/powerpoint/2010/main" val="1344743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cience-larg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5359" y="1750144"/>
            <a:ext cx="6793541" cy="50951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 b="-3467"/>
          <a:stretch>
            <a:fillRect/>
          </a:stretch>
        </p:blipFill>
        <p:spPr>
          <a:xfrm>
            <a:off x="76200" y="3352800"/>
            <a:ext cx="1941449" cy="3411554"/>
          </a:xfrm>
          <a:prstGeom prst="rect">
            <a:avLst/>
          </a:prstGeom>
          <a:ln w="254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01" y="906446"/>
            <a:ext cx="1502996" cy="19431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40018" y="931846"/>
            <a:ext cx="6573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Franklin Gothic Book"/>
                <a:cs typeface="Franklin Gothic Book"/>
              </a:rPr>
              <a:t>“I see the </a:t>
            </a:r>
            <a:r>
              <a:rPr lang="en-US" sz="2400" dirty="0" err="1">
                <a:latin typeface="Franklin Gothic Book"/>
                <a:cs typeface="Franklin Gothic Book"/>
              </a:rPr>
              <a:t>cyclodextrin</a:t>
            </a:r>
            <a:r>
              <a:rPr lang="en-US" sz="2400" dirty="0">
                <a:latin typeface="Franklin Gothic Book"/>
                <a:cs typeface="Franklin Gothic Book"/>
              </a:rPr>
              <a:t>. I see 4 atoms of K weight, I see water but no other guest molecule.”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50800" y="2887646"/>
            <a:ext cx="234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Franklin Gothic Book"/>
                <a:cs typeface="Franklin Gothic Book"/>
              </a:rPr>
              <a:t>Prof Alexandra </a:t>
            </a:r>
            <a:r>
              <a:rPr lang="en-US" b="1" dirty="0" err="1">
                <a:solidFill>
                  <a:srgbClr val="660066"/>
                </a:solidFill>
                <a:latin typeface="Franklin Gothic Book"/>
                <a:cs typeface="Franklin Gothic Book"/>
              </a:rPr>
              <a:t>Slawin</a:t>
            </a:r>
            <a:endParaRPr lang="en-US" b="1" dirty="0">
              <a:solidFill>
                <a:srgbClr val="660066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0" y="0"/>
            <a:ext cx="9144000" cy="646331"/>
            <a:chOff x="0" y="0"/>
            <a:chExt cx="9144000" cy="646331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46331"/>
            </a:xfrm>
            <a:prstGeom prst="rect">
              <a:avLst/>
            </a:prstGeom>
            <a:solidFill>
              <a:srgbClr val="F3E1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8810" y="594510"/>
              <a:ext cx="8484335" cy="45719"/>
            </a:xfrm>
            <a:prstGeom prst="rect">
              <a:avLst/>
            </a:prstGeom>
            <a:gradFill flip="none" rotWithShape="1">
              <a:gsLst>
                <a:gs pos="0">
                  <a:srgbClr val="800080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-31530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800080"/>
                </a:solidFill>
                <a:latin typeface="Helvetica"/>
                <a:cs typeface="Helvetica"/>
              </a:rPr>
              <a:t>SERENDIPITY LENDS A HAND</a:t>
            </a:r>
          </a:p>
        </p:txBody>
      </p:sp>
    </p:spTree>
    <p:extLst>
      <p:ext uri="{BB962C8B-B14F-4D97-AF65-F5344CB8AC3E}">
        <p14:creationId xmlns:p14="http://schemas.microsoft.com/office/powerpoint/2010/main" val="1183996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lvetica-N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>
            <a:latin typeface="Helvetica"/>
            <a:cs typeface="Helvetic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helvetica-NU.pptx</Template>
  <TotalTime>27459</TotalTime>
  <Words>1373</Words>
  <Application>Microsoft Macintosh PowerPoint</Application>
  <PresentationFormat>On-screen Show (4:3)</PresentationFormat>
  <Paragraphs>329</Paragraphs>
  <Slides>25</Slides>
  <Notes>6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Calibri</vt:lpstr>
      <vt:lpstr>Corbel</vt:lpstr>
      <vt:lpstr>Franklin Gothic Book</vt:lpstr>
      <vt:lpstr>Helvetica</vt:lpstr>
      <vt:lpstr>Helvetica Light</vt:lpstr>
      <vt:lpstr>Helvetica Neue</vt:lpstr>
      <vt:lpstr>Impact</vt:lpstr>
      <vt:lpstr>Symbol</vt:lpstr>
      <vt:lpstr>Times</vt:lpstr>
      <vt:lpstr>Times New Roman</vt:lpstr>
      <vt:lpstr>Trebuchet MS Bold</vt:lpstr>
      <vt:lpstr>Wingdings</vt:lpstr>
      <vt:lpstr>helvetica-NU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PanaceaNano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tsinghua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Stilbene Molecular Rectifiers and Macrocycles</dc:title>
  <dc:creator>Tracy</dc:creator>
  <cp:lastModifiedBy>Virginia Pett</cp:lastModifiedBy>
  <cp:revision>279</cp:revision>
  <cp:lastPrinted>2017-05-24T19:24:19Z</cp:lastPrinted>
  <dcterms:created xsi:type="dcterms:W3CDTF">2017-05-23T21:03:25Z</dcterms:created>
  <dcterms:modified xsi:type="dcterms:W3CDTF">2020-12-31T21:32:50Z</dcterms:modified>
</cp:coreProperties>
</file>