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73" r:id="rId2"/>
    <p:sldId id="502" r:id="rId3"/>
    <p:sldId id="508" r:id="rId4"/>
    <p:sldId id="501" r:id="rId5"/>
    <p:sldId id="452" r:id="rId6"/>
    <p:sldId id="510" r:id="rId7"/>
    <p:sldId id="453" r:id="rId8"/>
    <p:sldId id="454" r:id="rId9"/>
    <p:sldId id="499" r:id="rId10"/>
    <p:sldId id="455" r:id="rId11"/>
    <p:sldId id="500" r:id="rId12"/>
    <p:sldId id="496" r:id="rId13"/>
    <p:sldId id="509" r:id="rId14"/>
    <p:sldId id="511" r:id="rId15"/>
    <p:sldId id="457" r:id="rId16"/>
    <p:sldId id="459" r:id="rId17"/>
    <p:sldId id="460" r:id="rId18"/>
    <p:sldId id="487" r:id="rId19"/>
    <p:sldId id="490" r:id="rId20"/>
    <p:sldId id="505" r:id="rId21"/>
    <p:sldId id="506" r:id="rId22"/>
    <p:sldId id="504" r:id="rId23"/>
    <p:sldId id="497" r:id="rId24"/>
    <p:sldId id="458" r:id="rId25"/>
    <p:sldId id="469" r:id="rId26"/>
    <p:sldId id="512" r:id="rId27"/>
    <p:sldId id="513" r:id="rId28"/>
    <p:sldId id="514" r:id="rId29"/>
    <p:sldId id="498" r:id="rId30"/>
    <p:sldId id="462" r:id="rId31"/>
    <p:sldId id="516" r:id="rId32"/>
    <p:sldId id="518" r:id="rId33"/>
    <p:sldId id="464" r:id="rId34"/>
    <p:sldId id="466" r:id="rId35"/>
    <p:sldId id="480" r:id="rId36"/>
    <p:sldId id="481" r:id="rId37"/>
    <p:sldId id="517" r:id="rId38"/>
    <p:sldId id="467" r:id="rId39"/>
    <p:sldId id="515" r:id="rId40"/>
    <p:sldId id="415" r:id="rId41"/>
    <p:sldId id="378" r:id="rId42"/>
    <p:sldId id="377" r:id="rId43"/>
    <p:sldId id="379" r:id="rId44"/>
    <p:sldId id="471" r:id="rId45"/>
    <p:sldId id="473" r:id="rId46"/>
    <p:sldId id="474" r:id="rId47"/>
    <p:sldId id="519" r:id="rId48"/>
    <p:sldId id="476" r:id="rId49"/>
    <p:sldId id="521" r:id="rId50"/>
    <p:sldId id="477" r:id="rId51"/>
    <p:sldId id="478" r:id="rId52"/>
    <p:sldId id="435" r:id="rId53"/>
    <p:sldId id="520" r:id="rId54"/>
    <p:sldId id="523" r:id="rId55"/>
    <p:sldId id="524" r:id="rId56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2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2">
          <p15:clr>
            <a:srgbClr val="A4A3A4"/>
          </p15:clr>
        </p15:guide>
        <p15:guide id="2" pos="29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C1E7FF"/>
    <a:srgbClr val="FF5050"/>
    <a:srgbClr val="FF9999"/>
    <a:srgbClr val="00CC66"/>
    <a:srgbClr val="57257D"/>
    <a:srgbClr val="0000B4"/>
    <a:srgbClr val="0000C8"/>
    <a:srgbClr val="0000D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21" autoAdjust="0"/>
    <p:restoredTop sz="92586" autoAdjust="0"/>
  </p:normalViewPr>
  <p:slideViewPr>
    <p:cSldViewPr snapToGrid="0">
      <p:cViewPr varScale="1">
        <p:scale>
          <a:sx n="78" d="100"/>
          <a:sy n="78" d="100"/>
        </p:scale>
        <p:origin x="10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7699"/>
    </p:cViewPr>
  </p:sorterViewPr>
  <p:notesViewPr>
    <p:cSldViewPr snapToGrid="0">
      <p:cViewPr>
        <p:scale>
          <a:sx n="66" d="100"/>
          <a:sy n="66" d="100"/>
        </p:scale>
        <p:origin x="-1488" y="216"/>
      </p:cViewPr>
      <p:guideLst>
        <p:guide orient="horz" pos="2182"/>
        <p:guide pos="29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53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40" tIns="0" rIns="1934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40" tIns="0" rIns="1934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698500"/>
            <a:ext cx="4600575" cy="3451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75" tIns="46738" rIns="93475" bIns="4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40" tIns="0" rIns="19340" bIns="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40" tIns="0" rIns="19340" bIns="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DEAF4E71-66F8-447A-992B-C95F1CC85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7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4243" indent="-2900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AAF395-5E2A-4A53-AA63-50A1D5881061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1974  A </a:t>
            </a:r>
            <a:r>
              <a:rPr lang="en-US" altLang="en-US" dirty="0" err="1" smtClean="0"/>
              <a:t>Wonacott</a:t>
            </a:r>
            <a:r>
              <a:rPr lang="en-US" altLang="en-US" dirty="0" smtClean="0"/>
              <a:t>  Between Toulouse and Bordeaux.</a:t>
            </a:r>
          </a:p>
          <a:p>
            <a:r>
              <a:rPr lang="en-US" altLang="en-US" dirty="0" smtClean="0"/>
              <a:t>Our address is:  La </a:t>
            </a:r>
            <a:r>
              <a:rPr lang="en-US" altLang="en-US" dirty="0" err="1" smtClean="0"/>
              <a:t>Marechalerie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Roquefere</a:t>
            </a:r>
            <a:r>
              <a:rPr lang="en-US" altLang="en-US" dirty="0" smtClean="0"/>
              <a:t>, 47150 </a:t>
            </a:r>
            <a:r>
              <a:rPr lang="en-US" altLang="en-US" dirty="0" err="1" smtClean="0"/>
              <a:t>Monflanquin</a:t>
            </a:r>
            <a:r>
              <a:rPr lang="en-US" altLang="en-US" dirty="0" smtClean="0"/>
              <a:t> and our</a:t>
            </a:r>
          </a:p>
          <a:p>
            <a:r>
              <a:rPr lang="en-US" altLang="en-US" dirty="0" smtClean="0"/>
              <a:t>telephone number is 05 53 01 27 08 (if you call from a </a:t>
            </a:r>
            <a:r>
              <a:rPr lang="en-US" altLang="en-US" dirty="0" err="1" smtClean="0"/>
              <a:t>french</a:t>
            </a:r>
            <a:r>
              <a:rPr lang="en-US" altLang="en-US" dirty="0" smtClean="0"/>
              <a:t> phone).</a:t>
            </a: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4243" indent="-2900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8F8004-11DB-49C0-A52D-BA21E91F100C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928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54243" indent="-290093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60374" indent="-232075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24523" indent="-232075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88672" indent="-232075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F3CCA9C-7F18-449F-9433-E7BE17018F33}" type="slidenum">
              <a:rPr lang="en-GB" altLang="en-US" sz="1000"/>
              <a:pPr/>
              <a:t>34</a:t>
            </a:fld>
            <a:endParaRPr lang="en-GB" altLang="en-US" sz="1000"/>
          </a:p>
        </p:txBody>
      </p:sp>
      <p:sp>
        <p:nvSpPr>
          <p:cNvPr id="190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solidFill>
            <a:srgbClr val="FFFFFF"/>
          </a:solidFill>
          <a:ln/>
        </p:spPr>
      </p:sp>
      <p:sp>
        <p:nvSpPr>
          <p:cNvPr id="19046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6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These detector visuals come from doe-det-4.ppt of 2000.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54243" indent="-290093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60374" indent="-232075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24523" indent="-232075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88672" indent="-232075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4A304A-51EC-46C1-B706-F1C4A431CFD6}" type="slidenum">
              <a:rPr lang="en-US" sz="1000"/>
              <a:pPr/>
              <a:t>39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4804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Maybe 1989</a:t>
            </a: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4243" indent="-2900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7ADF94-24BF-4968-9FC0-969A4E69BFE1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0302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4243" indent="-2900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FAE948-E6CB-4B8F-88DC-2E707FCD1B17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2150"/>
            <a:ext cx="4619625" cy="3463925"/>
          </a:xfrm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87136"/>
            <a:ext cx="5140960" cy="41562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>
                <a:latin typeface="Swiss 721 SWA" pitchFamily="34" charset="0"/>
              </a:rPr>
              <a:t>Installed at X12-C fall 1997</a:t>
            </a:r>
          </a:p>
          <a:p>
            <a:pPr eaLnBrk="1" hangingPunct="1"/>
            <a:r>
              <a:rPr lang="en-US" altLang="en-US" b="1" smtClean="0">
                <a:latin typeface="Swiss 721 SWA" pitchFamily="34" charset="0"/>
              </a:rPr>
              <a:t>           </a:t>
            </a:r>
          </a:p>
          <a:p>
            <a:pPr eaLnBrk="1" hangingPunct="1"/>
            <a:r>
              <a:rPr lang="en-US" altLang="en-US" b="1" smtClean="0">
                <a:latin typeface="Swiss 721 SWA" pitchFamily="34" charset="0"/>
              </a:rPr>
              <a:t> </a:t>
            </a:r>
            <a:r>
              <a:rPr lang="en-US" altLang="en-US" sz="1600">
                <a:latin typeface="Swiss 721 SWA" pitchFamily="34" charset="0"/>
              </a:rPr>
              <a:t>INSIDE THE BRANDEIS 4-CCD CAMERA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506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January 2002 an ADSC Q315 (3×3 module, 315mm square CCD-based detector) mounted on a Crystal-Logic κ-axis diffractometer was installed at beamline X25.</a:t>
            </a:r>
          </a:p>
          <a:p>
            <a:r>
              <a:rPr lang="en-US" altLang="en-US" smtClean="0"/>
              <a:t>The new undulator beamline at X29 began operation in mid 2004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4243" indent="-2900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28D4BD-34EE-4CFB-AC95-1790DF181887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8079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First commercial versions of this delivered in 2009.</a:t>
            </a:r>
          </a:p>
        </p:txBody>
      </p:sp>
      <p:sp>
        <p:nvSpPr>
          <p:cNvPr id="220164" name="Slide Number Placeholder 3"/>
          <p:cNvSpPr txBox="1">
            <a:spLocks noGrp="1"/>
          </p:cNvSpPr>
          <p:nvPr/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29CC49-1252-4B07-81C1-0BE877E5AB7E}" type="slidenum">
              <a:rPr lang="en-US" altLang="en-US" i="0"/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21826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First commercial versions of this delivered in 2009.</a:t>
            </a:r>
          </a:p>
        </p:txBody>
      </p:sp>
      <p:sp>
        <p:nvSpPr>
          <p:cNvPr id="220164" name="Slide Number Placeholder 3"/>
          <p:cNvSpPr txBox="1">
            <a:spLocks noGrp="1"/>
          </p:cNvSpPr>
          <p:nvPr/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29CC49-1252-4B07-81C1-0BE877E5AB7E}" type="slidenum">
              <a:rPr lang="en-US" altLang="en-US" i="0"/>
              <a:pPr algn="r" eaLnBrk="1" hangingPunct="1">
                <a:spcBef>
                  <a:spcPct val="0"/>
                </a:spcBef>
              </a:pPr>
              <a:t>50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145687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58674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Brookhaven Biology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048000" y="6096000"/>
            <a:ext cx="1905000" cy="457200"/>
          </a:xfrm>
        </p:spPr>
        <p:txBody>
          <a:bodyPr/>
          <a:lstStyle>
            <a:lvl1pPr algn="r">
              <a:defRPr sz="2000"/>
            </a:lvl1pPr>
          </a:lstStyle>
          <a:p>
            <a:pPr>
              <a:defRPr/>
            </a:pPr>
            <a:fld id="{564E8ED6-32BD-4C8E-9593-ADD8D1AED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2"/>
          </p:nvPr>
        </p:nvSpPr>
        <p:spPr>
          <a:xfrm>
            <a:off x="609600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5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2E1A8-5C69-4734-A395-3EA4E2EB2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0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DDE03-E9FA-46A5-8084-4A6A65A2C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9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Brookhaven Biology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9E8-07F2-4609-B43E-F45801C61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9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Brookhaven Biology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FAAA-950E-46DD-98B6-B65605398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0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Brookhaven Biology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E6A2-C8B9-4A42-A353-3E335AEA0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4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Brookhaven Biology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0A67A-6A8E-4AE8-8AD4-34738AB7C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6619A-035C-4DC1-A5F2-512F2B716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2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0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DE84-7AAC-4DD6-A3F4-C142DB7E4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0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C15DB-EC50-4717-AFE0-BE4ED5ED5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9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85C2FF"/>
            </a:gs>
            <a:gs pos="36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530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atin typeface="Brush Script MT" pitchFamily="66" charset="0"/>
              </a:defRPr>
            </a:lvl1pPr>
          </a:lstStyle>
          <a:p>
            <a:pPr>
              <a:defRPr/>
            </a:pPr>
            <a:r>
              <a:rPr lang="en-US"/>
              <a:t>Brookhaven Biology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4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fld id="{5BB6531F-1137-4BC3-9262-150CA08DB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1" r:id="rId2"/>
    <p:sldLayoutId id="2147483692" r:id="rId3"/>
    <p:sldLayoutId id="2147483693" r:id="rId4"/>
    <p:sldLayoutId id="2147483694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941388" y="993819"/>
            <a:ext cx="7253287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400" b="1" i="0" dirty="0">
                <a:solidFill>
                  <a:srgbClr val="57257D"/>
                </a:solidFill>
              </a:rPr>
              <a:t>Synchrotron Radiation in Structural Biology: </a:t>
            </a:r>
            <a:r>
              <a:rPr lang="en-US" sz="4400" b="1" i="0" dirty="0" smtClean="0">
                <a:solidFill>
                  <a:srgbClr val="57257D"/>
                </a:solidFill>
              </a:rPr>
              <a:t>The machines and ideas that make SR work for you</a:t>
            </a:r>
            <a:endParaRPr lang="en-US" sz="2400" b="1" i="0" dirty="0"/>
          </a:p>
          <a:p>
            <a:pPr algn="ctr"/>
            <a:r>
              <a:rPr lang="en-US" sz="2400" b="1" i="0" dirty="0"/>
              <a:t>Robert M. Sweet</a:t>
            </a:r>
          </a:p>
          <a:p>
            <a:pPr algn="ctr"/>
            <a:r>
              <a:rPr lang="en-US" sz="2400" b="1" i="0" dirty="0" smtClean="0"/>
              <a:t>Photon Sciences and Biosciences</a:t>
            </a:r>
            <a:endParaRPr lang="en-US" sz="2400" b="1" i="0" dirty="0"/>
          </a:p>
          <a:p>
            <a:pPr algn="ctr"/>
            <a:r>
              <a:rPr lang="en-US" sz="2400" b="1" i="0" dirty="0" smtClean="0"/>
              <a:t>Brookhaven National Laboratory</a:t>
            </a:r>
          </a:p>
          <a:p>
            <a:pPr algn="ctr"/>
            <a:r>
              <a:rPr lang="en-US" sz="2400" b="1" i="0" dirty="0" smtClean="0"/>
              <a:t>Long Island, New York</a:t>
            </a:r>
            <a:endParaRPr lang="en-US" sz="2400" b="1" i="0" dirty="0"/>
          </a:p>
        </p:txBody>
      </p:sp>
      <p:pic>
        <p:nvPicPr>
          <p:cNvPr id="4" name="Picture 17" descr="BNL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14" y="6088904"/>
            <a:ext cx="2293041" cy="89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4" y="5694787"/>
            <a:ext cx="1178861" cy="116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" y="6208205"/>
            <a:ext cx="2993229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yflo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68" y="1186543"/>
            <a:ext cx="6585850" cy="577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73441" y="58043"/>
            <a:ext cx="8366881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i="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altLang="en-US" sz="2400" b="1" i="0" dirty="0" err="1" smtClean="0">
                <a:latin typeface="Times New Roman" pitchFamily="18" charset="0"/>
                <a:cs typeface="Times New Roman" pitchFamily="18" charset="0"/>
              </a:rPr>
              <a:t>undulator</a:t>
            </a:r>
            <a:r>
              <a:rPr lang="en-US" altLang="en-US" sz="2400" b="1" i="0" dirty="0" smtClean="0">
                <a:latin typeface="Times New Roman" pitchFamily="18" charset="0"/>
                <a:cs typeface="Times New Roman" pitchFamily="18" charset="0"/>
              </a:rPr>
              <a:t> is an array of magnets like a wiggler, but </a:t>
            </a:r>
            <a:r>
              <a:rPr lang="en-US" altLang="en-US" sz="2400" b="1" i="0" dirty="0">
                <a:latin typeface="Times New Roman" pitchFamily="18" charset="0"/>
                <a:cs typeface="Times New Roman" pitchFamily="18" charset="0"/>
              </a:rPr>
              <a:t>the magnets are </a:t>
            </a:r>
            <a:r>
              <a:rPr lang="en-US" altLang="en-US" sz="2400" b="1" i="0" dirty="0" smtClean="0">
                <a:latin typeface="Times New Roman" pitchFamily="18" charset="0"/>
                <a:cs typeface="Times New Roman" pitchFamily="18" charset="0"/>
              </a:rPr>
              <a:t>weaker</a:t>
            </a:r>
            <a:r>
              <a:rPr lang="en-US" altLang="en-US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0" dirty="0" smtClean="0">
                <a:latin typeface="Times New Roman" pitchFamily="18" charset="0"/>
                <a:cs typeface="Times New Roman" pitchFamily="18" charset="0"/>
              </a:rPr>
              <a:t>and the period is shorter.  The </a:t>
            </a:r>
            <a:r>
              <a:rPr lang="en-US" altLang="en-US" sz="2400" b="1" i="0" dirty="0">
                <a:latin typeface="Times New Roman" pitchFamily="18" charset="0"/>
                <a:cs typeface="Times New Roman" pitchFamily="18" charset="0"/>
              </a:rPr>
              <a:t>photons </a:t>
            </a:r>
            <a:r>
              <a:rPr lang="en-US" altLang="en-US" sz="2400" b="1" i="0" dirty="0" smtClean="0">
                <a:latin typeface="Times New Roman" pitchFamily="18" charset="0"/>
                <a:cs typeface="Times New Roman" pitchFamily="18" charset="0"/>
              </a:rPr>
              <a:t>are emitted </a:t>
            </a:r>
            <a:r>
              <a:rPr lang="en-US" altLang="en-US" sz="2400" b="1" i="0" dirty="0">
                <a:latin typeface="Times New Roman" pitchFamily="18" charset="0"/>
                <a:cs typeface="Times New Roman" pitchFamily="18" charset="0"/>
              </a:rPr>
              <a:t>at the little </a:t>
            </a:r>
            <a:r>
              <a:rPr lang="en-US" altLang="en-US" sz="2400" b="1" i="0" dirty="0" smtClean="0">
                <a:latin typeface="Times New Roman" pitchFamily="18" charset="0"/>
                <a:cs typeface="Times New Roman" pitchFamily="18" charset="0"/>
              </a:rPr>
              <a:t>dipoles as the relativistic </a:t>
            </a:r>
            <a:r>
              <a:rPr lang="en-US" altLang="en-US" sz="2400" b="1" i="0" dirty="0" smtClean="0">
                <a:latin typeface="Times New Roman" pitchFamily="18" charset="0"/>
                <a:cs typeface="Times New Roman" pitchFamily="18" charset="0"/>
              </a:rPr>
              <a:t>electrons run along-side.</a:t>
            </a:r>
            <a:endParaRPr lang="en-US" altLang="en-US" sz="24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6364919" y="5838528"/>
            <a:ext cx="1468464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latin typeface="+mj-lt"/>
              </a:rPr>
              <a:t>Courtesy of</a:t>
            </a:r>
          </a:p>
          <a:p>
            <a:pPr algn="ctr" eaLnBrk="1" hangingPunct="1"/>
            <a:r>
              <a:rPr lang="en-US" altLang="en-US" sz="1200" b="1" dirty="0">
                <a:latin typeface="+mj-lt"/>
              </a:rPr>
              <a:t>Wayne Hendrickson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028" y="3151542"/>
            <a:ext cx="3058885" cy="3216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Each packet of photons will interact with each successive magnet, the intensity from an </a:t>
            </a:r>
            <a:r>
              <a:rPr lang="en-US" sz="1800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r>
              <a:rPr lang="en-US" sz="18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 is multiplied by the SQUARE of the number of magnets in the device. </a:t>
            </a:r>
          </a:p>
          <a:p>
            <a:pPr>
              <a:spcAft>
                <a:spcPts val="600"/>
              </a:spcAft>
            </a:pPr>
            <a:r>
              <a:rPr lang="en-US" sz="18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Hart points out that this is like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diffraction </a:t>
            </a:r>
            <a:r>
              <a:rPr lang="en-US" sz="18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from a One-Dimensional lattice.</a:t>
            </a:r>
            <a:endParaRPr lang="en-US" sz="18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1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" b="1"/>
          <a:stretch/>
        </p:blipFill>
        <p:spPr bwMode="auto">
          <a:xfrm>
            <a:off x="478970" y="729342"/>
            <a:ext cx="8436429" cy="607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229" y="93960"/>
            <a:ext cx="840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 smtClean="0"/>
              <a:t>This is similar to the </a:t>
            </a:r>
            <a:r>
              <a:rPr lang="en-US" sz="2800" b="1" i="0" dirty="0" err="1" smtClean="0"/>
              <a:t>undulator</a:t>
            </a:r>
            <a:r>
              <a:rPr lang="en-US" sz="2800" b="1" i="0" dirty="0" smtClean="0"/>
              <a:t> installed in NSLS X29</a:t>
            </a:r>
            <a:endParaRPr lang="en-US" sz="2800" b="1" i="0" dirty="0"/>
          </a:p>
        </p:txBody>
      </p:sp>
    </p:spTree>
    <p:extLst>
      <p:ext uri="{BB962C8B-B14F-4D97-AF65-F5344CB8AC3E}">
        <p14:creationId xmlns:p14="http://schemas.microsoft.com/office/powerpoint/2010/main" val="33281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5942" y="144466"/>
            <a:ext cx="87630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0" dirty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Estimated </a:t>
            </a:r>
            <a:r>
              <a:rPr lang="en-US" sz="2400" b="1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Spectrum for several NSLS-II </a:t>
            </a:r>
            <a:r>
              <a:rPr lang="en-US" sz="2400" b="1" i="0" dirty="0" err="1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undulators</a:t>
            </a:r>
            <a:r>
              <a:rPr lang="en-US" sz="2400" b="1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, viewed </a:t>
            </a:r>
            <a:r>
              <a:rPr lang="en-US" sz="2400" b="1" i="0" dirty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through </a:t>
            </a:r>
            <a:r>
              <a:rPr lang="en-US" sz="2400" b="1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a ~ </a:t>
            </a:r>
            <a:r>
              <a:rPr lang="pt-BR" sz="2400" b="1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2 mm </a:t>
            </a:r>
            <a:r>
              <a:rPr lang="en-US" sz="2400" b="1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aperture lying </a:t>
            </a:r>
            <a:r>
              <a:rPr lang="pt-BR" sz="2400" b="1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30 m from the source, about where the monochromator will be.</a:t>
            </a:r>
            <a:endParaRPr lang="en-US" sz="2400" b="1" i="0" dirty="0">
              <a:solidFill>
                <a:srgbClr val="5725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1217392"/>
            <a:ext cx="8153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Spectral Flux </a:t>
            </a:r>
            <a:r>
              <a:rPr lang="en-US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at Minimal Gap (Maximal K)</a:t>
            </a: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 for Three Different IVU</a:t>
            </a:r>
          </a:p>
        </p:txBody>
      </p:sp>
      <p:pic>
        <p:nvPicPr>
          <p:cNvPr id="4" name="Picture 2" descr="C:\SR_Magnets\InsertionDevices\IVU\SRX_Gap_vs_Per\ivu_spec_min_gap_real_ap_ma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752610"/>
            <a:ext cx="8456867" cy="320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5400000">
            <a:off x="2653507" y="3676758"/>
            <a:ext cx="533400" cy="158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48343" y="4978821"/>
            <a:ext cx="845686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3399"/>
                </a:solidFill>
                <a:latin typeface="Arial Narrow" pitchFamily="34" charset="0"/>
              </a:rPr>
              <a:t>E-Beam </a:t>
            </a:r>
            <a:r>
              <a:rPr lang="en-US" sz="1600" dirty="0">
                <a:solidFill>
                  <a:srgbClr val="003399"/>
                </a:solidFill>
                <a:latin typeface="Arial Narrow" pitchFamily="34" charset="0"/>
              </a:rPr>
              <a:t>Current: 0.5 </a:t>
            </a:r>
            <a:r>
              <a:rPr lang="en-US" sz="1600" dirty="0" smtClean="0">
                <a:solidFill>
                  <a:srgbClr val="003399"/>
                </a:solidFill>
                <a:latin typeface="Arial Narrow" pitchFamily="34" charset="0"/>
              </a:rPr>
              <a:t>A.  </a:t>
            </a:r>
            <a:r>
              <a:rPr lang="en-US" sz="1600" dirty="0" err="1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Undulator</a:t>
            </a:r>
            <a:r>
              <a:rPr lang="en-US" sz="1600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600" dirty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Center located ~1 m after </a:t>
            </a:r>
            <a:r>
              <a:rPr lang="en-US" sz="1600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 the </a:t>
            </a:r>
            <a:r>
              <a:rPr lang="en-US" sz="1600" dirty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Center of </a:t>
            </a:r>
            <a:r>
              <a:rPr lang="en-US" sz="1600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a Low-Beta </a:t>
            </a:r>
            <a:r>
              <a:rPr lang="en-US" sz="1600" dirty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Straight Section</a:t>
            </a:r>
            <a:r>
              <a:rPr lang="en-US" sz="1600" dirty="0">
                <a:solidFill>
                  <a:srgbClr val="003399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8727" y="5319561"/>
            <a:ext cx="4539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Oleg </a:t>
            </a:r>
            <a:r>
              <a:rPr lang="en-US" dirty="0" err="1" smtClean="0"/>
              <a:t>Tchoubar</a:t>
            </a:r>
            <a:r>
              <a:rPr lang="en-US" dirty="0" smtClean="0"/>
              <a:t>, Calculated by SRW (Synchrotron Radiation Workshop)</a:t>
            </a:r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052" y="5607694"/>
            <a:ext cx="8763000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This graph shows the  fundamental emission energy, then 18 harmonics. Imagine fretting your guitar to get the 18</a:t>
            </a:r>
            <a:r>
              <a:rPr lang="en-US" sz="2100" i="0" baseline="3000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2100" i="0" dirty="0" smtClean="0">
                <a:solidFill>
                  <a:srgbClr val="5725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 harmonic to sound! The 280 magnets in this array must be precisely tuned in field strength and position to create this pattern.</a:t>
            </a:r>
            <a:endParaRPr lang="en-US" sz="2100" i="0" dirty="0">
              <a:solidFill>
                <a:srgbClr val="5725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900" y="123825"/>
            <a:ext cx="7686675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How do you make your electron beam strong, straight, and fine to create these harmonics?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For the electron beam to be small the electrons must run along-side one another: the beam is collimated. We define this collimation of the electrons by its </a:t>
            </a:r>
            <a:r>
              <a:rPr lang="en-US" sz="2000" b="1" i="0" dirty="0" err="1" smtClean="0">
                <a:solidFill>
                  <a:srgbClr val="7030A0"/>
                </a:solidFill>
                <a:latin typeface="Palatino Linotype" panose="02040502050505030304" pitchFamily="18" charset="0"/>
              </a:rPr>
              <a:t>Emittance</a:t>
            </a:r>
            <a:r>
              <a:rPr lang="en-US" sz="2000" i="0" dirty="0" smtClean="0">
                <a:latin typeface="Palatino Linotype" panose="02040502050505030304" pitchFamily="18" charset="0"/>
              </a:rPr>
              <a:t> – the product of the size of the beam and its angular crossfire (Small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Emittance</a:t>
            </a:r>
            <a:r>
              <a:rPr lang="en-US" sz="2000" i="0" dirty="0" smtClean="0">
                <a:latin typeface="Palatino Linotype" panose="02040502050505030304" pitchFamily="18" charset="0"/>
              </a:rPr>
              <a:t> is Good).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Hart explains that a synchrotron ring behaves like diffraction from another one-dimensional lattice, the dipole magnets in one turn of the ring. So the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emittance</a:t>
            </a:r>
            <a:r>
              <a:rPr lang="en-US" sz="2000" i="0" dirty="0" smtClean="0">
                <a:latin typeface="Palatino Linotype" panose="02040502050505030304" pitchFamily="18" charset="0"/>
              </a:rPr>
              <a:t> becomes some higher power of both the electron </a:t>
            </a:r>
            <a:r>
              <a:rPr lang="en-US" sz="2000" b="1" i="0" dirty="0" smtClean="0">
                <a:latin typeface="Palatino Linotype" panose="02040502050505030304" pitchFamily="18" charset="0"/>
              </a:rPr>
              <a:t>E</a:t>
            </a:r>
            <a:r>
              <a:rPr lang="en-US" sz="2000" i="0" dirty="0" smtClean="0">
                <a:latin typeface="Palatino Linotype" panose="02040502050505030304" pitchFamily="18" charset="0"/>
              </a:rPr>
              <a:t>nergy and the </a:t>
            </a:r>
            <a:r>
              <a:rPr lang="en-US" sz="2000" b="1" i="0" dirty="0" smtClean="0">
                <a:latin typeface="Palatino Linotype" panose="02040502050505030304" pitchFamily="18" charset="0"/>
              </a:rPr>
              <a:t>N</a:t>
            </a:r>
            <a:r>
              <a:rPr lang="en-US" sz="2000" i="0" dirty="0" smtClean="0">
                <a:latin typeface="Palatino Linotype" panose="02040502050505030304" pitchFamily="18" charset="0"/>
              </a:rPr>
              <a:t>umber of dipoles.  </a:t>
            </a:r>
          </a:p>
          <a:p>
            <a:pPr algn="ctr">
              <a:spcAft>
                <a:spcPts val="600"/>
              </a:spcAft>
            </a:pPr>
            <a:r>
              <a:rPr lang="en-US" sz="2400" b="1" i="0" dirty="0" smtClean="0">
                <a:latin typeface="Palatino Linotype" panose="02040502050505030304" pitchFamily="18" charset="0"/>
              </a:rPr>
              <a:t>ε ≈ E</a:t>
            </a:r>
            <a:r>
              <a:rPr lang="en-US" sz="2400" b="1" i="0" baseline="30000" dirty="0" smtClean="0">
                <a:latin typeface="Palatino Linotype" panose="02040502050505030304" pitchFamily="18" charset="0"/>
              </a:rPr>
              <a:t>2</a:t>
            </a:r>
            <a:r>
              <a:rPr lang="en-US" sz="2400" b="1" i="0" dirty="0" smtClean="0">
                <a:latin typeface="Palatino Linotype" panose="02040502050505030304" pitchFamily="18" charset="0"/>
              </a:rPr>
              <a:t> / N</a:t>
            </a:r>
            <a:r>
              <a:rPr lang="en-US" sz="2400" b="1" i="0" baseline="30000" dirty="0" smtClean="0">
                <a:latin typeface="Palatino Linotype" panose="02040502050505030304" pitchFamily="18" charset="0"/>
              </a:rPr>
              <a:t>3 </a:t>
            </a:r>
            <a:endParaRPr lang="en-US" sz="2400" b="1" i="0" dirty="0">
              <a:latin typeface="Palatino Linotype" panose="0204050205050503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NSLS</a:t>
            </a:r>
            <a:r>
              <a:rPr lang="en-US" sz="2000" i="0" dirty="0" smtClean="0">
                <a:latin typeface="Palatino Linotype" panose="02040502050505030304" pitchFamily="18" charset="0"/>
              </a:rPr>
              <a:t> has eight 2-dipole magnet cells for a total of </a:t>
            </a: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16</a:t>
            </a:r>
            <a:r>
              <a:rPr lang="en-US" sz="2000" i="0" dirty="0" smtClean="0">
                <a:latin typeface="Palatino Linotype" panose="02040502050505030304" pitchFamily="18" charset="0"/>
              </a:rPr>
              <a:t> dipoles.</a:t>
            </a:r>
          </a:p>
          <a:p>
            <a:pPr lvl="1">
              <a:spcAft>
                <a:spcPts val="600"/>
              </a:spcAft>
            </a:pP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NSLS-II</a:t>
            </a:r>
            <a:r>
              <a:rPr lang="en-US" sz="2000" i="0" dirty="0" smtClean="0">
                <a:latin typeface="Palatino Linotype" panose="02040502050505030304" pitchFamily="18" charset="0"/>
              </a:rPr>
              <a:t> has thirty 2-magnet cells for </a:t>
            </a: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60</a:t>
            </a:r>
            <a:r>
              <a:rPr lang="en-US" sz="2000" i="0" dirty="0">
                <a:latin typeface="Palatino Linotype" panose="02040502050505030304" pitchFamily="18" charset="0"/>
              </a:rPr>
              <a:t> </a:t>
            </a:r>
            <a:r>
              <a:rPr lang="en-US" sz="2000" i="0" dirty="0" smtClean="0">
                <a:latin typeface="Palatino Linotype" panose="02040502050505030304" pitchFamily="18" charset="0"/>
              </a:rPr>
              <a:t>total.</a:t>
            </a:r>
          </a:p>
          <a:p>
            <a:pPr lvl="1">
              <a:spcAft>
                <a:spcPts val="600"/>
              </a:spcAft>
            </a:pP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MAX-IV</a:t>
            </a:r>
            <a:r>
              <a:rPr lang="en-US" sz="2000" i="0" dirty="0" smtClean="0">
                <a:latin typeface="Palatino Linotype" panose="02040502050505030304" pitchFamily="18" charset="0"/>
              </a:rPr>
              <a:t> (Sweden) will have twenty 7-magnet cells for </a:t>
            </a: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140</a:t>
            </a:r>
            <a:r>
              <a:rPr lang="en-US" sz="2000" i="0" dirty="0" smtClean="0">
                <a:latin typeface="Palatino Linotype" panose="02040502050505030304" pitchFamily="18" charset="0"/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ESRF </a:t>
            </a:r>
            <a:r>
              <a:rPr lang="en-US" sz="2000" i="0" dirty="0" smtClean="0">
                <a:latin typeface="Palatino Linotype" panose="02040502050505030304" pitchFamily="18" charset="0"/>
              </a:rPr>
              <a:t>will have  thirty-two 7-magnet cells for </a:t>
            </a: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224</a:t>
            </a:r>
            <a:r>
              <a:rPr lang="en-US" sz="2000" i="0" dirty="0" smtClean="0">
                <a:latin typeface="Palatino Linotype" panose="0204050205050503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	             You can see where we’re going here….</a:t>
            </a:r>
          </a:p>
          <a:p>
            <a:pPr>
              <a:spcAft>
                <a:spcPts val="600"/>
              </a:spcAft>
            </a:pP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Synchrotron Sources of the future will be very, very bright.</a:t>
            </a:r>
          </a:p>
        </p:txBody>
      </p:sp>
    </p:spTree>
    <p:extLst>
      <p:ext uri="{BB962C8B-B14F-4D97-AF65-F5344CB8AC3E}">
        <p14:creationId xmlns:p14="http://schemas.microsoft.com/office/powerpoint/2010/main" val="31496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060" y="1205593"/>
            <a:ext cx="719645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0" dirty="0" smtClean="0">
                <a:solidFill>
                  <a:srgbClr val="7030A0"/>
                </a:solidFill>
              </a:rPr>
              <a:t>The ultimate </a:t>
            </a:r>
            <a:r>
              <a:rPr lang="en-US" sz="2800" b="1" i="0" dirty="0" err="1" smtClean="0">
                <a:solidFill>
                  <a:srgbClr val="7030A0"/>
                </a:solidFill>
              </a:rPr>
              <a:t>undulator</a:t>
            </a:r>
            <a:r>
              <a:rPr lang="en-US" sz="2800" b="1" i="0" dirty="0" smtClean="0">
                <a:solidFill>
                  <a:srgbClr val="7030A0"/>
                </a:solidFill>
              </a:rPr>
              <a:t> source available now</a:t>
            </a:r>
          </a:p>
          <a:p>
            <a:pPr>
              <a:spcAft>
                <a:spcPts val="600"/>
              </a:spcAft>
            </a:pPr>
            <a:r>
              <a:rPr lang="en-US" sz="2000" i="0" dirty="0" smtClean="0"/>
              <a:t>I’ll not discuss the Laser Coherent Light Source at Stanford’s SLAC laboratory except to summarize its qualities.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/>
              <a:t>The old SLAC tunnel was used to create a </a:t>
            </a:r>
            <a:r>
              <a:rPr lang="en-US" sz="2000" i="0" dirty="0" err="1" smtClean="0"/>
              <a:t>linac</a:t>
            </a:r>
            <a:r>
              <a:rPr lang="en-US" sz="2000" i="0" dirty="0" smtClean="0"/>
              <a:t> that would produce very short electron bunches, as short as 7 femtoseconds.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/>
              <a:t>The beam travels through an </a:t>
            </a:r>
            <a:r>
              <a:rPr lang="en-US" sz="2000" i="0" dirty="0" err="1" smtClean="0"/>
              <a:t>undulator</a:t>
            </a:r>
            <a:r>
              <a:rPr lang="en-US" sz="2000" i="0" dirty="0" smtClean="0"/>
              <a:t> that is 120 m long.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/>
              <a:t>The x-ray pulses are very intense and quite coherent – they are laser pulses.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/>
              <a:t>In general single pulses completely destroy protein-based specimens, but not before one gets diffraction.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/>
              <a:t>The results from here are very interesting and portend a great future, especially for time-resolved studies.</a:t>
            </a:r>
          </a:p>
        </p:txBody>
      </p:sp>
    </p:spTree>
    <p:extLst>
      <p:ext uri="{BB962C8B-B14F-4D97-AF65-F5344CB8AC3E}">
        <p14:creationId xmlns:p14="http://schemas.microsoft.com/office/powerpoint/2010/main" val="13632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0939" y="3113087"/>
            <a:ext cx="67897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b="1" i="0" dirty="0" smtClean="0">
                <a:latin typeface="Palatino Linotype" panose="02040502050505030304" pitchFamily="18" charset="0"/>
              </a:rPr>
              <a:t>2.  X-ray optics to control the beam.</a:t>
            </a:r>
            <a:endParaRPr lang="en-US" sz="1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37594" y="435268"/>
            <a:ext cx="7620605" cy="403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>
            <a:lvl1pPr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482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200" b="1" i="0" dirty="0" smtClean="0">
                <a:latin typeface="Times New Roman" pitchFamily="18" charset="0"/>
              </a:rPr>
              <a:t>To </a:t>
            </a:r>
            <a:r>
              <a:rPr lang="en-US" altLang="en-US" sz="3200" b="1" i="0" dirty="0" err="1" smtClean="0">
                <a:latin typeface="Times New Roman" pitchFamily="18" charset="0"/>
              </a:rPr>
              <a:t>monochromatize</a:t>
            </a:r>
            <a:r>
              <a:rPr lang="en-US" altLang="en-US" sz="3200" b="1" i="0" dirty="0" smtClean="0">
                <a:latin typeface="Times New Roman" pitchFamily="18" charset="0"/>
              </a:rPr>
              <a:t> </a:t>
            </a:r>
            <a:r>
              <a:rPr lang="en-US" altLang="en-US" sz="3200" b="1" i="0" dirty="0">
                <a:latin typeface="Times New Roman" pitchFamily="18" charset="0"/>
              </a:rPr>
              <a:t>a synchrotron source:</a:t>
            </a:r>
          </a:p>
          <a:p>
            <a:endParaRPr lang="en-US" altLang="en-US" sz="3200" i="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en-US" sz="2400" i="0" dirty="0">
                <a:latin typeface="Times New Roman" pitchFamily="18" charset="0"/>
              </a:rPr>
              <a:t> Rays are nearly parallel</a:t>
            </a:r>
          </a:p>
          <a:p>
            <a:pPr>
              <a:buFontTx/>
              <a:buChar char="•"/>
            </a:pPr>
            <a:r>
              <a:rPr lang="en-US" altLang="en-US" sz="2400" i="0" dirty="0">
                <a:latin typeface="Times New Roman" pitchFamily="18" charset="0"/>
              </a:rPr>
              <a:t> Use a perfect crystal</a:t>
            </a:r>
          </a:p>
          <a:p>
            <a:pPr>
              <a:buFontTx/>
              <a:buChar char="•"/>
            </a:pPr>
            <a:r>
              <a:rPr lang="en-US" altLang="en-US" sz="2400" i="0" dirty="0">
                <a:latin typeface="Times New Roman" pitchFamily="18" charset="0"/>
              </a:rPr>
              <a:t> Si cut to use the (1,1,1) planes is a good choice</a:t>
            </a:r>
          </a:p>
          <a:p>
            <a:pPr>
              <a:buFontTx/>
              <a:buChar char="•"/>
            </a:pPr>
            <a:r>
              <a:rPr lang="en-US" altLang="en-US" sz="2400" i="0" dirty="0">
                <a:latin typeface="Times New Roman" pitchFamily="18" charset="0"/>
              </a:rPr>
              <a:t> Often we use two crystals:</a:t>
            </a:r>
          </a:p>
          <a:p>
            <a:pPr lvl="1">
              <a:buFontTx/>
              <a:buChar char="•"/>
            </a:pPr>
            <a:r>
              <a:rPr lang="en-US" altLang="en-US" sz="2400" i="0" dirty="0">
                <a:latin typeface="Times New Roman" pitchFamily="18" charset="0"/>
              </a:rPr>
              <a:t> One to </a:t>
            </a:r>
            <a:r>
              <a:rPr lang="en-US" altLang="en-US" sz="2400" i="0" dirty="0" err="1">
                <a:latin typeface="Times New Roman" pitchFamily="18" charset="0"/>
              </a:rPr>
              <a:t>monochromatize</a:t>
            </a:r>
            <a:endParaRPr lang="en-US" altLang="en-US" sz="2400" i="0" dirty="0">
              <a:latin typeface="Times New Roman" pitchFamily="18" charset="0"/>
            </a:endParaRPr>
          </a:p>
          <a:p>
            <a:pPr lvl="1">
              <a:buFontTx/>
              <a:buChar char="•"/>
            </a:pPr>
            <a:r>
              <a:rPr lang="en-US" altLang="en-US" sz="2400" i="0" dirty="0">
                <a:latin typeface="Times New Roman" pitchFamily="18" charset="0"/>
              </a:rPr>
              <a:t> One to deflect the beam back up into the horizontal plane</a:t>
            </a:r>
          </a:p>
          <a:p>
            <a:pPr>
              <a:buFontTx/>
              <a:buChar char="•"/>
            </a:pPr>
            <a:r>
              <a:rPr lang="en-US" altLang="en-US" sz="2400" i="0" dirty="0">
                <a:latin typeface="Times New Roman" pitchFamily="18" charset="0"/>
              </a:rPr>
              <a:t> Braggs’ law determines the wavelength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 rot="1962554">
            <a:off x="3590775" y="4902399"/>
            <a:ext cx="1174750" cy="15180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none" lIns="86493" tIns="43247" rIns="86493" bIns="43247" anchor="ctr"/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 rot="1962554">
            <a:off x="3743476" y="5944196"/>
            <a:ext cx="1174750" cy="15180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none" lIns="86493" tIns="43247" rIns="86493" bIns="43247" anchor="ctr"/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H="1">
            <a:off x="1067405" y="5028903"/>
            <a:ext cx="30480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H="1">
            <a:off x="837595" y="4877098"/>
            <a:ext cx="30480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H="1">
            <a:off x="1295703" y="5182195"/>
            <a:ext cx="30480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3885595" y="4877098"/>
            <a:ext cx="229810" cy="913805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4115405" y="5028903"/>
            <a:ext cx="228298" cy="915293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4343703" y="5182196"/>
            <a:ext cx="228297" cy="913805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H="1">
            <a:off x="4343703" y="5944195"/>
            <a:ext cx="30480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>
            <a:off x="4115405" y="5790903"/>
            <a:ext cx="30480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H="1">
            <a:off x="4572000" y="6096000"/>
            <a:ext cx="30480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169805" y="273908"/>
            <a:ext cx="6810439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 i="0" dirty="0">
                <a:latin typeface="Times New Roman" pitchFamily="18" charset="0"/>
              </a:rPr>
              <a:t>Beam Focusing (Use of a bent mirror)</a:t>
            </a:r>
          </a:p>
        </p:txBody>
      </p:sp>
      <p:sp>
        <p:nvSpPr>
          <p:cNvPr id="45059" name="Text Box 11"/>
          <p:cNvSpPr txBox="1">
            <a:spLocks noChangeArrowheads="1"/>
          </p:cNvSpPr>
          <p:nvPr/>
        </p:nvSpPr>
        <p:spPr bwMode="auto">
          <a:xfrm>
            <a:off x="701978" y="935227"/>
            <a:ext cx="7541381" cy="411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32" tIns="45716" rIns="91432" bIns="45716" anchor="ctr">
            <a:spAutoFit/>
          </a:bodyPr>
          <a:lstStyle>
            <a:lvl1pPr marL="247650" indent="-24765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200" i="0" dirty="0" smtClean="0">
                <a:latin typeface="Times New Roman" pitchFamily="18" charset="0"/>
              </a:rPr>
              <a:t>A way we can focus </a:t>
            </a:r>
            <a:r>
              <a:rPr lang="en-US" altLang="en-US" sz="2200" i="0" dirty="0">
                <a:latin typeface="Times New Roman" pitchFamily="18" charset="0"/>
              </a:rPr>
              <a:t>for x-rays, </a:t>
            </a:r>
            <a:r>
              <a:rPr lang="en-US" altLang="en-US" sz="2200" i="0" dirty="0" smtClean="0">
                <a:latin typeface="Times New Roman" pitchFamily="18" charset="0"/>
              </a:rPr>
              <a:t>is to do </a:t>
            </a:r>
            <a:r>
              <a:rPr lang="en-US" altLang="en-US" sz="2200" i="0" dirty="0">
                <a:latin typeface="Times New Roman" pitchFamily="18" charset="0"/>
              </a:rPr>
              <a:t>some optical things by total reflection at very low angles.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200" i="0" dirty="0">
                <a:latin typeface="Times New Roman" pitchFamily="18" charset="0"/>
              </a:rPr>
              <a:t>Physically, it’s like internal reflection in a prism.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200" i="0" dirty="0">
                <a:latin typeface="Times New Roman" pitchFamily="18" charset="0"/>
              </a:rPr>
              <a:t>These are very low angles: </a:t>
            </a:r>
            <a:r>
              <a:rPr lang="en-US" altLang="en-US" sz="2200" i="0" dirty="0" smtClean="0">
                <a:latin typeface="Times New Roman" pitchFamily="18" charset="0"/>
              </a:rPr>
              <a:t>&lt; </a:t>
            </a:r>
            <a:r>
              <a:rPr lang="en-US" altLang="en-US" sz="2200" i="0" dirty="0" smtClean="0">
                <a:latin typeface="Times New Roman" pitchFamily="18" charset="0"/>
                <a:sym typeface="Math B" pitchFamily="2" charset="2"/>
              </a:rPr>
              <a:t>0.25 </a:t>
            </a:r>
            <a:r>
              <a:rPr lang="en-US" altLang="en-US" sz="2200" i="0" dirty="0">
                <a:latin typeface="Times New Roman" pitchFamily="18" charset="0"/>
                <a:sym typeface="Math B" pitchFamily="2" charset="2"/>
              </a:rPr>
              <a:t>deg.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200" i="0" dirty="0" smtClean="0">
                <a:latin typeface="Times New Roman" pitchFamily="18" charset="0"/>
                <a:sym typeface="Math B" pitchFamily="2" charset="2"/>
              </a:rPr>
              <a:t>We can bend mirrors to an ellipse to get focusing </a:t>
            </a:r>
            <a:endParaRPr lang="en-US" altLang="en-US" sz="2200" i="0" dirty="0">
              <a:latin typeface="Times New Roman" pitchFamily="18" charset="0"/>
              <a:sym typeface="Math B" pitchFamily="2" charset="2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200" i="0" dirty="0" smtClean="0">
                <a:latin typeface="Times New Roman" pitchFamily="18" charset="0"/>
                <a:sym typeface="Math B" pitchFamily="2" charset="2"/>
              </a:rPr>
              <a:t>One can employ a pair of mirrors mounted perpendicularly to give H and V focusing (Kirkpatrick and Baez, 1948; Franks, 1955).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2200" i="0" dirty="0" smtClean="0">
                <a:latin typeface="Times New Roman" pitchFamily="18" charset="0"/>
                <a:sym typeface="Math B" pitchFamily="2" charset="2"/>
              </a:rPr>
              <a:t>With a single mirror shaped to a cylinder one can make a toroid to do H and V focusing</a:t>
            </a:r>
            <a:endParaRPr lang="en-US" altLang="en-US" sz="2200" i="0" dirty="0">
              <a:latin typeface="Times New Roman" pitchFamily="18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023560" y="4338042"/>
            <a:ext cx="7620000" cy="2216051"/>
            <a:chOff x="672" y="2304"/>
            <a:chExt cx="4800" cy="1396"/>
          </a:xfrm>
        </p:grpSpPr>
        <p:sp>
          <p:nvSpPr>
            <p:cNvPr id="45061" name="Line 13"/>
            <p:cNvSpPr>
              <a:spLocks noChangeShapeType="1"/>
            </p:cNvSpPr>
            <p:nvPr/>
          </p:nvSpPr>
          <p:spPr bwMode="auto">
            <a:xfrm flipV="1">
              <a:off x="678" y="3301"/>
              <a:ext cx="2859" cy="13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2" name="Line 14"/>
            <p:cNvSpPr>
              <a:spLocks noChangeShapeType="1"/>
            </p:cNvSpPr>
            <p:nvPr/>
          </p:nvSpPr>
          <p:spPr bwMode="auto">
            <a:xfrm flipV="1">
              <a:off x="2358" y="2304"/>
              <a:ext cx="3066" cy="125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3" name="Line 15"/>
            <p:cNvSpPr>
              <a:spLocks noChangeShapeType="1"/>
            </p:cNvSpPr>
            <p:nvPr/>
          </p:nvSpPr>
          <p:spPr bwMode="auto">
            <a:xfrm flipV="1">
              <a:off x="3531" y="2352"/>
              <a:ext cx="1941" cy="95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4" name="Line 16"/>
            <p:cNvSpPr>
              <a:spLocks noChangeShapeType="1"/>
            </p:cNvSpPr>
            <p:nvPr/>
          </p:nvSpPr>
          <p:spPr bwMode="auto">
            <a:xfrm>
              <a:off x="672" y="3476"/>
              <a:ext cx="1692" cy="84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5" name="Freeform 17"/>
            <p:cNvSpPr>
              <a:spLocks/>
            </p:cNvSpPr>
            <p:nvPr/>
          </p:nvSpPr>
          <p:spPr bwMode="auto">
            <a:xfrm>
              <a:off x="2040" y="3259"/>
              <a:ext cx="1764" cy="381"/>
            </a:xfrm>
            <a:custGeom>
              <a:avLst/>
              <a:gdLst>
                <a:gd name="T0" fmla="*/ 0 w 1764"/>
                <a:gd name="T1" fmla="*/ 381 h 381"/>
                <a:gd name="T2" fmla="*/ 840 w 1764"/>
                <a:gd name="T3" fmla="*/ 219 h 381"/>
                <a:gd name="T4" fmla="*/ 1764 w 1764"/>
                <a:gd name="T5" fmla="*/ 0 h 381"/>
                <a:gd name="T6" fmla="*/ 0 60000 65536"/>
                <a:gd name="T7" fmla="*/ 0 60000 65536"/>
                <a:gd name="T8" fmla="*/ 0 60000 65536"/>
                <a:gd name="T9" fmla="*/ 0 w 1764"/>
                <a:gd name="T10" fmla="*/ 0 h 381"/>
                <a:gd name="T11" fmla="*/ 1764 w 1764"/>
                <a:gd name="T12" fmla="*/ 381 h 3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4" h="381">
                  <a:moveTo>
                    <a:pt x="0" y="381"/>
                  </a:moveTo>
                  <a:cubicBezTo>
                    <a:pt x="273" y="331"/>
                    <a:pt x="546" y="282"/>
                    <a:pt x="840" y="219"/>
                  </a:cubicBezTo>
                  <a:cubicBezTo>
                    <a:pt x="1134" y="156"/>
                    <a:pt x="1610" y="36"/>
                    <a:pt x="1764" y="0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6" name="Freeform 18"/>
            <p:cNvSpPr>
              <a:spLocks/>
            </p:cNvSpPr>
            <p:nvPr/>
          </p:nvSpPr>
          <p:spPr bwMode="auto">
            <a:xfrm>
              <a:off x="2055" y="3319"/>
              <a:ext cx="1764" cy="381"/>
            </a:xfrm>
            <a:custGeom>
              <a:avLst/>
              <a:gdLst>
                <a:gd name="T0" fmla="*/ 0 w 1764"/>
                <a:gd name="T1" fmla="*/ 381 h 381"/>
                <a:gd name="T2" fmla="*/ 840 w 1764"/>
                <a:gd name="T3" fmla="*/ 219 h 381"/>
                <a:gd name="T4" fmla="*/ 1764 w 1764"/>
                <a:gd name="T5" fmla="*/ 0 h 381"/>
                <a:gd name="T6" fmla="*/ 0 60000 65536"/>
                <a:gd name="T7" fmla="*/ 0 60000 65536"/>
                <a:gd name="T8" fmla="*/ 0 60000 65536"/>
                <a:gd name="T9" fmla="*/ 0 w 1764"/>
                <a:gd name="T10" fmla="*/ 0 h 381"/>
                <a:gd name="T11" fmla="*/ 1764 w 1764"/>
                <a:gd name="T12" fmla="*/ 381 h 3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4" h="381">
                  <a:moveTo>
                    <a:pt x="0" y="381"/>
                  </a:moveTo>
                  <a:cubicBezTo>
                    <a:pt x="273" y="331"/>
                    <a:pt x="546" y="282"/>
                    <a:pt x="840" y="219"/>
                  </a:cubicBezTo>
                  <a:cubicBezTo>
                    <a:pt x="1134" y="156"/>
                    <a:pt x="1610" y="36"/>
                    <a:pt x="1764" y="0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7" name="Line 19"/>
            <p:cNvSpPr>
              <a:spLocks noChangeShapeType="1"/>
            </p:cNvSpPr>
            <p:nvPr/>
          </p:nvSpPr>
          <p:spPr bwMode="auto">
            <a:xfrm>
              <a:off x="2058" y="3637"/>
              <a:ext cx="9" cy="57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8" name="Line 20"/>
            <p:cNvSpPr>
              <a:spLocks noChangeShapeType="1"/>
            </p:cNvSpPr>
            <p:nvPr/>
          </p:nvSpPr>
          <p:spPr bwMode="auto">
            <a:xfrm>
              <a:off x="3789" y="3262"/>
              <a:ext cx="9" cy="57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80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0"/>
            <a:ext cx="67945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9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0400" y="1253970"/>
            <a:ext cx="7829550" cy="5327650"/>
            <a:chOff x="688975" y="982895"/>
            <a:chExt cx="7829550" cy="532765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5" y="982895"/>
              <a:ext cx="7766050" cy="532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884936" y="6024021"/>
              <a:ext cx="16335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/>
                <a:t> </a:t>
              </a:r>
              <a:r>
                <a:rPr lang="en-US" b="1" dirty="0" err="1"/>
                <a:t>Lahsen</a:t>
              </a:r>
              <a:r>
                <a:rPr lang="en-US" b="1" dirty="0"/>
                <a:t> </a:t>
              </a:r>
              <a:r>
                <a:rPr lang="en-US" b="1" dirty="0" err="1" smtClean="0"/>
                <a:t>Assoufid</a:t>
              </a:r>
              <a:r>
                <a:rPr lang="en-US" b="1" dirty="0" smtClean="0"/>
                <a:t>, APS</a:t>
              </a:r>
              <a:endParaRPr lang="en-US" dirty="0"/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5484" y="77348"/>
            <a:ext cx="8972791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>
            <a:lvl1pPr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 i="0" dirty="0">
                <a:latin typeface="Times New Roman" pitchFamily="18" charset="0"/>
              </a:rPr>
              <a:t>H</a:t>
            </a:r>
            <a:r>
              <a:rPr lang="en-US" altLang="en-US" sz="3200" b="1" i="0" dirty="0" smtClean="0">
                <a:latin typeface="Times New Roman" pitchFamily="18" charset="0"/>
              </a:rPr>
              <a:t>ow have optical systems improved to match the improvement in the x-ray beams?</a:t>
            </a:r>
            <a:endParaRPr lang="en-US" altLang="en-US" sz="3200" b="1" i="0" dirty="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1262" y="615953"/>
            <a:ext cx="4124325" cy="1708160"/>
          </a:xfrm>
          <a:prstGeom prst="rect">
            <a:avLst/>
          </a:prstGeom>
          <a:solidFill>
            <a:srgbClr val="C1E7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Errors in the shape of the mirror (slope or figure) will impact the quality of the focus. 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Rough mirrors will scatter x-rays without focusing them. </a:t>
            </a:r>
            <a:endParaRPr lang="en-US" sz="2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5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/>
          <a:stretch/>
        </p:blipFill>
        <p:spPr bwMode="auto">
          <a:xfrm rot="16200000">
            <a:off x="1728220" y="-403555"/>
            <a:ext cx="5670775" cy="855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2338" y="1277756"/>
            <a:ext cx="495299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0" dirty="0" smtClean="0"/>
              <a:t>There are 100,000 depositions in the PDB. In 2013 there were about 10,000 in one year; this is about 50 per working day. </a:t>
            </a:r>
            <a:endParaRPr lang="en-US" sz="2800" i="0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0" dirty="0" smtClean="0"/>
              <a:t>Recently</a:t>
            </a:r>
            <a:r>
              <a:rPr lang="en-US" sz="2800" i="0" dirty="0" smtClean="0"/>
              <a:t>, 80% of these result in part from data measured at a synchrotron</a:t>
            </a:r>
            <a:r>
              <a:rPr lang="en-US" sz="2800" i="0" dirty="0" smtClean="0"/>
              <a:t>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0" dirty="0" smtClean="0"/>
              <a:t>Multiple Nobel-Prize winners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81946" y="-12271"/>
            <a:ext cx="87769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b="1" i="0" dirty="0" smtClean="0">
                <a:solidFill>
                  <a:srgbClr val="57257D"/>
                </a:solidFill>
              </a:rPr>
              <a:t>The impact of synchrotron x-ray scattering and diffraction on structural biology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193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79" y="1968504"/>
            <a:ext cx="7029470" cy="422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49" y="209550"/>
            <a:ext cx="8502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 smtClean="0">
                <a:latin typeface="Palatino Linotype" panose="02040502050505030304" pitchFamily="18" charset="0"/>
              </a:rPr>
              <a:t>The electron beam in NSLS-II will have a vertical Gaussian distribution height </a:t>
            </a:r>
            <a:r>
              <a:rPr lang="el-GR" sz="2400" b="1" i="0" dirty="0" smtClean="0">
                <a:latin typeface="Times New Roman"/>
                <a:cs typeface="Times New Roman"/>
              </a:rPr>
              <a:t>σ</a:t>
            </a:r>
            <a:r>
              <a:rPr lang="en-US" sz="2400" b="1" i="0" dirty="0" smtClean="0">
                <a:latin typeface="Times New Roman"/>
                <a:cs typeface="Times New Roman"/>
              </a:rPr>
              <a:t> </a:t>
            </a:r>
            <a:r>
              <a:rPr lang="en-US" sz="2400" b="1" i="0" dirty="0" smtClean="0">
                <a:latin typeface="Palatino Linotype" panose="02040502050505030304" pitchFamily="18" charset="0"/>
              </a:rPr>
              <a:t>of </a:t>
            </a:r>
            <a:r>
              <a:rPr lang="en-US" sz="2400" b="1" i="0" dirty="0">
                <a:latin typeface="Palatino Linotype" panose="02040502050505030304" pitchFamily="18" charset="0"/>
              </a:rPr>
              <a:t>4 </a:t>
            </a:r>
            <a:r>
              <a:rPr lang="en-US" sz="2400" b="1" i="0" dirty="0" smtClean="0">
                <a:latin typeface="Palatino Linotype" panose="02040502050505030304" pitchFamily="18" charset="0"/>
              </a:rPr>
              <a:t>microns (FWHM ~ 10 microns). I want to set up a mirror with a 10:1 demagnification ratio.  How small will the image be for various slope errors?</a:t>
            </a:r>
            <a:endParaRPr lang="en-US" sz="2400" b="1" i="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50" y="3314712"/>
            <a:ext cx="175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Value of the </a:t>
            </a:r>
            <a:r>
              <a:rPr lang="el-GR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of height of the </a:t>
            </a:r>
            <a:r>
              <a:rPr lang="en-US" sz="18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demagnified</a:t>
            </a:r>
            <a:r>
              <a:rPr lang="en-US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source in µm.</a:t>
            </a:r>
            <a:endParaRPr lang="en-US" sz="1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0656" y="6313719"/>
            <a:ext cx="45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RMS slope error of the mirror in µ-radians.</a:t>
            </a:r>
            <a:endParaRPr lang="en-US" sz="1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73829" y="2657104"/>
            <a:ext cx="3298369" cy="2589810"/>
            <a:chOff x="2873829" y="2657104"/>
            <a:chExt cx="3298369" cy="2589810"/>
          </a:xfrm>
        </p:grpSpPr>
        <p:sp>
          <p:nvSpPr>
            <p:cNvPr id="6" name="Freeform 5"/>
            <p:cNvSpPr/>
            <p:nvPr/>
          </p:nvSpPr>
          <p:spPr bwMode="auto">
            <a:xfrm>
              <a:off x="2873829" y="3113314"/>
              <a:ext cx="1219200" cy="2133600"/>
            </a:xfrm>
            <a:custGeom>
              <a:avLst/>
              <a:gdLst>
                <a:gd name="connsiteX0" fmla="*/ 0 w 1219200"/>
                <a:gd name="connsiteY0" fmla="*/ 2133600 h 2133600"/>
                <a:gd name="connsiteX1" fmla="*/ 239485 w 1219200"/>
                <a:gd name="connsiteY1" fmla="*/ 620486 h 2133600"/>
                <a:gd name="connsiteX2" fmla="*/ 1219200 w 1219200"/>
                <a:gd name="connsiteY2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2133600">
                  <a:moveTo>
                    <a:pt x="0" y="2133600"/>
                  </a:moveTo>
                  <a:cubicBezTo>
                    <a:pt x="18142" y="1554843"/>
                    <a:pt x="36285" y="976086"/>
                    <a:pt x="239485" y="620486"/>
                  </a:cubicBezTo>
                  <a:cubicBezTo>
                    <a:pt x="442685" y="264886"/>
                    <a:pt x="830942" y="132443"/>
                    <a:pt x="1219200" y="0"/>
                  </a:cubicBezTo>
                </a:path>
              </a:pathLst>
            </a:custGeom>
            <a:noFill/>
            <a:ln w="34925" cap="flat" cmpd="sng" algn="ctr">
              <a:solidFill>
                <a:srgbClr val="00CC66"/>
              </a:solidFill>
              <a:prstDash val="solid"/>
              <a:round/>
              <a:headEnd type="stealth" w="lg" len="med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798" y="2657104"/>
              <a:ext cx="2057400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value of 0.1 – </a:t>
              </a:r>
              <a:r>
                <a:rPr lang="en-US" sz="1600" i="0" dirty="0">
                  <a:latin typeface="Arial" panose="020B0604020202020204" pitchFamily="34" charset="0"/>
                  <a:cs typeface="Arial" panose="020B0604020202020204" pitchFamily="34" charset="0"/>
                </a:rPr>
                <a:t>0.2 </a:t>
              </a:r>
              <a:r>
                <a:rPr lang="en-US" sz="1600" i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µ-radians looks pretty good.</a:t>
              </a:r>
              <a:endParaRPr lang="en-US" sz="160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55187" y="3503066"/>
            <a:ext cx="2612613" cy="2098909"/>
            <a:chOff x="6474237" y="3503066"/>
            <a:chExt cx="2612613" cy="2098909"/>
          </a:xfrm>
        </p:grpSpPr>
        <p:sp>
          <p:nvSpPr>
            <p:cNvPr id="12" name="Freeform 11"/>
            <p:cNvSpPr/>
            <p:nvPr/>
          </p:nvSpPr>
          <p:spPr bwMode="auto">
            <a:xfrm rot="10976932" flipH="1">
              <a:off x="6474237" y="3503066"/>
              <a:ext cx="618650" cy="1430263"/>
            </a:xfrm>
            <a:custGeom>
              <a:avLst/>
              <a:gdLst>
                <a:gd name="connsiteX0" fmla="*/ 0 w 1219200"/>
                <a:gd name="connsiteY0" fmla="*/ 2133600 h 2133600"/>
                <a:gd name="connsiteX1" fmla="*/ 239485 w 1219200"/>
                <a:gd name="connsiteY1" fmla="*/ 620486 h 2133600"/>
                <a:gd name="connsiteX2" fmla="*/ 1219200 w 1219200"/>
                <a:gd name="connsiteY2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2133600">
                  <a:moveTo>
                    <a:pt x="0" y="2133600"/>
                  </a:moveTo>
                  <a:cubicBezTo>
                    <a:pt x="18142" y="1554843"/>
                    <a:pt x="36285" y="976086"/>
                    <a:pt x="239485" y="620486"/>
                  </a:cubicBezTo>
                  <a:cubicBezTo>
                    <a:pt x="442685" y="264886"/>
                    <a:pt x="830942" y="132443"/>
                    <a:pt x="1219200" y="0"/>
                  </a:cubicBezTo>
                </a:path>
              </a:pathLst>
            </a:custGeom>
            <a:noFill/>
            <a:ln w="34925" cap="flat" cmpd="sng" algn="ctr">
              <a:solidFill>
                <a:srgbClr val="CC0000"/>
              </a:solidFill>
              <a:prstDash val="solid"/>
              <a:round/>
              <a:headEnd type="stealth" w="lg" len="med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72118" y="4524757"/>
              <a:ext cx="2014732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value of 1.25 µ-radians is no better than what you start with!!</a:t>
              </a:r>
              <a:endParaRPr lang="en-US" sz="160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3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9184" y="315685"/>
            <a:ext cx="583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 smtClean="0">
                <a:latin typeface="Palatino Linotype" panose="02040502050505030304" pitchFamily="18" charset="0"/>
              </a:rPr>
              <a:t>How big is 0.1 µrad?  That’s 10</a:t>
            </a:r>
            <a:r>
              <a:rPr lang="en-US" sz="2400" b="1" i="0" baseline="30000" dirty="0" smtClean="0">
                <a:latin typeface="Palatino Linotype" panose="02040502050505030304" pitchFamily="18" charset="0"/>
              </a:rPr>
              <a:t>-7</a:t>
            </a:r>
            <a:r>
              <a:rPr lang="en-US" sz="2400" b="1" i="0" dirty="0">
                <a:latin typeface="Palatino Linotype" panose="02040502050505030304" pitchFamily="18" charset="0"/>
              </a:rPr>
              <a:t> </a:t>
            </a:r>
            <a:r>
              <a:rPr lang="en-US" sz="2400" b="1" i="0" dirty="0" smtClean="0">
                <a:latin typeface="Palatino Linotype" panose="02040502050505030304" pitchFamily="18" charset="0"/>
              </a:rPr>
              <a:t>radians.</a:t>
            </a:r>
            <a:endParaRPr lang="en-US" sz="2400" b="1" i="0" baseline="30000" dirty="0">
              <a:latin typeface="Palatino Linotype" panose="0204050205050503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5" y="1893423"/>
            <a:ext cx="14287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393371" y="4952989"/>
            <a:ext cx="6199414" cy="108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022951" y="4625321"/>
            <a:ext cx="940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smtClean="0">
                <a:latin typeface="Palatino Linotype" panose="02040502050505030304" pitchFamily="18" charset="0"/>
              </a:rPr>
              <a:t>3000 km</a:t>
            </a:r>
            <a:endParaRPr lang="en-US" sz="1600" i="0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99" y="1893423"/>
            <a:ext cx="14287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 rot="903082">
            <a:off x="1823972" y="3716471"/>
            <a:ext cx="5511496" cy="275934"/>
            <a:chOff x="1857375" y="3078605"/>
            <a:chExt cx="5240111" cy="219755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75" y="3078605"/>
              <a:ext cx="561780" cy="219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>
              <a:stCxn id="6148" idx="3"/>
            </p:cNvCxnSpPr>
            <p:nvPr/>
          </p:nvCxnSpPr>
          <p:spPr bwMode="auto">
            <a:xfrm flipV="1">
              <a:off x="2419155" y="3188482"/>
              <a:ext cx="4678331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2285992" y="1099457"/>
            <a:ext cx="424667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0" dirty="0" smtClean="0"/>
              <a:t>Firstly, 3000 km = 3 x 10</a:t>
            </a:r>
            <a:r>
              <a:rPr lang="en-US" sz="2000" i="0" baseline="30000" dirty="0" smtClean="0"/>
              <a:t>6</a:t>
            </a:r>
            <a:r>
              <a:rPr lang="en-US" sz="2000" i="0" dirty="0" smtClean="0"/>
              <a:t> m </a:t>
            </a:r>
          </a:p>
          <a:p>
            <a:pPr>
              <a:spcAft>
                <a:spcPts val="600"/>
              </a:spcAft>
            </a:pPr>
            <a:r>
              <a:rPr lang="en-US" sz="2000" i="0" dirty="0" smtClean="0"/>
              <a:t>Then 3 </a:t>
            </a:r>
            <a:r>
              <a:rPr lang="en-US" sz="2000" i="0" dirty="0"/>
              <a:t>x 10</a:t>
            </a:r>
            <a:r>
              <a:rPr lang="en-US" sz="2000" i="0" baseline="30000" dirty="0"/>
              <a:t>6</a:t>
            </a:r>
            <a:r>
              <a:rPr lang="en-US" sz="2000" i="0" dirty="0"/>
              <a:t> m</a:t>
            </a:r>
            <a:r>
              <a:rPr lang="en-US" sz="2000" i="0" dirty="0" smtClean="0"/>
              <a:t> * </a:t>
            </a:r>
            <a:r>
              <a:rPr lang="en-US" sz="2000" i="0" dirty="0">
                <a:latin typeface="Palatino Linotype" panose="02040502050505030304" pitchFamily="18" charset="0"/>
              </a:rPr>
              <a:t>10</a:t>
            </a:r>
            <a:r>
              <a:rPr lang="en-US" sz="2000" i="0" baseline="30000" dirty="0">
                <a:latin typeface="Palatino Linotype" panose="02040502050505030304" pitchFamily="18" charset="0"/>
              </a:rPr>
              <a:t>-7</a:t>
            </a:r>
            <a:r>
              <a:rPr lang="en-US" sz="2000" i="0" dirty="0" smtClean="0"/>
              <a:t> = 0.3 m = 30 cm.</a:t>
            </a:r>
            <a:endParaRPr lang="en-US" sz="2000" i="0" dirty="0"/>
          </a:p>
        </p:txBody>
      </p:sp>
      <p:grpSp>
        <p:nvGrpSpPr>
          <p:cNvPr id="15" name="Group 14"/>
          <p:cNvGrpSpPr/>
          <p:nvPr/>
        </p:nvGrpSpPr>
        <p:grpSpPr>
          <a:xfrm rot="574232">
            <a:off x="1892447" y="3480343"/>
            <a:ext cx="5511496" cy="275934"/>
            <a:chOff x="1857375" y="3078605"/>
            <a:chExt cx="5240111" cy="219755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75" y="3078605"/>
              <a:ext cx="561780" cy="219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>
              <a:stCxn id="16" idx="3"/>
            </p:cNvCxnSpPr>
            <p:nvPr/>
          </p:nvCxnSpPr>
          <p:spPr bwMode="auto">
            <a:xfrm flipV="1">
              <a:off x="2419155" y="3188482"/>
              <a:ext cx="4678331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582416" y="5399315"/>
            <a:ext cx="240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Me in New York</a:t>
            </a:r>
            <a:endParaRPr lang="en-US" sz="2000" i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8581" y="5399315"/>
            <a:ext cx="240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You in Albuquerque</a:t>
            </a:r>
            <a:endParaRPr lang="en-US" sz="2000" i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80" y="2037355"/>
            <a:ext cx="5891893" cy="313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1982" y="5223024"/>
            <a:ext cx="6389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smtClean="0">
                <a:latin typeface="Palatino Linotype" panose="02040502050505030304" pitchFamily="18" charset="0"/>
              </a:rPr>
              <a:t>Structure </a:t>
            </a:r>
            <a:r>
              <a:rPr lang="en-US" sz="1600" i="0" dirty="0">
                <a:latin typeface="Palatino Linotype" panose="02040502050505030304" pitchFamily="18" charset="0"/>
              </a:rPr>
              <a:t>of </a:t>
            </a:r>
            <a:r>
              <a:rPr lang="en-US" sz="1600" i="0" dirty="0" smtClean="0">
                <a:latin typeface="Palatino Linotype" panose="02040502050505030304" pitchFamily="18" charset="0"/>
              </a:rPr>
              <a:t>EEM nozzles </a:t>
            </a:r>
            <a:r>
              <a:rPr lang="en-US" sz="1600" i="0" dirty="0">
                <a:latin typeface="Palatino Linotype" panose="02040502050505030304" pitchFamily="18" charset="0"/>
              </a:rPr>
              <a:t>used to generate high-shear </a:t>
            </a:r>
            <a:r>
              <a:rPr lang="en-US" sz="1600" i="0" dirty="0" smtClean="0">
                <a:latin typeface="Palatino Linotype" panose="02040502050505030304" pitchFamily="18" charset="0"/>
              </a:rPr>
              <a:t>flow on </a:t>
            </a:r>
            <a:r>
              <a:rPr lang="en-US" sz="1600" i="0" dirty="0">
                <a:latin typeface="Palatino Linotype" panose="02040502050505030304" pitchFamily="18" charset="0"/>
              </a:rPr>
              <a:t>the </a:t>
            </a:r>
            <a:r>
              <a:rPr lang="en-US" sz="1600" i="0" dirty="0" err="1">
                <a:latin typeface="Palatino Linotype" panose="02040502050505030304" pitchFamily="18" charset="0"/>
              </a:rPr>
              <a:t>workpiece</a:t>
            </a:r>
            <a:r>
              <a:rPr lang="en-US" sz="1600" i="0" dirty="0">
                <a:latin typeface="Palatino Linotype" panose="02040502050505030304" pitchFamily="18" charset="0"/>
              </a:rPr>
              <a:t> surface in elastic emission machining</a:t>
            </a:r>
            <a:r>
              <a:rPr lang="en-US" sz="1600" i="0" dirty="0" smtClean="0">
                <a:latin typeface="Palatino Linotype" panose="02040502050505030304" pitchFamily="18" charset="0"/>
              </a:rPr>
              <a:t>. Diameters </a:t>
            </a:r>
            <a:r>
              <a:rPr lang="en-US" sz="1600" i="0" dirty="0">
                <a:latin typeface="Palatino Linotype" panose="02040502050505030304" pitchFamily="18" charset="0"/>
              </a:rPr>
              <a:t>of streams are </a:t>
            </a:r>
            <a:r>
              <a:rPr lang="en-US" sz="1600" i="0" dirty="0" smtClean="0">
                <a:latin typeface="Palatino Linotype" panose="02040502050505030304" pitchFamily="18" charset="0"/>
              </a:rPr>
              <a:t> in the range 1 </a:t>
            </a:r>
            <a:r>
              <a:rPr lang="en-US" sz="1600" i="0" dirty="0">
                <a:latin typeface="Palatino Linotype" panose="02040502050505030304" pitchFamily="18" charset="0"/>
              </a:rPr>
              <a:t>mm × 300 </a:t>
            </a:r>
            <a:r>
              <a:rPr lang="el-GR" sz="1600" i="0" dirty="0">
                <a:latin typeface="Palatino Linotype" panose="02040502050505030304" pitchFamily="18" charset="0"/>
              </a:rPr>
              <a:t>μ</a:t>
            </a:r>
            <a:r>
              <a:rPr lang="en-US" sz="1600" i="0" dirty="0">
                <a:latin typeface="Palatino Linotype" panose="02040502050505030304" pitchFamily="18" charset="0"/>
              </a:rPr>
              <a:t>m</a:t>
            </a:r>
            <a:r>
              <a:rPr lang="en-US" sz="1600" i="0" dirty="0" smtClean="0">
                <a:latin typeface="Palatino Linotype" panose="02040502050505030304" pitchFamily="18" charset="0"/>
              </a:rPr>
              <a:t>. Working distances 0.4 – 1.8 mm.  (a) Straight-flow </a:t>
            </a:r>
            <a:r>
              <a:rPr lang="en-US" sz="1600" i="0" dirty="0">
                <a:latin typeface="Palatino Linotype" panose="02040502050505030304" pitchFamily="18" charset="0"/>
              </a:rPr>
              <a:t>nozzle. (b) Focusing-flow nozzle</a:t>
            </a:r>
            <a:r>
              <a:rPr lang="en-US" sz="1600" i="0" dirty="0" smtClean="0">
                <a:latin typeface="Palatino Linotype" panose="02040502050505030304" pitchFamily="18" charset="0"/>
              </a:rPr>
              <a:t>.</a:t>
            </a:r>
          </a:p>
          <a:p>
            <a:endParaRPr lang="en-US" sz="1600" i="0" dirty="0" smtClean="0"/>
          </a:p>
          <a:p>
            <a:r>
              <a:rPr lang="en-US" sz="1600" i="0" dirty="0" smtClean="0"/>
              <a:t>Takei </a:t>
            </a:r>
            <a:r>
              <a:rPr lang="en-US" sz="1600" i="0" dirty="0"/>
              <a:t>and Mimura </a:t>
            </a:r>
            <a:r>
              <a:rPr lang="en-US" sz="1600" i="0" dirty="0" err="1"/>
              <a:t>Nanoscale</a:t>
            </a:r>
            <a:r>
              <a:rPr lang="en-US" sz="1600" i="0" dirty="0"/>
              <a:t> Research Letters 2013, 8:237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1982" y="141511"/>
            <a:ext cx="6901543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0" dirty="0" smtClean="0">
                <a:latin typeface="Palatino Linotype" panose="02040502050505030304" pitchFamily="18" charset="0"/>
              </a:rPr>
              <a:t>Elastic Emission Machining can give the slope/figure accuracy we need.</a:t>
            </a:r>
          </a:p>
          <a:p>
            <a:r>
              <a:rPr lang="en-US" sz="1800" i="0" dirty="0" smtClean="0">
                <a:latin typeface="Palatino Linotype" panose="02040502050505030304" pitchFamily="18" charset="0"/>
              </a:rPr>
              <a:t>A suspension of </a:t>
            </a:r>
            <a:r>
              <a:rPr lang="en-US" sz="1800" i="0" dirty="0">
                <a:latin typeface="Palatino Linotype" panose="02040502050505030304" pitchFamily="18" charset="0"/>
              </a:rPr>
              <a:t>2 </a:t>
            </a:r>
            <a:r>
              <a:rPr lang="el-GR" sz="1800" i="0" dirty="0">
                <a:latin typeface="Palatino Linotype" panose="02040502050505030304" pitchFamily="18" charset="0"/>
              </a:rPr>
              <a:t>μ</a:t>
            </a:r>
            <a:r>
              <a:rPr lang="en-US" sz="1800" i="0" dirty="0">
                <a:latin typeface="Palatino Linotype" panose="02040502050505030304" pitchFamily="18" charset="0"/>
              </a:rPr>
              <a:t>m </a:t>
            </a:r>
            <a:r>
              <a:rPr lang="en-US" sz="1800" i="0" dirty="0" smtClean="0">
                <a:latin typeface="Palatino Linotype" panose="02040502050505030304" pitchFamily="18" charset="0"/>
              </a:rPr>
              <a:t>quartz spheres at 3% concentration are directed at features to be </a:t>
            </a:r>
            <a:r>
              <a:rPr lang="en-US" sz="1800" i="0" dirty="0">
                <a:latin typeface="Palatino Linotype" panose="02040502050505030304" pitchFamily="18" charset="0"/>
              </a:rPr>
              <a:t>reduced. </a:t>
            </a:r>
            <a:r>
              <a:rPr lang="en-US" sz="1800" i="0" dirty="0" smtClean="0">
                <a:latin typeface="Palatino Linotype" panose="02040502050505030304" pitchFamily="18" charset="0"/>
              </a:rPr>
              <a:t>This is an ultra-precision </a:t>
            </a:r>
            <a:r>
              <a:rPr lang="en-US" sz="1800" i="0" dirty="0">
                <a:latin typeface="Palatino Linotype" panose="02040502050505030304" pitchFamily="18" charset="0"/>
              </a:rPr>
              <a:t>machining </a:t>
            </a:r>
            <a:r>
              <a:rPr lang="en-US" sz="1800" i="0" dirty="0" smtClean="0">
                <a:latin typeface="Palatino Linotype" panose="02040502050505030304" pitchFamily="18" charset="0"/>
              </a:rPr>
              <a:t>method that can fabricate </a:t>
            </a:r>
            <a:r>
              <a:rPr lang="en-US" sz="1800" i="0" dirty="0">
                <a:latin typeface="Palatino Linotype" panose="02040502050505030304" pitchFamily="18" charset="0"/>
              </a:rPr>
              <a:t>shapes with 0.1-nm accuracy.</a:t>
            </a:r>
          </a:p>
        </p:txBody>
      </p:sp>
    </p:spTree>
    <p:extLst>
      <p:ext uri="{BB962C8B-B14F-4D97-AF65-F5344CB8AC3E}">
        <p14:creationId xmlns:p14="http://schemas.microsoft.com/office/powerpoint/2010/main" val="39369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" y="4492726"/>
            <a:ext cx="5556251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3763892" y="812565"/>
            <a:ext cx="5122863" cy="2586038"/>
            <a:chOff x="106743" y="1127567"/>
            <a:chExt cx="5122863" cy="2586038"/>
          </a:xfrm>
        </p:grpSpPr>
        <p:grpSp>
          <p:nvGrpSpPr>
            <p:cNvPr id="37" name="Group 36"/>
            <p:cNvGrpSpPr/>
            <p:nvPr/>
          </p:nvGrpSpPr>
          <p:grpSpPr>
            <a:xfrm>
              <a:off x="1959356" y="1127567"/>
              <a:ext cx="3270250" cy="1941513"/>
              <a:chOff x="1959356" y="1127567"/>
              <a:chExt cx="3270250" cy="1941513"/>
            </a:xfrm>
          </p:grpSpPr>
          <p:sp>
            <p:nvSpPr>
              <p:cNvPr id="3" name="Rectangle 43"/>
              <p:cNvSpPr>
                <a:spLocks noChangeArrowheads="1"/>
              </p:cNvSpPr>
              <p:nvPr/>
            </p:nvSpPr>
            <p:spPr bwMode="auto">
              <a:xfrm>
                <a:off x="2069687" y="2744441"/>
                <a:ext cx="750887" cy="32067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64008" tIns="32004" rIns="64008" bIns="32004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" name="Rectangle 42"/>
              <p:cNvSpPr>
                <a:spLocks noChangeArrowheads="1"/>
              </p:cNvSpPr>
              <p:nvPr/>
            </p:nvSpPr>
            <p:spPr bwMode="auto">
              <a:xfrm>
                <a:off x="2820574" y="2744441"/>
                <a:ext cx="107950" cy="53975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64008" tIns="32004" rIns="64008" bIns="32004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" name="Rectangle 41"/>
              <p:cNvSpPr>
                <a:spLocks noChangeArrowheads="1"/>
              </p:cNvSpPr>
              <p:nvPr/>
            </p:nvSpPr>
            <p:spPr bwMode="auto">
              <a:xfrm>
                <a:off x="2820574" y="3012729"/>
                <a:ext cx="107950" cy="53975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64008" tIns="32004" rIns="64008" bIns="32004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" name="Rectangle 40"/>
              <p:cNvSpPr>
                <a:spLocks noChangeArrowheads="1"/>
              </p:cNvSpPr>
              <p:nvPr/>
            </p:nvSpPr>
            <p:spPr bwMode="auto">
              <a:xfrm>
                <a:off x="1961737" y="3012729"/>
                <a:ext cx="107950" cy="53975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64008" tIns="32004" rIns="64008" bIns="32004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" name="Rectangle 39"/>
              <p:cNvSpPr>
                <a:spLocks noChangeArrowheads="1"/>
              </p:cNvSpPr>
              <p:nvPr/>
            </p:nvSpPr>
            <p:spPr bwMode="auto">
              <a:xfrm>
                <a:off x="1961737" y="2739679"/>
                <a:ext cx="107950" cy="53975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64008" tIns="32004" rIns="64008" bIns="32004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" name="Line 38"/>
              <p:cNvSpPr>
                <a:spLocks noChangeShapeType="1"/>
              </p:cNvSpPr>
              <p:nvPr/>
            </p:nvSpPr>
            <p:spPr bwMode="auto">
              <a:xfrm flipV="1">
                <a:off x="2067306" y="1127567"/>
                <a:ext cx="2305050" cy="1609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" name="Line 37"/>
              <p:cNvSpPr>
                <a:spLocks noChangeShapeType="1"/>
              </p:cNvSpPr>
              <p:nvPr/>
            </p:nvSpPr>
            <p:spPr bwMode="auto">
              <a:xfrm flipV="1">
                <a:off x="2924556" y="1187892"/>
                <a:ext cx="2305050" cy="1608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Line 36"/>
              <p:cNvSpPr>
                <a:spLocks noChangeShapeType="1"/>
              </p:cNvSpPr>
              <p:nvPr/>
            </p:nvSpPr>
            <p:spPr bwMode="auto">
              <a:xfrm flipV="1">
                <a:off x="2924556" y="1132329"/>
                <a:ext cx="2305050" cy="1609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Line 35"/>
              <p:cNvSpPr>
                <a:spLocks noChangeShapeType="1"/>
              </p:cNvSpPr>
              <p:nvPr/>
            </p:nvSpPr>
            <p:spPr bwMode="auto">
              <a:xfrm flipV="1">
                <a:off x="2818193" y="1132329"/>
                <a:ext cx="2303463" cy="1609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Line 34"/>
              <p:cNvSpPr>
                <a:spLocks noChangeShapeType="1"/>
              </p:cNvSpPr>
              <p:nvPr/>
            </p:nvSpPr>
            <p:spPr bwMode="auto">
              <a:xfrm flipV="1">
                <a:off x="2818193" y="1406967"/>
                <a:ext cx="2303463" cy="1609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Line 33"/>
              <p:cNvSpPr>
                <a:spLocks noChangeShapeType="1"/>
              </p:cNvSpPr>
              <p:nvPr/>
            </p:nvSpPr>
            <p:spPr bwMode="auto">
              <a:xfrm flipV="1">
                <a:off x="2924556" y="1406967"/>
                <a:ext cx="2305050" cy="1609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Line 32"/>
              <p:cNvSpPr>
                <a:spLocks noChangeShapeType="1"/>
              </p:cNvSpPr>
              <p:nvPr/>
            </p:nvSpPr>
            <p:spPr bwMode="auto">
              <a:xfrm flipV="1">
                <a:off x="2924556" y="1460942"/>
                <a:ext cx="2305050" cy="1608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Line 31"/>
              <p:cNvSpPr>
                <a:spLocks noChangeShapeType="1"/>
              </p:cNvSpPr>
              <p:nvPr/>
            </p:nvSpPr>
            <p:spPr bwMode="auto">
              <a:xfrm flipV="1">
                <a:off x="1959356" y="2938911"/>
                <a:ext cx="109537" cy="762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30"/>
              <p:cNvSpPr>
                <a:spLocks noChangeShapeType="1"/>
              </p:cNvSpPr>
              <p:nvPr/>
            </p:nvSpPr>
            <p:spPr bwMode="auto">
              <a:xfrm flipV="1">
                <a:off x="1961737" y="1129948"/>
                <a:ext cx="2305050" cy="1609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29"/>
              <p:cNvSpPr>
                <a:spLocks noChangeShapeType="1"/>
              </p:cNvSpPr>
              <p:nvPr/>
            </p:nvSpPr>
            <p:spPr bwMode="auto">
              <a:xfrm>
                <a:off x="4264406" y="1127567"/>
                <a:ext cx="965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>
                <a:off x="5126418" y="1406967"/>
                <a:ext cx="1031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27"/>
              <p:cNvSpPr>
                <a:spLocks noChangeShapeType="1"/>
              </p:cNvSpPr>
              <p:nvPr/>
            </p:nvSpPr>
            <p:spPr bwMode="auto">
              <a:xfrm flipH="1" flipV="1">
                <a:off x="5229606" y="1411730"/>
                <a:ext cx="0" cy="492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26"/>
              <p:cNvSpPr>
                <a:spLocks noChangeShapeType="1"/>
              </p:cNvSpPr>
              <p:nvPr/>
            </p:nvSpPr>
            <p:spPr bwMode="auto">
              <a:xfrm flipV="1">
                <a:off x="5121656" y="1259330"/>
                <a:ext cx="0" cy="1428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25"/>
              <p:cNvSpPr>
                <a:spLocks noChangeShapeType="1"/>
              </p:cNvSpPr>
              <p:nvPr/>
            </p:nvSpPr>
            <p:spPr bwMode="auto">
              <a:xfrm flipV="1">
                <a:off x="5229606" y="1132330"/>
                <a:ext cx="0" cy="539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V="1">
              <a:off x="2005393" y="3035742"/>
              <a:ext cx="239713" cy="455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1335468" y="3102417"/>
              <a:ext cx="650875" cy="139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1330706" y="2834130"/>
              <a:ext cx="665162" cy="411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H="1" flipV="1">
              <a:off x="2880106" y="3099242"/>
              <a:ext cx="692150" cy="2143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H="1" flipV="1">
              <a:off x="2880106" y="2816667"/>
              <a:ext cx="687387" cy="4905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2759456" y="1470467"/>
              <a:ext cx="588962" cy="611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1313243" y="3519930"/>
              <a:ext cx="1644650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008" tIns="32004" rIns="64008" bIns="320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  <a:ea typeface="Times New Roman" pitchFamily="18" charset="0"/>
                </a:rPr>
                <a:t>Main Mirror Substrate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2373693" y="1284730"/>
              <a:ext cx="11509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008" tIns="32004" rIns="64008" bIns="320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  <a:ea typeface="Times New Roman" pitchFamily="18" charset="0"/>
                </a:rPr>
                <a:t>Mirror Surface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3562731" y="3202430"/>
              <a:ext cx="1354137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008" tIns="32004" rIns="64008" bIns="320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Piezo</a:t>
              </a: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-electric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bars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106743" y="3130992"/>
              <a:ext cx="1352550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008" tIns="32004" rIns="64008" bIns="320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Piezo</a:t>
              </a: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-electric bars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2" name="Rectangle 44"/>
          <p:cNvSpPr>
            <a:spLocks noChangeArrowheads="1"/>
          </p:cNvSpPr>
          <p:nvPr/>
        </p:nvSpPr>
        <p:spPr bwMode="auto">
          <a:xfrm>
            <a:off x="0" y="14866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02" y="5787453"/>
            <a:ext cx="850185" cy="85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088" y="4081815"/>
            <a:ext cx="4050910" cy="20766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1487579" y="6175973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Thales SESO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41713" y="626020"/>
            <a:ext cx="433028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i="0" dirty="0" smtClean="0">
                <a:latin typeface="Palatino Linotype" panose="02040502050505030304" pitchFamily="18" charset="0"/>
              </a:rPr>
              <a:t>The SESO company, now owned by Thales have been creating “bimorph” benders, which are </a:t>
            </a:r>
            <a:r>
              <a:rPr lang="en-US" sz="1800" i="0" dirty="0" err="1" smtClean="0">
                <a:latin typeface="Palatino Linotype" panose="02040502050505030304" pitchFamily="18" charset="0"/>
              </a:rPr>
              <a:t>piezo</a:t>
            </a:r>
            <a:r>
              <a:rPr lang="en-US" sz="1800" i="0" dirty="0" smtClean="0">
                <a:latin typeface="Palatino Linotype" panose="02040502050505030304" pitchFamily="18" charset="0"/>
              </a:rPr>
              <a:t>-electric bars glued to solid mirrors of  single-crystal Si or fused silica. </a:t>
            </a:r>
          </a:p>
          <a:p>
            <a:pPr>
              <a:spcAft>
                <a:spcPts val="600"/>
              </a:spcAft>
            </a:pPr>
            <a:r>
              <a:rPr lang="en-US" sz="1800" i="0" dirty="0" smtClean="0">
                <a:latin typeface="Palatino Linotype" panose="02040502050505030304" pitchFamily="18" charset="0"/>
              </a:rPr>
              <a:t>Several electrodes are connected along the length of the bars to make short-range </a:t>
            </a:r>
            <a:r>
              <a:rPr lang="en-US" sz="1800" i="0" dirty="0">
                <a:latin typeface="Palatino Linotype" panose="02040502050505030304" pitchFamily="18" charset="0"/>
              </a:rPr>
              <a:t>bends. </a:t>
            </a:r>
            <a:endParaRPr lang="en-US" sz="1800" i="0" dirty="0" smtClean="0">
              <a:latin typeface="Palatino Linotype" panose="0204050205050503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800" i="0" dirty="0" smtClean="0">
                <a:latin typeface="Palatino Linotype" panose="02040502050505030304" pitchFamily="18" charset="0"/>
              </a:rPr>
              <a:t>Correction </a:t>
            </a:r>
            <a:r>
              <a:rPr lang="en-US" sz="1800" i="0" dirty="0">
                <a:latin typeface="Palatino Linotype" panose="02040502050505030304" pitchFamily="18" charset="0"/>
              </a:rPr>
              <a:t>with 12 </a:t>
            </a:r>
            <a:r>
              <a:rPr lang="en-US" sz="1800" i="0" dirty="0" smtClean="0">
                <a:latin typeface="Palatino Linotype" panose="02040502050505030304" pitchFamily="18" charset="0"/>
              </a:rPr>
              <a:t>electrodes on a 600 mm mirror can provide small height errors of 1.3 </a:t>
            </a:r>
            <a:r>
              <a:rPr lang="en-US" sz="1800" i="0" dirty="0">
                <a:latin typeface="Palatino Linotype" panose="02040502050505030304" pitchFamily="18" charset="0"/>
              </a:rPr>
              <a:t>nm </a:t>
            </a:r>
            <a:r>
              <a:rPr lang="en-US" sz="1800" i="0" dirty="0" smtClean="0">
                <a:latin typeface="Palatino Linotype" panose="02040502050505030304" pitchFamily="18" charset="0"/>
              </a:rPr>
              <a:t>RMS and slope errors in the range we want, 0.15 </a:t>
            </a:r>
            <a:r>
              <a:rPr lang="en-US" sz="1800" i="0" dirty="0">
                <a:latin typeface="Palatino Linotype" panose="02040502050505030304" pitchFamily="18" charset="0"/>
              </a:rPr>
              <a:t>µrad </a:t>
            </a:r>
            <a:r>
              <a:rPr lang="en-US" sz="1800" i="0" dirty="0" smtClean="0">
                <a:latin typeface="Palatino Linotype" panose="02040502050505030304" pitchFamily="18" charset="0"/>
              </a:rPr>
              <a:t>RMS.  </a:t>
            </a:r>
            <a:endParaRPr lang="en-US" sz="1800" i="0" dirty="0">
              <a:latin typeface="Palatino Linotype" panose="0204050205050503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4613" y="4190"/>
            <a:ext cx="879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smtClean="0">
                <a:latin typeface="Palatino Linotype" panose="02040502050505030304" pitchFamily="18" charset="0"/>
              </a:rPr>
              <a:t>Correcting Figure Errors and Making Accurate Bends</a:t>
            </a:r>
            <a:endParaRPr lang="en-US" sz="2800" b="1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1679" y="3062742"/>
            <a:ext cx="4219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b="1" i="0" dirty="0" smtClean="0">
                <a:latin typeface="Palatino Linotype" panose="02040502050505030304" pitchFamily="18" charset="0"/>
              </a:rPr>
              <a:t>3. </a:t>
            </a:r>
            <a:r>
              <a:rPr lang="en-US" sz="3200" b="1" i="0" dirty="0" err="1" smtClean="0">
                <a:latin typeface="Palatino Linotype" panose="02040502050505030304" pitchFamily="18" charset="0"/>
              </a:rPr>
              <a:t>Diffractometers</a:t>
            </a:r>
            <a:r>
              <a:rPr lang="en-US" sz="3200" b="1" i="0" dirty="0" smtClean="0">
                <a:latin typeface="Palatino Linotype" panose="02040502050505030304" pitchFamily="18" charset="0"/>
              </a:rPr>
              <a:t>.</a:t>
            </a:r>
            <a:endParaRPr lang="en-US" sz="1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rndt-Wonacott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977900"/>
            <a:ext cx="6102350" cy="54403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bpe_ro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075"/>
            <a:ext cx="36449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635500" y="6446838"/>
            <a:ext cx="13099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latin typeface="Monotype Corsiva" pitchFamily="66" charset="0"/>
              </a:rPr>
              <a:t>Bram </a:t>
            </a:r>
            <a:r>
              <a:rPr lang="en-US" altLang="en-US" sz="1400" dirty="0" err="1">
                <a:latin typeface="Monotype Corsiva" pitchFamily="66" charset="0"/>
              </a:rPr>
              <a:t>Schierbeek</a:t>
            </a:r>
            <a:r>
              <a:rPr lang="en-US" altLang="en-US" sz="1400" dirty="0" smtClean="0">
                <a:latin typeface="Monotype Corsiva" pitchFamily="66" charset="0"/>
              </a:rPr>
              <a:t>,</a:t>
            </a:r>
            <a:endParaRPr lang="en-US" altLang="en-US" sz="1400" dirty="0">
              <a:latin typeface="Monotype Corsiva" pitchFamily="66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41300" y="-1270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b="1" i="0" dirty="0" err="1"/>
              <a:t>Uli</a:t>
            </a:r>
            <a:r>
              <a:rPr lang="en-US" altLang="en-US" sz="2800" b="1" i="0" dirty="0"/>
              <a:t> Arndt and Alan </a:t>
            </a:r>
            <a:r>
              <a:rPr lang="en-US" altLang="en-US" sz="2800" b="1" i="0" dirty="0" err="1"/>
              <a:t>Wonacott</a:t>
            </a:r>
            <a:r>
              <a:rPr lang="en-US" altLang="en-US" sz="2800" b="1" i="0" dirty="0"/>
              <a:t> invented the automated rotation camera.  Still x-ray film, but very much more efficient. </a:t>
            </a:r>
            <a:endParaRPr lang="en-US" altLang="en-US" sz="2800" b="1" dirty="0">
              <a:solidFill>
                <a:schemeClr val="accent2"/>
              </a:solidFill>
            </a:endParaRPr>
          </a:p>
        </p:txBody>
      </p:sp>
      <p:pic>
        <p:nvPicPr>
          <p:cNvPr id="442374" name="Picture 6" descr="P40903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5370513" cy="4025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4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657225"/>
            <a:ext cx="48482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51" y="1190625"/>
            <a:ext cx="36195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0" dirty="0" smtClean="0">
                <a:latin typeface="Palatino Linotype" panose="02040502050505030304" pitchFamily="18" charset="0"/>
              </a:rPr>
              <a:t>A commercial </a:t>
            </a:r>
            <a:r>
              <a:rPr lang="en-US" sz="2800" b="1" i="0" dirty="0" err="1" smtClean="0">
                <a:latin typeface="Palatino Linotype" panose="02040502050505030304" pitchFamily="18" charset="0"/>
              </a:rPr>
              <a:t>microdiffractometer</a:t>
            </a:r>
            <a:r>
              <a:rPr lang="en-US" sz="2000" b="1" i="0" dirty="0" smtClean="0">
                <a:latin typeface="Palatino Linotype" panose="0204050205050503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The MD2 was invented by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Annastasis</a:t>
            </a:r>
            <a:r>
              <a:rPr lang="en-US" sz="2000" i="0" dirty="0" smtClean="0">
                <a:latin typeface="Palatino Linotype" panose="02040502050505030304" pitchFamily="18" charset="0"/>
              </a:rPr>
              <a:t>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Perrakis</a:t>
            </a:r>
            <a:r>
              <a:rPr lang="en-US" sz="2000" i="0" dirty="0" smtClean="0">
                <a:latin typeface="Palatino Linotype" panose="02040502050505030304" pitchFamily="18" charset="0"/>
              </a:rPr>
              <a:t> and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Florent</a:t>
            </a:r>
            <a:r>
              <a:rPr lang="en-US" sz="2000" i="0" dirty="0" smtClean="0">
                <a:latin typeface="Palatino Linotype" panose="02040502050505030304" pitchFamily="18" charset="0"/>
              </a:rPr>
              <a:t>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Cipriani</a:t>
            </a:r>
            <a:r>
              <a:rPr lang="en-US" sz="2000" i="0" dirty="0" smtClean="0">
                <a:latin typeface="Palatino Linotype" panose="02040502050505030304" pitchFamily="18" charset="0"/>
              </a:rPr>
              <a:t> and the team at the EMBL in Grenoble in about 1999. It has been commercialized by several companies, now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Bruker</a:t>
            </a:r>
            <a:r>
              <a:rPr lang="en-US" sz="2000" i="0" dirty="0" smtClean="0">
                <a:latin typeface="Palatino Linotype" panose="02040502050505030304" pitchFamily="18" charset="0"/>
              </a:rPr>
              <a:t>, and it is used at many beamlines. It handles crystals nicely down to dimensions of 5 µm. </a:t>
            </a:r>
            <a:endParaRPr lang="en-US" sz="2000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0rms\admin\x25\pix\diffto_in_x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3694" b="6367"/>
          <a:stretch/>
        </p:blipFill>
        <p:spPr bwMode="auto">
          <a:xfrm>
            <a:off x="2557462" y="228600"/>
            <a:ext cx="658653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450" y="895350"/>
            <a:ext cx="238601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0" dirty="0" smtClean="0">
                <a:latin typeface="Palatino Linotype" panose="02040502050505030304" pitchFamily="18" charset="0"/>
              </a:rPr>
              <a:t>Another commercial system</a:t>
            </a:r>
            <a:r>
              <a:rPr lang="en-US" sz="2000" b="1" i="0" dirty="0" smtClean="0">
                <a:latin typeface="Palatino Linotype" panose="0204050205050503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This system was created by Chuck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Strouse</a:t>
            </a:r>
            <a:r>
              <a:rPr lang="en-US" sz="2000" i="0" dirty="0" smtClean="0">
                <a:latin typeface="Palatino Linotype" panose="02040502050505030304" pitchFamily="18" charset="0"/>
              </a:rPr>
              <a:t> and Crystal Logic of Los Angeles especially for X25 at the NSLS. 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This steel frame is quite stable enough for this work.</a:t>
            </a:r>
            <a:endParaRPr lang="en-US" sz="2000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0rms\admin\x25\pix\P101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r="6875" b="4687"/>
          <a:stretch/>
        </p:blipFill>
        <p:spPr bwMode="auto">
          <a:xfrm>
            <a:off x="3551107" y="1334392"/>
            <a:ext cx="4964243" cy="41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750" y="1704975"/>
            <a:ext cx="23860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With an 8” air-bearing motor and massive </a:t>
            </a:r>
            <a:r>
              <a:rPr lang="en-US" sz="2000" i="0" cap="all" dirty="0" smtClean="0">
                <a:latin typeface="Palatino Linotype" panose="02040502050505030304" pitchFamily="18" charset="0"/>
              </a:rPr>
              <a:t>x-y-z</a:t>
            </a:r>
            <a:r>
              <a:rPr lang="en-US" sz="2000" i="0" dirty="0" smtClean="0">
                <a:latin typeface="Palatino Linotype" panose="02040502050505030304" pitchFamily="18" charset="0"/>
              </a:rPr>
              <a:t> stage, this Crystal Logic goniometer has equivalent stability and resolution of the MD2, able to handle several-micron crystals.</a:t>
            </a:r>
            <a:endParaRPr lang="en-US" sz="2000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8095" r="6165" b="4920"/>
          <a:stretch/>
        </p:blipFill>
        <p:spPr bwMode="auto">
          <a:xfrm>
            <a:off x="5746749" y="2787649"/>
            <a:ext cx="2070100" cy="204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6999" y="5057775"/>
            <a:ext cx="349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/>
              <a:t>This X-Y stage by </a:t>
            </a:r>
            <a:r>
              <a:rPr lang="en-US" sz="1800" i="0" dirty="0" err="1" smtClean="0"/>
              <a:t>SmarAct</a:t>
            </a:r>
            <a:r>
              <a:rPr lang="en-US" sz="1800" i="0" dirty="0" smtClean="0"/>
              <a:t> will hold about 1/5 </a:t>
            </a:r>
            <a:r>
              <a:rPr lang="en-US" sz="1800" i="0" dirty="0" err="1" smtClean="0"/>
              <a:t>lb</a:t>
            </a:r>
            <a:r>
              <a:rPr lang="en-US" sz="1800" i="0" dirty="0" smtClean="0"/>
              <a:t>, can move at 13 mm/sec, and can position with a </a:t>
            </a:r>
            <a:r>
              <a:rPr lang="en-US" sz="1800" b="1" i="0" dirty="0" smtClean="0">
                <a:solidFill>
                  <a:srgbClr val="7030A0"/>
                </a:solidFill>
              </a:rPr>
              <a:t>repeatability of 26 nm</a:t>
            </a:r>
            <a:r>
              <a:rPr lang="en-US" sz="1800" i="0" dirty="0" smtClean="0"/>
              <a:t>.</a:t>
            </a:r>
            <a:endParaRPr lang="en-US" sz="1800" i="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r="1770" b="3709"/>
          <a:stretch/>
        </p:blipFill>
        <p:spPr bwMode="auto">
          <a:xfrm>
            <a:off x="1111469" y="2734430"/>
            <a:ext cx="3508155" cy="216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1401" y="5057775"/>
            <a:ext cx="3498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/>
              <a:t>A 150 mm version of this </a:t>
            </a:r>
            <a:r>
              <a:rPr lang="en-US" sz="1800" i="0" dirty="0" err="1" smtClean="0"/>
              <a:t>Aerotech</a:t>
            </a:r>
            <a:r>
              <a:rPr lang="en-US" sz="1800" i="0" dirty="0" smtClean="0"/>
              <a:t> air-bearing servo motor, able to rotate up to 300 rpm,  will give 5 x 10</a:t>
            </a:r>
            <a:r>
              <a:rPr lang="en-US" sz="1800" i="0" baseline="30000" dirty="0" smtClean="0"/>
              <a:t>-5</a:t>
            </a:r>
            <a:r>
              <a:rPr lang="en-US" sz="1800" i="0" dirty="0" smtClean="0"/>
              <a:t> </a:t>
            </a:r>
            <a:r>
              <a:rPr lang="en-US" sz="1800" i="0" dirty="0" err="1" smtClean="0"/>
              <a:t>deg</a:t>
            </a:r>
            <a:r>
              <a:rPr lang="en-US" sz="1800" i="0" dirty="0" smtClean="0"/>
              <a:t> angular resolution with </a:t>
            </a:r>
            <a:r>
              <a:rPr lang="en-US" sz="1800" b="1" i="0" dirty="0" smtClean="0">
                <a:solidFill>
                  <a:srgbClr val="7030A0"/>
                </a:solidFill>
              </a:rPr>
              <a:t>20 nm positional stability.</a:t>
            </a:r>
            <a:endParaRPr lang="en-US" sz="1800" b="1" i="0" baseline="30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23851"/>
            <a:ext cx="8172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0" dirty="0" smtClean="0">
                <a:latin typeface="Palatino Linotype" panose="02040502050505030304" pitchFamily="18" charset="0"/>
              </a:rPr>
              <a:t>But those times are gone!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Our new Frontier beamline at NSLS-II should produce a beam that is </a:t>
            </a: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1 x 0.5 µm, producing 10</a:t>
            </a:r>
            <a:r>
              <a:rPr lang="en-US" sz="2000" b="1" i="0" baseline="3000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13</a:t>
            </a:r>
            <a:r>
              <a:rPr lang="en-US" sz="2000" b="1" i="0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 x-ray photons per second</a:t>
            </a:r>
            <a:r>
              <a:rPr lang="en-US" sz="2000" i="0" dirty="0" smtClean="0">
                <a:latin typeface="Palatino Linotype" panose="02040502050505030304" pitchFamily="18" charset="0"/>
              </a:rPr>
              <a:t>. We’ll need to move to the next generation components of our new </a:t>
            </a:r>
            <a:r>
              <a:rPr lang="en-US" sz="2000" i="0" dirty="0" err="1" smtClean="0">
                <a:latin typeface="Palatino Linotype" panose="02040502050505030304" pitchFamily="18" charset="0"/>
              </a:rPr>
              <a:t>diffractometer</a:t>
            </a:r>
            <a:r>
              <a:rPr lang="en-US" sz="2000" i="0" dirty="0" smtClean="0">
                <a:latin typeface="Palatino Linotype" panose="02040502050505030304" pitchFamily="18" charset="0"/>
              </a:rPr>
              <a:t>, and to put the whole thing on an ultra-stable tombstone. </a:t>
            </a:r>
          </a:p>
          <a:p>
            <a:pPr>
              <a:spcAft>
                <a:spcPts val="600"/>
              </a:spcAft>
            </a:pPr>
            <a:r>
              <a:rPr lang="en-US" sz="2000" i="0" dirty="0" smtClean="0">
                <a:latin typeface="Palatino Linotype" panose="02040502050505030304" pitchFamily="18" charset="0"/>
              </a:rPr>
              <a:t>Here are components we are considering:</a:t>
            </a:r>
            <a:endParaRPr lang="en-US" sz="2000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3" name="Rectangle 39"/>
          <p:cNvSpPr>
            <a:spLocks/>
          </p:cNvSpPr>
          <p:nvPr/>
        </p:nvSpPr>
        <p:spPr bwMode="auto">
          <a:xfrm>
            <a:off x="5595254" y="2177164"/>
            <a:ext cx="3429000" cy="128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Aft>
                <a:spcPts val="600"/>
              </a:spcAft>
            </a:pPr>
            <a:r>
              <a:rPr lang="en-US" sz="1800" b="1" dirty="0">
                <a:ea typeface="ＭＳ Ｐゴシック" charset="0"/>
                <a:cs typeface="Gill Sans" charset="0"/>
              </a:rPr>
              <a:t>1995 </a:t>
            </a:r>
            <a:r>
              <a:rPr lang="en-US" sz="1800" b="1" dirty="0" err="1">
                <a:ea typeface="ＭＳ Ｐゴシック" charset="0"/>
                <a:cs typeface="Gill Sans" charset="0"/>
              </a:rPr>
              <a:t>Svergun</a:t>
            </a:r>
            <a:r>
              <a:rPr lang="en-US" sz="1800" b="1" dirty="0">
                <a:ea typeface="ＭＳ Ｐゴシック" charset="0"/>
                <a:cs typeface="Gill Sans" charset="0"/>
              </a:rPr>
              <a:t> &amp; </a:t>
            </a:r>
            <a:r>
              <a:rPr lang="en-US" sz="1800" b="1" dirty="0" err="1">
                <a:ea typeface="ＭＳ Ｐゴシック" charset="0"/>
                <a:cs typeface="Gill Sans" charset="0"/>
              </a:rPr>
              <a:t>Stuhrman</a:t>
            </a:r>
            <a:r>
              <a:rPr lang="en-US" sz="1800" b="1" dirty="0">
                <a:ea typeface="ＭＳ Ｐゴシック" charset="0"/>
                <a:cs typeface="Gill Sans" charset="0"/>
              </a:rPr>
              <a:t>: SASHA</a:t>
            </a:r>
          </a:p>
          <a:p>
            <a:pPr marL="119063">
              <a:spcAft>
                <a:spcPts val="600"/>
              </a:spcAft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800" b="1" dirty="0">
                <a:ea typeface="ＭＳ Ｐゴシック" charset="0"/>
                <a:cs typeface="Gill Sans" charset="0"/>
              </a:rPr>
              <a:t>software for shape </a:t>
            </a:r>
            <a:r>
              <a:rPr lang="en-US" sz="1800" b="1" dirty="0" smtClean="0">
                <a:ea typeface="ＭＳ Ｐゴシック" charset="0"/>
                <a:cs typeface="Gill Sans" charset="0"/>
              </a:rPr>
              <a:t>determination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ea typeface="ＭＳ Ｐゴシック" charset="0"/>
                <a:cs typeface="Gill Sans" charset="0"/>
              </a:rPr>
              <a:t>1995 </a:t>
            </a:r>
            <a:r>
              <a:rPr lang="en-US" sz="1800" b="1" dirty="0" err="1">
                <a:ea typeface="ＭＳ Ｐゴシック" charset="0"/>
                <a:cs typeface="Gill Sans" charset="0"/>
              </a:rPr>
              <a:t>Svergun</a:t>
            </a:r>
            <a:r>
              <a:rPr lang="en-US" sz="1800" b="1" dirty="0">
                <a:ea typeface="ＭＳ Ｐゴシック" charset="0"/>
                <a:cs typeface="Gill Sans" charset="0"/>
              </a:rPr>
              <a:t>: CRYSOL</a:t>
            </a:r>
          </a:p>
          <a:p>
            <a:pPr marL="119063">
              <a:spcAft>
                <a:spcPts val="600"/>
              </a:spcAft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800" b="1" dirty="0">
                <a:ea typeface="ＭＳ Ｐゴシック" charset="0"/>
                <a:cs typeface="Gill Sans" charset="0"/>
              </a:rPr>
              <a:t>calculate SAXS curve using PDB</a:t>
            </a:r>
          </a:p>
          <a:p>
            <a:pPr marL="119063">
              <a:spcAft>
                <a:spcPts val="600"/>
              </a:spcAft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800" b="1" dirty="0">
                <a:ea typeface="ＭＳ Ｐゴシック" charset="0"/>
                <a:cs typeface="Gill Sans" charset="0"/>
              </a:rPr>
              <a:t>accounts for solvent layer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125000"/>
            </a:pPr>
            <a:endParaRPr lang="en-US" sz="1800" b="1" dirty="0">
              <a:ea typeface="ＭＳ Ｐゴシック" charset="0"/>
              <a:cs typeface="Gill Sans" charset="0"/>
            </a:endParaRPr>
          </a:p>
        </p:txBody>
      </p:sp>
      <p:pic>
        <p:nvPicPr>
          <p:cNvPr id="31784" name="Picture 40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1" r="10714" b="6632"/>
          <a:stretch/>
        </p:blipFill>
        <p:spPr bwMode="auto">
          <a:xfrm>
            <a:off x="50091" y="2698630"/>
            <a:ext cx="4557487" cy="406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90" name="Rectangle 46"/>
          <p:cNvSpPr>
            <a:spLocks/>
          </p:cNvSpPr>
          <p:nvPr/>
        </p:nvSpPr>
        <p:spPr bwMode="auto">
          <a:xfrm rot="16200000">
            <a:off x="-1145927" y="4465402"/>
            <a:ext cx="2633142" cy="24110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1" name="Rectangle 47"/>
          <p:cNvSpPr>
            <a:spLocks/>
          </p:cNvSpPr>
          <p:nvPr/>
        </p:nvSpPr>
        <p:spPr bwMode="auto">
          <a:xfrm rot="16200000">
            <a:off x="-1233886" y="4333467"/>
            <a:ext cx="2853036" cy="2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 dirty="0">
                <a:ea typeface="ＭＳ Ｐゴシック" charset="0"/>
                <a:cs typeface="Gill Sans" charset="0"/>
              </a:rPr>
              <a:t>Publications containing </a:t>
            </a:r>
            <a:r>
              <a:rPr lang="en-US" sz="2000" b="1" dirty="0">
                <a:ea typeface="ＭＳ Ｐゴシック" charset="0"/>
                <a:cs typeface="Gill Sans" charset="0"/>
              </a:rPr>
              <a:t>SAXS</a:t>
            </a:r>
            <a:endParaRPr lang="en-US" b="1" dirty="0">
              <a:ea typeface="ＭＳ Ｐゴシック" charset="0"/>
              <a:cs typeface="Gill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09354" y="1043225"/>
            <a:ext cx="3837964" cy="2696038"/>
            <a:chOff x="1629100" y="1250059"/>
            <a:chExt cx="3837964" cy="2696038"/>
          </a:xfrm>
        </p:grpSpPr>
        <p:graphicFrame>
          <p:nvGraphicFramePr>
            <p:cNvPr id="31785" name="Object 4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74620498"/>
                </p:ext>
              </p:extLst>
            </p:nvPr>
          </p:nvGraphicFramePr>
          <p:xfrm>
            <a:off x="1649743" y="1250059"/>
            <a:ext cx="3817321" cy="2696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0" name="Chart" r:id="rId4" imgW="5420310" imgH="4170423" progId="MSGraph.Chart.8">
                    <p:embed/>
                  </p:oleObj>
                </mc:Choice>
                <mc:Fallback>
                  <p:oleObj name="Chart" r:id="rId4" imgW="5420310" imgH="4170423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9743" y="1250059"/>
                          <a:ext cx="3817321" cy="2696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88" name="Rectangle 44"/>
            <p:cNvSpPr>
              <a:spLocks/>
            </p:cNvSpPr>
            <p:nvPr/>
          </p:nvSpPr>
          <p:spPr bwMode="auto">
            <a:xfrm rot="16200000">
              <a:off x="933489" y="2601346"/>
              <a:ext cx="163744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600" b="1" dirty="0">
                  <a:ea typeface="ＭＳ Ｐゴシック" charset="0"/>
                  <a:cs typeface="Gill Sans" charset="0"/>
                </a:rPr>
                <a:t>Synchrotrons</a:t>
              </a:r>
            </a:p>
          </p:txBody>
        </p:sp>
        <p:sp>
          <p:nvSpPr>
            <p:cNvPr id="31792" name="Rectangle 48"/>
            <p:cNvSpPr>
              <a:spLocks/>
            </p:cNvSpPr>
            <p:nvPr/>
          </p:nvSpPr>
          <p:spPr bwMode="auto">
            <a:xfrm>
              <a:off x="3403272" y="1897436"/>
              <a:ext cx="11156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1999-1994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307062" y="3547805"/>
              <a:ext cx="3023811" cy="245888"/>
              <a:chOff x="2201574" y="4516637"/>
              <a:chExt cx="3023811" cy="245888"/>
            </a:xfrm>
          </p:grpSpPr>
          <p:sp>
            <p:nvSpPr>
              <p:cNvPr id="31786" name="Rectangle 42"/>
              <p:cNvSpPr>
                <a:spLocks/>
              </p:cNvSpPr>
              <p:nvPr/>
            </p:nvSpPr>
            <p:spPr bwMode="auto">
              <a:xfrm>
                <a:off x="4861403" y="4547081"/>
                <a:ext cx="36398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343434"/>
                    </a:solidFill>
                    <a:ea typeface="ＭＳ Ｐゴシック" charset="0"/>
                    <a:cs typeface="Gill Sans" charset="0"/>
                  </a:rPr>
                  <a:t>1973</a:t>
                </a:r>
              </a:p>
            </p:txBody>
          </p:sp>
          <p:sp>
            <p:nvSpPr>
              <p:cNvPr id="31787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3077746" y="4658151"/>
                <a:ext cx="1760265" cy="111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3200"/>
              </a:p>
            </p:txBody>
          </p:sp>
          <p:sp>
            <p:nvSpPr>
              <p:cNvPr id="31793" name="Rectangle 49"/>
              <p:cNvSpPr>
                <a:spLocks/>
              </p:cNvSpPr>
              <p:nvPr/>
            </p:nvSpPr>
            <p:spPr bwMode="auto">
              <a:xfrm>
                <a:off x="2201574" y="4516637"/>
                <a:ext cx="782929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400" b="1" dirty="0">
                    <a:ea typeface="ＭＳ Ｐゴシック" charset="0"/>
                    <a:cs typeface="Gill Sans" charset="0"/>
                  </a:rPr>
                  <a:t>1999-1994</a:t>
                </a:r>
              </a:p>
            </p:txBody>
          </p:sp>
        </p:grpSp>
      </p:grpSp>
      <p:pic>
        <p:nvPicPr>
          <p:cNvPr id="31795" name="Picture 5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69" y="3577822"/>
            <a:ext cx="3725206" cy="328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96" name="Rectangle 52"/>
          <p:cNvSpPr>
            <a:spLocks/>
          </p:cNvSpPr>
          <p:nvPr/>
        </p:nvSpPr>
        <p:spPr bwMode="auto">
          <a:xfrm>
            <a:off x="6285551" y="4375459"/>
            <a:ext cx="16286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 dirty="0">
                <a:ea typeface="ＭＳ Ｐゴシック" charset="0"/>
                <a:cs typeface="Gill Sans" charset="0"/>
              </a:rPr>
              <a:t>CRYSOL Citations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1397" y="228003"/>
            <a:ext cx="7569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0" dirty="0" smtClean="0"/>
              <a:t>The pace of publications in SAXS is increasing very rapidly, and many of these depend on SR.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95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0678" y="3129416"/>
            <a:ext cx="5353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b="1" i="0" dirty="0" smtClean="0">
                <a:latin typeface="Palatino Linotype" panose="02040502050505030304" pitchFamily="18" charset="0"/>
              </a:rPr>
              <a:t>4.  Handling crystals</a:t>
            </a:r>
            <a:endParaRPr lang="en-US" sz="1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9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2" t="25599" r="6763" b="16824"/>
          <a:stretch/>
        </p:blipFill>
        <p:spPr>
          <a:xfrm>
            <a:off x="1323974" y="1574581"/>
            <a:ext cx="6391275" cy="4940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38126"/>
            <a:ext cx="8172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0" dirty="0" smtClean="0">
                <a:latin typeface="Palatino Linotype" panose="02040502050505030304" pitchFamily="18" charset="0"/>
              </a:rPr>
              <a:t>In the BC days (Before </a:t>
            </a:r>
            <a:r>
              <a:rPr lang="en-US" sz="2400" b="1" i="0" dirty="0" err="1" smtClean="0">
                <a:latin typeface="Palatino Linotype" panose="02040502050505030304" pitchFamily="18" charset="0"/>
              </a:rPr>
              <a:t>Cryo</a:t>
            </a:r>
            <a:r>
              <a:rPr lang="en-US" sz="2400" b="1" i="0" dirty="0" smtClean="0">
                <a:latin typeface="Palatino Linotype" panose="02040502050505030304" pitchFamily="18" charset="0"/>
              </a:rPr>
              <a:t>) we mounted our crystals in thin-walled glass capillaries with a drop of mother liquor to prevent drying. </a:t>
            </a:r>
            <a:endParaRPr lang="en-US" sz="1800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8"/>
          <a:stretch/>
        </p:blipFill>
        <p:spPr bwMode="auto">
          <a:xfrm>
            <a:off x="1309687" y="1319213"/>
            <a:ext cx="6486525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09685" y="5252233"/>
            <a:ext cx="648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/>
              <a:t>A </a:t>
            </a:r>
            <a:r>
              <a:rPr lang="en-US" sz="1800" i="0" dirty="0"/>
              <a:t>capillary-mounted </a:t>
            </a:r>
            <a:r>
              <a:rPr lang="en-US" sz="1800" i="0" dirty="0" smtClean="0"/>
              <a:t>crystal </a:t>
            </a:r>
            <a:r>
              <a:rPr lang="en-US" sz="1800" i="0" dirty="0"/>
              <a:t>of hen-egg-white </a:t>
            </a:r>
            <a:r>
              <a:rPr lang="en-US" sz="1800" i="0" dirty="0" smtClean="0"/>
              <a:t>lysozyme. Total exposure was 10 </a:t>
            </a:r>
            <a:r>
              <a:rPr lang="en-US" sz="1800" i="0" dirty="0"/>
              <a:t>h at room temperature </a:t>
            </a:r>
            <a:r>
              <a:rPr lang="en-US" sz="1800" i="0" dirty="0"/>
              <a:t>on </a:t>
            </a:r>
            <a:r>
              <a:rPr lang="en-US" sz="1800" i="0" dirty="0" smtClean="0"/>
              <a:t>the EMBL </a:t>
            </a:r>
            <a:r>
              <a:rPr lang="en-US" sz="1800" i="0" dirty="0" smtClean="0"/>
              <a:t>beamline BW7B </a:t>
            </a:r>
            <a:r>
              <a:rPr lang="en-US" sz="1800" i="0" dirty="0"/>
              <a:t>at </a:t>
            </a:r>
            <a:r>
              <a:rPr lang="en-US" sz="1800" i="0" dirty="0" smtClean="0"/>
              <a:t>DESY in Hamburg</a:t>
            </a:r>
            <a:r>
              <a:rPr lang="en-US" sz="1800" i="0" dirty="0" smtClean="0"/>
              <a:t>. The </a:t>
            </a:r>
            <a:r>
              <a:rPr lang="en-US" sz="1800" i="0" dirty="0"/>
              <a:t>brown trace on the crystal </a:t>
            </a:r>
            <a:r>
              <a:rPr lang="en-US" sz="1800" i="0" dirty="0" smtClean="0"/>
              <a:t>tracks the path of the synchrotron beam. (Garman and Schneider, 1997)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904875" y="238126"/>
            <a:ext cx="732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0" dirty="0" smtClean="0">
                <a:latin typeface="Palatino Linotype" panose="02040502050505030304" pitchFamily="18" charset="0"/>
              </a:rPr>
              <a:t>This led to the sort of damage that Elspeth Garman documented in this famous photograph.</a:t>
            </a:r>
            <a:endParaRPr lang="en-US" sz="1800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1878013" y="228601"/>
            <a:ext cx="5372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3200" b="1" i="0" dirty="0" smtClean="0"/>
              <a:t>These days we </a:t>
            </a:r>
            <a:r>
              <a:rPr lang="en-US" altLang="en-US" sz="3200" b="1" i="0" dirty="0"/>
              <a:t>use </a:t>
            </a:r>
            <a:r>
              <a:rPr lang="en-US" altLang="en-US" sz="3200" b="1" i="0" dirty="0" smtClean="0"/>
              <a:t>cryogenics. </a:t>
            </a:r>
            <a:endParaRPr lang="en-US" altLang="en-US" sz="2800" i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892675" y="1025525"/>
            <a:ext cx="3873500" cy="5532125"/>
            <a:chOff x="4645025" y="596900"/>
            <a:chExt cx="3873500" cy="553212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025" y="596900"/>
              <a:ext cx="3873500" cy="526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45025" y="5852026"/>
              <a:ext cx="38735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Garman and Schneider, 1997.</a:t>
              </a:r>
              <a:endParaRPr lang="en-US" dirty="0"/>
            </a:p>
          </p:txBody>
        </p: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36563" y="1406024"/>
            <a:ext cx="4003675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400" i="0" dirty="0" smtClean="0"/>
              <a:t>Liquid nitrogen temperatures slow the rate at which our </a:t>
            </a:r>
            <a:r>
              <a:rPr lang="en-US" altLang="en-US" sz="2400" i="0" dirty="0"/>
              <a:t>specimens </a:t>
            </a:r>
            <a:r>
              <a:rPr lang="en-US" altLang="en-US" sz="2400" i="0" dirty="0" smtClean="0"/>
              <a:t>are damaged </a:t>
            </a:r>
            <a:r>
              <a:rPr lang="en-US" altLang="en-US" sz="2400" i="0" dirty="0"/>
              <a:t>by the x-rays.  </a:t>
            </a:r>
          </a:p>
          <a:p>
            <a:pPr>
              <a:spcAft>
                <a:spcPts val="600"/>
              </a:spcAft>
            </a:pPr>
            <a:r>
              <a:rPr lang="en-US" altLang="en-US" sz="2400" i="0" dirty="0" smtClean="0"/>
              <a:t>In the ensuing 17 years many workers in the discipline have simplified the system so the apparatus becomes commodities and the whole thing can be automated.</a:t>
            </a:r>
            <a:endParaRPr lang="en-US" altLang="en-US" sz="2400" i="0" dirty="0"/>
          </a:p>
        </p:txBody>
      </p:sp>
    </p:spTree>
    <p:extLst>
      <p:ext uri="{BB962C8B-B14F-4D97-AF65-F5344CB8AC3E}">
        <p14:creationId xmlns:p14="http://schemas.microsoft.com/office/powerpoint/2010/main" val="8302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953000" y="6248400"/>
            <a:ext cx="3962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mtClean="0">
                <a:latin typeface="Brush Script MT" pitchFamily="66" charset="0"/>
              </a:rPr>
              <a:t>Brookhaven Biology</a:t>
            </a:r>
          </a:p>
        </p:txBody>
      </p:sp>
      <p:pic>
        <p:nvPicPr>
          <p:cNvPr id="88067" name="Picture 1"/>
          <p:cNvPicPr>
            <a:picLocks noChangeAspect="1" noChangeArrowheads="1"/>
          </p:cNvPicPr>
          <p:nvPr/>
        </p:nvPicPr>
        <p:blipFill>
          <a:blip r:embed="rId3"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185863"/>
            <a:ext cx="6116637" cy="4894262"/>
          </a:xfrm>
          <a:prstGeom prst="rect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2"/>
          <p:cNvSpPr txBox="1">
            <a:spLocks noChangeArrowheads="1"/>
          </p:cNvSpPr>
          <p:nvPr/>
        </p:nvSpPr>
        <p:spPr bwMode="auto">
          <a:xfrm>
            <a:off x="638175" y="-12700"/>
            <a:ext cx="7848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2400" b="1" i="0" dirty="0" smtClean="0">
                <a:solidFill>
                  <a:srgbClr val="000000"/>
                </a:solidFill>
              </a:rPr>
              <a:t>Automated systems like this one, invented at the ALS by Thomas Earnest and his crew, are part of the fully automated synchrotron experience.</a:t>
            </a:r>
            <a:endParaRPr lang="en-GB" altLang="en-US" sz="2400" b="1" i="0" dirty="0">
              <a:solidFill>
                <a:srgbClr val="000000"/>
              </a:solidFill>
            </a:endParaRPr>
          </a:p>
        </p:txBody>
      </p:sp>
      <p:pic>
        <p:nvPicPr>
          <p:cNvPr id="880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4241800"/>
            <a:ext cx="3487737" cy="2616200"/>
          </a:xfrm>
          <a:prstGeom prst="rect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975" y="1157124"/>
            <a:ext cx="7134047" cy="359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599" y="4816922"/>
            <a:ext cx="804862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i="0" dirty="0" smtClean="0"/>
              <a:t>The </a:t>
            </a:r>
            <a:r>
              <a:rPr lang="en-US" sz="1700" i="0" dirty="0" err="1" smtClean="0"/>
              <a:t>NatX</a:t>
            </a:r>
            <a:r>
              <a:rPr lang="en-US" sz="1700" i="0" dirty="0" smtClean="0"/>
              <a:t>-Ray company made this commercial device, and a similar system is offered by </a:t>
            </a:r>
            <a:r>
              <a:rPr lang="en-US" sz="1700" i="0" dirty="0" err="1" smtClean="0"/>
              <a:t>Irelec</a:t>
            </a:r>
            <a:r>
              <a:rPr lang="en-US" sz="1700" i="0" dirty="0" smtClean="0"/>
              <a:t> Co.</a:t>
            </a:r>
          </a:p>
          <a:p>
            <a:pPr marL="342900" indent="-342900">
              <a:spcAft>
                <a:spcPts val="600"/>
              </a:spcAft>
              <a:buAutoNum type="alphaLcParenBoth"/>
            </a:pPr>
            <a:r>
              <a:rPr lang="en-US" sz="1700" i="0" dirty="0" smtClean="0"/>
              <a:t>View </a:t>
            </a:r>
            <a:r>
              <a:rPr lang="en-US" sz="1700" i="0" dirty="0"/>
              <a:t>of the </a:t>
            </a:r>
            <a:r>
              <a:rPr lang="en-US" sz="1700" i="0" dirty="0" smtClean="0"/>
              <a:t>96-well plates used </a:t>
            </a:r>
            <a:r>
              <a:rPr lang="en-US" sz="1700" i="0" dirty="0"/>
              <a:t>for </a:t>
            </a:r>
            <a:r>
              <a:rPr lang="en-US" sz="1700" i="0" dirty="0" smtClean="0"/>
              <a:t>crystal growth and diffraction study of the growing crystals. </a:t>
            </a:r>
          </a:p>
          <a:p>
            <a:pPr marL="342900" indent="-342900">
              <a:spcAft>
                <a:spcPts val="600"/>
              </a:spcAft>
              <a:buAutoNum type="alphaLcParenBoth"/>
            </a:pPr>
            <a:r>
              <a:rPr lang="en-US" sz="1700" i="0" dirty="0" smtClean="0"/>
              <a:t>Detailed </a:t>
            </a:r>
            <a:r>
              <a:rPr lang="en-US" sz="1700" i="0" dirty="0"/>
              <a:t>view of the geometry of the plate well. </a:t>
            </a:r>
            <a:endParaRPr lang="en-US" sz="1700" i="0" dirty="0" smtClean="0"/>
          </a:p>
          <a:p>
            <a:pPr marL="342900" indent="-342900">
              <a:spcAft>
                <a:spcPts val="600"/>
              </a:spcAft>
              <a:buAutoNum type="alphaLcParenBoth"/>
            </a:pPr>
            <a:r>
              <a:rPr lang="en-US" sz="1700" i="0" dirty="0" smtClean="0"/>
              <a:t>View </a:t>
            </a:r>
            <a:r>
              <a:rPr lang="en-US" sz="1700" i="0" dirty="0"/>
              <a:t>of the plate, held by the G-Rob system in the x-ray beam during data collection.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710" y="146302"/>
            <a:ext cx="7648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2800" b="1" i="0" dirty="0" smtClean="0">
                <a:latin typeface="Palatino Linotype" panose="02040502050505030304" pitchFamily="18" charset="0"/>
              </a:rPr>
              <a:t>Special-purpose robots automate the observation of crystal growth.</a:t>
            </a:r>
            <a:endParaRPr lang="en-US" sz="2800" b="1" i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cription: Description: ADE-Grid-Scan_Concept_3b-mesh-La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3" y="1803966"/>
            <a:ext cx="7784821" cy="3045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66538" y="5268685"/>
            <a:ext cx="700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>
                <a:latin typeface="Palatino Linotype" panose="02040502050505030304" pitchFamily="18" charset="0"/>
                <a:ea typeface="Times New Roman"/>
              </a:rPr>
              <a:t>ADE methods launch a 2.5 </a:t>
            </a:r>
            <a:r>
              <a:rPr lang="en-US" sz="1800" i="0" dirty="0" err="1">
                <a:latin typeface="Palatino Linotype" panose="02040502050505030304" pitchFamily="18" charset="0"/>
                <a:ea typeface="Times New Roman"/>
              </a:rPr>
              <a:t>nL</a:t>
            </a:r>
            <a:r>
              <a:rPr lang="en-US" sz="1800" i="0" dirty="0">
                <a:latin typeface="Palatino Linotype" panose="02040502050505030304" pitchFamily="18" charset="0"/>
                <a:ea typeface="Times New Roman"/>
              </a:rPr>
              <a:t> droplet (left</a:t>
            </a:r>
            <a:r>
              <a:rPr lang="en-US" sz="1800" i="0" dirty="0" smtClean="0">
                <a:latin typeface="Palatino Linotype" panose="02040502050505030304" pitchFamily="18" charset="0"/>
                <a:ea typeface="Times New Roman"/>
              </a:rPr>
              <a:t>) which, </a:t>
            </a:r>
            <a:r>
              <a:rPr lang="en-US" sz="1800" i="0" dirty="0">
                <a:latin typeface="Palatino Linotype" panose="02040502050505030304" pitchFamily="18" charset="0"/>
                <a:ea typeface="Times New Roman"/>
              </a:rPr>
              <a:t>when caught on a mesh and coupled with a raster-scan data collection (middle), yields crystal structures (right). </a:t>
            </a:r>
            <a:endParaRPr lang="en-US" sz="1800" i="0" dirty="0"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097" y="306956"/>
            <a:ext cx="7815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i="0" dirty="0" smtClean="0">
                <a:latin typeface="Palatino Linotype" panose="02040502050505030304" pitchFamily="18" charset="0"/>
              </a:rPr>
              <a:t>Alex </a:t>
            </a:r>
            <a:r>
              <a:rPr lang="en-US" sz="2400" b="1" i="0" dirty="0" err="1" smtClean="0">
                <a:latin typeface="Palatino Linotype" panose="02040502050505030304" pitchFamily="18" charset="0"/>
              </a:rPr>
              <a:t>Soares</a:t>
            </a:r>
            <a:r>
              <a:rPr lang="en-US" sz="2400" b="1" i="0" dirty="0" smtClean="0">
                <a:latin typeface="Palatino Linotype" panose="02040502050505030304" pitchFamily="18" charset="0"/>
              </a:rPr>
              <a:t> leads a team which is employing acoustic droplet ejection (ADE) to mount tiny crystals for diffraction. </a:t>
            </a:r>
          </a:p>
        </p:txBody>
      </p:sp>
    </p:spTree>
    <p:extLst>
      <p:ext uri="{BB962C8B-B14F-4D97-AF65-F5344CB8AC3E}">
        <p14:creationId xmlns:p14="http://schemas.microsoft.com/office/powerpoint/2010/main" val="37612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41" y="723901"/>
            <a:ext cx="5291137" cy="352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159" y="4419600"/>
            <a:ext cx="857250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i="0" dirty="0" smtClean="0">
                <a:latin typeface="Palatino Linotype" panose="02040502050505030304" pitchFamily="18" charset="0"/>
              </a:rPr>
              <a:t>Roessler, Orville, and others have created a conveyor-belt </a:t>
            </a:r>
            <a:r>
              <a:rPr lang="en-US" sz="1800" i="0" dirty="0">
                <a:latin typeface="Palatino Linotype" panose="02040502050505030304" pitchFamily="18" charset="0"/>
              </a:rPr>
              <a:t>system for </a:t>
            </a:r>
            <a:r>
              <a:rPr lang="en-US" sz="1800" i="0" dirty="0" smtClean="0">
                <a:latin typeface="Palatino Linotype" panose="02040502050505030304" pitchFamily="18" charset="0"/>
              </a:rPr>
              <a:t>ADE delivery of crystals to the x-ray beam. </a:t>
            </a:r>
            <a:r>
              <a:rPr lang="en-US" sz="1800" i="0" dirty="0">
                <a:latin typeface="Palatino Linotype" panose="02040502050505030304" pitchFamily="18" charset="0"/>
              </a:rPr>
              <a:t>A motorized </a:t>
            </a:r>
            <a:r>
              <a:rPr lang="en-US" sz="1800" i="0" dirty="0" smtClean="0">
                <a:latin typeface="Palatino Linotype" panose="02040502050505030304" pitchFamily="18" charset="0"/>
              </a:rPr>
              <a:t>apparatus </a:t>
            </a:r>
            <a:r>
              <a:rPr lang="en-US" sz="1800" i="0" dirty="0">
                <a:latin typeface="Palatino Linotype" panose="02040502050505030304" pitchFamily="18" charset="0"/>
              </a:rPr>
              <a:t>holds an </a:t>
            </a:r>
            <a:r>
              <a:rPr lang="en-US" sz="1800" i="0" dirty="0" smtClean="0">
                <a:latin typeface="Palatino Linotype" panose="02040502050505030304" pitchFamily="18" charset="0"/>
              </a:rPr>
              <a:t>x-ray-transparent </a:t>
            </a:r>
            <a:r>
              <a:rPr lang="en-US" sz="1800" i="0" dirty="0">
                <a:latin typeface="Palatino Linotype" panose="02040502050505030304" pitchFamily="18" charset="0"/>
              </a:rPr>
              <a:t>“conveyor belt” in the beam. A sample holder </a:t>
            </a:r>
            <a:r>
              <a:rPr lang="en-US" sz="1800" i="0" dirty="0" smtClean="0">
                <a:latin typeface="Palatino Linotype" panose="02040502050505030304" pitchFamily="18" charset="0"/>
              </a:rPr>
              <a:t>containing crystals sits </a:t>
            </a:r>
            <a:r>
              <a:rPr lang="en-US" sz="1800" i="0" dirty="0">
                <a:latin typeface="Palatino Linotype" panose="02040502050505030304" pitchFamily="18" charset="0"/>
              </a:rPr>
              <a:t>beneath the conveyor belt. </a:t>
            </a:r>
            <a:r>
              <a:rPr lang="en-US" sz="1800" i="0" dirty="0" smtClean="0">
                <a:latin typeface="Palatino Linotype" panose="02040502050505030304" pitchFamily="18" charset="0"/>
              </a:rPr>
              <a:t>Below that is an acoustic </a:t>
            </a:r>
            <a:r>
              <a:rPr lang="en-US" sz="1800" i="0" dirty="0">
                <a:latin typeface="Palatino Linotype" panose="02040502050505030304" pitchFamily="18" charset="0"/>
              </a:rPr>
              <a:t>transducer, </a:t>
            </a:r>
            <a:r>
              <a:rPr lang="en-US" sz="1800" i="0" dirty="0" smtClean="0">
                <a:latin typeface="Palatino Linotype" panose="02040502050505030304" pitchFamily="18" charset="0"/>
              </a:rPr>
              <a:t>coupled acoustically to the sample </a:t>
            </a:r>
            <a:r>
              <a:rPr lang="en-US" sz="1800" i="0" dirty="0">
                <a:latin typeface="Palatino Linotype" panose="02040502050505030304" pitchFamily="18" charset="0"/>
              </a:rPr>
              <a:t>holder. </a:t>
            </a:r>
            <a:endParaRPr lang="en-US" sz="1800" i="0" dirty="0" smtClean="0">
              <a:latin typeface="Palatino Linotype" panose="0204050205050503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800" i="0" dirty="0" smtClean="0">
                <a:latin typeface="Palatino Linotype" panose="02040502050505030304" pitchFamily="18" charset="0"/>
              </a:rPr>
              <a:t>Crystal-containing </a:t>
            </a:r>
            <a:r>
              <a:rPr lang="en-US" sz="1800" i="0" dirty="0">
                <a:latin typeface="Palatino Linotype" panose="02040502050505030304" pitchFamily="18" charset="0"/>
              </a:rPr>
              <a:t>droplets </a:t>
            </a:r>
            <a:r>
              <a:rPr lang="en-US" sz="1800" i="0" dirty="0" smtClean="0">
                <a:latin typeface="Palatino Linotype" panose="02040502050505030304" pitchFamily="18" charset="0"/>
              </a:rPr>
              <a:t>ejec­t </a:t>
            </a:r>
            <a:r>
              <a:rPr lang="en-US" sz="1800" i="0" dirty="0">
                <a:latin typeface="Palatino Linotype" panose="02040502050505030304" pitchFamily="18" charset="0"/>
              </a:rPr>
              <a:t>upwards onto the underside of the conveyor belt, where they are then translated into the </a:t>
            </a:r>
            <a:r>
              <a:rPr lang="en-US" sz="1800" i="0" dirty="0" err="1">
                <a:latin typeface="Palatino Linotype" panose="02040502050505030304" pitchFamily="18" charset="0"/>
              </a:rPr>
              <a:t>cryostream</a:t>
            </a:r>
            <a:r>
              <a:rPr lang="en-US" sz="1800" i="0" dirty="0">
                <a:latin typeface="Palatino Linotype" panose="02040502050505030304" pitchFamily="18" charset="0"/>
              </a:rPr>
              <a:t> and rapidly </a:t>
            </a:r>
            <a:r>
              <a:rPr lang="en-US" sz="1800" i="0" dirty="0" err="1">
                <a:latin typeface="Palatino Linotype" panose="02040502050505030304" pitchFamily="18" charset="0"/>
              </a:rPr>
              <a:t>cryo</a:t>
            </a:r>
            <a:r>
              <a:rPr lang="en-US" sz="1800" i="0" dirty="0">
                <a:latin typeface="Palatino Linotype" panose="02040502050505030304" pitchFamily="18" charset="0"/>
              </a:rPr>
              <a:t>-cooled. </a:t>
            </a:r>
            <a:r>
              <a:rPr lang="en-US" sz="1800" i="0" dirty="0" smtClean="0">
                <a:latin typeface="Palatino Linotype" panose="02040502050505030304" pitchFamily="18" charset="0"/>
              </a:rPr>
              <a:t>Automated alignment and </a:t>
            </a:r>
            <a:r>
              <a:rPr lang="en-US" sz="1800" i="0" dirty="0">
                <a:latin typeface="Palatino Linotype" panose="02040502050505030304" pitchFamily="18" charset="0"/>
              </a:rPr>
              <a:t>data collection follow. </a:t>
            </a:r>
            <a:r>
              <a:rPr lang="en-US" sz="1800" i="0" dirty="0" smtClean="0">
                <a:latin typeface="Palatino Linotype" panose="02040502050505030304" pitchFamily="18" charset="0"/>
              </a:rPr>
              <a:t>(Roessler </a:t>
            </a:r>
            <a:r>
              <a:rPr lang="en-US" sz="1800" i="0" dirty="0">
                <a:latin typeface="Palatino Linotype" panose="02040502050505030304" pitchFamily="18" charset="0"/>
              </a:rPr>
              <a:t>et al., </a:t>
            </a:r>
            <a:r>
              <a:rPr lang="en-US" sz="1800" i="0" dirty="0" smtClean="0">
                <a:latin typeface="Palatino Linotype" panose="02040502050505030304" pitchFamily="18" charset="0"/>
              </a:rPr>
              <a:t>2013)</a:t>
            </a:r>
            <a:endParaRPr lang="en-US" sz="1800" i="0" dirty="0"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4934" y="85725"/>
            <a:ext cx="683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2800" b="1" i="0" dirty="0" smtClean="0">
                <a:latin typeface="Palatino Linotype" panose="02040502050505030304" pitchFamily="18" charset="0"/>
              </a:rPr>
              <a:t>Acoustic droplet ejection has other uses</a:t>
            </a:r>
          </a:p>
        </p:txBody>
      </p:sp>
    </p:spTree>
    <p:extLst>
      <p:ext uri="{BB962C8B-B14F-4D97-AF65-F5344CB8AC3E}">
        <p14:creationId xmlns:p14="http://schemas.microsoft.com/office/powerpoint/2010/main" val="4611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7440" y="3138223"/>
            <a:ext cx="2547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b="1" i="0" dirty="0" smtClean="0">
                <a:latin typeface="Palatino Linotype" panose="02040502050505030304" pitchFamily="18" charset="0"/>
              </a:rPr>
              <a:t>5.  Detectors</a:t>
            </a:r>
            <a:endParaRPr lang="en-US" sz="1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rms\graph\detectortalk\camera_hutc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33475"/>
            <a:ext cx="5334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343400" y="5095875"/>
            <a:ext cx="406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Bob Sweet and Donna Cyr messing with an Arndt/Wonacott Rotation Camera, NSLS Beamline X12-C. Circa 1986.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81025" y="152400"/>
            <a:ext cx="798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i="0"/>
              <a:t>The mid ‘80s, X-Ray Film as a Detector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52400" y="906463"/>
            <a:ext cx="35814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i="0" dirty="0"/>
              <a:t>Many crystal structures were solved with a Rotation Camera and x-ray film.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Good points: </a:t>
            </a:r>
            <a:endParaRPr lang="en-US" sz="2000" i="0" dirty="0"/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000" i="0" dirty="0"/>
              <a:t>Inexpensive when that seemed important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000" i="0" dirty="0"/>
              <a:t>Pretty linear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000" i="0" dirty="0"/>
              <a:t>Excellent spatial resolution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Bad points: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000" i="0" dirty="0"/>
              <a:t>Poor dynamic range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000" i="0" dirty="0"/>
              <a:t>Data processing for each film pack took an hour, </a:t>
            </a:r>
            <a:r>
              <a:rPr lang="en-US" sz="2000" b="1" i="0" dirty="0"/>
              <a:t>after developing!</a:t>
            </a:r>
            <a:endParaRPr lang="en-US" sz="2000" i="0" dirty="0"/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000" b="1" dirty="0"/>
              <a:t>Extremely</a:t>
            </a:r>
            <a:r>
              <a:rPr lang="en-US" sz="2000" i="0" dirty="0"/>
              <a:t> inconvenient</a:t>
            </a:r>
          </a:p>
        </p:txBody>
      </p:sp>
    </p:spTree>
    <p:extLst>
      <p:ext uri="{BB962C8B-B14F-4D97-AF65-F5344CB8AC3E}">
        <p14:creationId xmlns:p14="http://schemas.microsoft.com/office/powerpoint/2010/main" val="13254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8382" y="170337"/>
            <a:ext cx="758517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b="1" i="0" dirty="0" smtClean="0">
                <a:solidFill>
                  <a:srgbClr val="57257D"/>
                </a:solidFill>
              </a:rPr>
              <a:t>One might ask, how did they do that? </a:t>
            </a:r>
            <a:endParaRPr lang="en-US" sz="2800" b="1" i="0" dirty="0" smtClean="0">
              <a:solidFill>
                <a:srgbClr val="57257D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US" sz="2800" b="1" i="0" dirty="0" smtClean="0">
                <a:solidFill>
                  <a:srgbClr val="57257D"/>
                </a:solidFill>
              </a:rPr>
              <a:t>We know that advances in biochemistry and crystal growth are critical, but why </a:t>
            </a:r>
            <a:r>
              <a:rPr lang="en-US" sz="2800" b="1" i="0" dirty="0" smtClean="0">
                <a:solidFill>
                  <a:srgbClr val="57257D"/>
                </a:solidFill>
              </a:rPr>
              <a:t>are synchrotrons so useful?</a:t>
            </a:r>
          </a:p>
          <a:p>
            <a:pPr>
              <a:spcAft>
                <a:spcPts val="600"/>
              </a:spcAft>
              <a:defRPr/>
            </a:pPr>
            <a:r>
              <a:rPr lang="en-US" sz="2400" b="1" dirty="0" smtClean="0"/>
              <a:t>The answer</a:t>
            </a:r>
            <a:r>
              <a:rPr lang="en-US" sz="2400" b="1" i="0" dirty="0" smtClean="0"/>
              <a:t>: under the hood in synchrotron x-ray facilities, there have been monumental improvements in several types of technology.</a:t>
            </a:r>
          </a:p>
          <a:p>
            <a:pPr>
              <a:spcAft>
                <a:spcPts val="600"/>
              </a:spcAft>
              <a:defRPr/>
            </a:pPr>
            <a:r>
              <a:rPr lang="en-US" sz="2400" i="0" dirty="0" smtClean="0"/>
              <a:t>We’ll review these technologies, where they came from and how they work:</a:t>
            </a:r>
            <a:endParaRPr lang="en-US" sz="2400" i="0" dirty="0"/>
          </a:p>
          <a:p>
            <a:pPr marL="914400" lvl="1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2400" i="0" dirty="0" smtClean="0"/>
              <a:t>The sources themselves – accelerators, magnets.</a:t>
            </a:r>
            <a:endParaRPr lang="en-US" sz="2400" i="0" dirty="0"/>
          </a:p>
          <a:p>
            <a:pPr marL="914400" lvl="1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2400" i="0" dirty="0" smtClean="0"/>
              <a:t>X-ray optics to control the beam.</a:t>
            </a:r>
            <a:endParaRPr lang="en-US" sz="2400" i="0" dirty="0"/>
          </a:p>
          <a:p>
            <a:pPr marL="914400" lvl="1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2400" i="0" dirty="0" err="1" smtClean="0"/>
              <a:t>Diffractometers</a:t>
            </a:r>
            <a:r>
              <a:rPr lang="en-US" sz="2400" i="0" dirty="0" smtClean="0"/>
              <a:t>.</a:t>
            </a:r>
          </a:p>
          <a:p>
            <a:pPr marL="914400" lvl="1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2400" i="0" dirty="0" smtClean="0"/>
              <a:t>Handling crystals</a:t>
            </a:r>
            <a:endParaRPr lang="en-US" sz="2400" i="0" dirty="0"/>
          </a:p>
          <a:p>
            <a:pPr marL="914400" lvl="1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2400" i="0" dirty="0" smtClean="0"/>
              <a:t>Detectors</a:t>
            </a:r>
            <a:endParaRPr lang="en-US" sz="2400" i="0" dirty="0"/>
          </a:p>
          <a:p>
            <a:pPr marL="914400" lvl="1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2400" i="0" dirty="0" smtClean="0"/>
              <a:t>Software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32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08000" y="1792287"/>
            <a:ext cx="8332788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i="0" dirty="0" err="1"/>
              <a:t>Uli</a:t>
            </a:r>
            <a:r>
              <a:rPr lang="en-US" sz="2400" b="1" i="0" dirty="0"/>
              <a:t> Arndt</a:t>
            </a:r>
            <a:r>
              <a:rPr lang="en-US" sz="2400" i="0" dirty="0"/>
              <a:t>, </a:t>
            </a:r>
            <a:r>
              <a:rPr lang="en-US" sz="2000" i="0" dirty="0"/>
              <a:t>Cambridge, UK – Gifted inventor, including first commercial synchrotron detector.</a:t>
            </a:r>
            <a:r>
              <a:rPr lang="en-US" sz="2400" i="0" dirty="0"/>
              <a:t> 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i="0" dirty="0"/>
              <a:t>George Reynolds, Sol </a:t>
            </a:r>
            <a:r>
              <a:rPr lang="en-US" sz="2400" b="1" i="0" dirty="0" err="1"/>
              <a:t>Gruner</a:t>
            </a:r>
            <a:r>
              <a:rPr lang="en-US" sz="2400" i="0" dirty="0"/>
              <a:t>, </a:t>
            </a:r>
            <a:r>
              <a:rPr lang="en-US" sz="2000" i="0" dirty="0"/>
              <a:t>Princeton – Parallel video developments. Moved to CCD work.</a:t>
            </a:r>
            <a:r>
              <a:rPr lang="en-US" sz="2400" i="0" dirty="0"/>
              <a:t> </a:t>
            </a:r>
            <a:endParaRPr lang="en-US" sz="2000" i="0" dirty="0"/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i="0" dirty="0"/>
              <a:t>Jules Hendrix</a:t>
            </a:r>
            <a:r>
              <a:rPr lang="en-US" sz="2400" i="0" dirty="0"/>
              <a:t>, </a:t>
            </a:r>
            <a:r>
              <a:rPr lang="en-US" sz="2000" i="0" dirty="0"/>
              <a:t>Hamburg – Commercialized an automated imaging-plate camera.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i="0" dirty="0"/>
              <a:t>Michael Strauss, Ed Westbrook, Steve </a:t>
            </a:r>
            <a:r>
              <a:rPr lang="en-US" sz="2400" b="1" i="0" dirty="0" err="1"/>
              <a:t>Naday</a:t>
            </a:r>
            <a:r>
              <a:rPr lang="en-US" sz="2400" i="0" dirty="0"/>
              <a:t>, </a:t>
            </a:r>
            <a:r>
              <a:rPr lang="en-US" sz="2000" i="0" dirty="0"/>
              <a:t>Argonne – First CCD-based detector array. 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i="0" dirty="0" smtClean="0"/>
              <a:t>Walter </a:t>
            </a:r>
            <a:r>
              <a:rPr lang="en-US" sz="2400" b="1" i="0" dirty="0"/>
              <a:t>Phillips, Marty Stanton</a:t>
            </a:r>
            <a:r>
              <a:rPr lang="en-US" sz="2400" i="0" dirty="0"/>
              <a:t>, </a:t>
            </a:r>
            <a:r>
              <a:rPr lang="en-US" sz="2000" i="0" dirty="0"/>
              <a:t>Brandeis – Our collaborators.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i="0" dirty="0" smtClean="0"/>
              <a:t>Ron </a:t>
            </a:r>
            <a:r>
              <a:rPr lang="en-US" sz="2400" b="1" i="0" dirty="0"/>
              <a:t>Hamlin, Chris Nielsen</a:t>
            </a:r>
            <a:r>
              <a:rPr lang="en-US" sz="2000" i="0" dirty="0"/>
              <a:t>, ADSC – </a:t>
            </a:r>
            <a:r>
              <a:rPr lang="en-US" sz="2000" i="0" dirty="0" smtClean="0"/>
              <a:t>First </a:t>
            </a:r>
            <a:r>
              <a:rPr lang="en-US" sz="2000" i="0" dirty="0"/>
              <a:t>sold large-array detectors</a:t>
            </a:r>
            <a:r>
              <a:rPr lang="en-US" sz="2000" i="0" dirty="0" smtClean="0"/>
              <a:t>.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i="0" dirty="0" smtClean="0"/>
              <a:t>Christian </a:t>
            </a:r>
            <a:r>
              <a:rPr lang="en-US" sz="2400" b="1" i="0" dirty="0" err="1" smtClean="0"/>
              <a:t>Broennimann</a:t>
            </a:r>
            <a:r>
              <a:rPr lang="en-US" sz="2000" i="0" dirty="0" smtClean="0"/>
              <a:t>, </a:t>
            </a:r>
            <a:r>
              <a:rPr lang="en-US" sz="2000" i="0" dirty="0" err="1" smtClean="0"/>
              <a:t>Dectris</a:t>
            </a:r>
            <a:r>
              <a:rPr lang="en-US" sz="2000" i="0" dirty="0" smtClean="0"/>
              <a:t> – First commercial pixel-array detector.</a:t>
            </a:r>
            <a:endParaRPr lang="en-US" sz="2400" b="1" i="0" dirty="0"/>
          </a:p>
        </p:txBody>
      </p:sp>
      <p:pic>
        <p:nvPicPr>
          <p:cNvPr id="14339" name="Picture 3" descr="D:\rms\graph\detectortalk\uli_onthe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6"/>
          <a:stretch>
            <a:fillRect/>
          </a:stretch>
        </p:blipFill>
        <p:spPr bwMode="auto">
          <a:xfrm>
            <a:off x="7512050" y="127000"/>
            <a:ext cx="14954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:\rms\graph\detectortalk\GTReynolds_tweak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6"/>
          <a:stretch>
            <a:fillRect/>
          </a:stretch>
        </p:blipFill>
        <p:spPr bwMode="auto">
          <a:xfrm>
            <a:off x="142875" y="150813"/>
            <a:ext cx="138112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809750" y="87313"/>
            <a:ext cx="55245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i="0"/>
              <a:t>We needed electronic detectors. Here were the important players in synchrotron detectors for MX</a:t>
            </a:r>
          </a:p>
          <a:p>
            <a:endParaRPr lang="en-US" sz="1100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rms\graph\detectortalk\anl_straus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466006"/>
            <a:ext cx="5267325" cy="381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11175" y="1066799"/>
            <a:ext cx="84391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2200" b="1" i="0" dirty="0">
                <a:latin typeface="Palatino Linotype" panose="02040502050505030304" pitchFamily="18" charset="0"/>
              </a:rPr>
              <a:t>Ed Westbrook and Mike Strauss of Argonne brought their first </a:t>
            </a:r>
            <a:r>
              <a:rPr lang="en-US" sz="2200" b="1" i="0" dirty="0" smtClean="0">
                <a:latin typeface="Palatino Linotype" panose="02040502050505030304" pitchFamily="18" charset="0"/>
              </a:rPr>
              <a:t>CCD-based </a:t>
            </a:r>
            <a:r>
              <a:rPr lang="en-US" sz="2200" b="1" i="0" dirty="0">
                <a:latin typeface="Palatino Linotype" panose="02040502050505030304" pitchFamily="18" charset="0"/>
              </a:rPr>
              <a:t>detector, to test at NSLS beamline X12-C in 1987</a:t>
            </a:r>
            <a:r>
              <a:rPr lang="en-US" sz="2200" b="1" i="0" dirty="0" smtClean="0">
                <a:latin typeface="Palatino Linotype" panose="02040502050505030304" pitchFamily="18" charset="0"/>
              </a:rPr>
              <a:t>.</a:t>
            </a:r>
            <a:endParaRPr lang="en-US" sz="2200" b="1" i="0" dirty="0">
              <a:latin typeface="Palatino Linotype" panose="02040502050505030304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608138" y="196850"/>
            <a:ext cx="5548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i="0" dirty="0">
                <a:latin typeface="Palatino Linotype" panose="02040502050505030304" pitchFamily="18" charset="0"/>
              </a:rPr>
              <a:t>Early Argonne CCD detector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124450" y="6280150"/>
            <a:ext cx="31662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Mike Strauss, </a:t>
            </a:r>
            <a:r>
              <a:rPr lang="en-US" dirty="0" smtClean="0"/>
              <a:t>fooling </a:t>
            </a:r>
            <a:r>
              <a:rPr lang="en-US" dirty="0"/>
              <a:t>with his detector at X12-C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9075" y="2816642"/>
            <a:ext cx="45116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 i="0" dirty="0" smtClean="0"/>
              <a:t>The </a:t>
            </a:r>
            <a:r>
              <a:rPr lang="en-US" sz="2200" i="0" dirty="0"/>
              <a:t>light chain was:</a:t>
            </a:r>
          </a:p>
          <a:p>
            <a:pPr>
              <a:buFontTx/>
              <a:buChar char="•"/>
            </a:pPr>
            <a:r>
              <a:rPr lang="en-US" sz="2200" i="0" dirty="0"/>
              <a:t> Phosphor</a:t>
            </a:r>
          </a:p>
          <a:p>
            <a:pPr>
              <a:buFontTx/>
              <a:buChar char="•"/>
            </a:pPr>
            <a:r>
              <a:rPr lang="en-US" sz="2200" i="0" dirty="0"/>
              <a:t> 115:40mm </a:t>
            </a:r>
            <a:r>
              <a:rPr lang="en-US" sz="2200" i="0" dirty="0" err="1"/>
              <a:t>fiberoptic</a:t>
            </a:r>
            <a:r>
              <a:rPr lang="en-US" sz="2200" i="0" dirty="0"/>
              <a:t> taper.  </a:t>
            </a:r>
          </a:p>
          <a:p>
            <a:pPr>
              <a:buFontTx/>
              <a:buChar char="•"/>
            </a:pPr>
            <a:r>
              <a:rPr lang="en-US" sz="2200" i="0" dirty="0"/>
              <a:t> 2-stage image intensifier</a:t>
            </a:r>
          </a:p>
          <a:p>
            <a:pPr>
              <a:buFontTx/>
              <a:buChar char="•"/>
            </a:pPr>
            <a:r>
              <a:rPr lang="en-US" sz="2200" i="0" dirty="0"/>
              <a:t> </a:t>
            </a:r>
            <a:r>
              <a:rPr lang="en-US" sz="2200" dirty="0"/>
              <a:t>f</a:t>
            </a:r>
            <a:r>
              <a:rPr lang="en-US" sz="2200" i="0" dirty="0"/>
              <a:t> 1.0 Lens</a:t>
            </a:r>
          </a:p>
          <a:p>
            <a:pPr>
              <a:buFontTx/>
              <a:buChar char="•"/>
            </a:pPr>
            <a:r>
              <a:rPr lang="en-US" sz="2200" i="0" dirty="0"/>
              <a:t> </a:t>
            </a:r>
            <a:r>
              <a:rPr lang="en-US" sz="2200" i="0" dirty="0" err="1"/>
              <a:t>Tektronics</a:t>
            </a:r>
            <a:r>
              <a:rPr lang="en-US" sz="2200" i="0" dirty="0"/>
              <a:t> 512x512 CCD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rms\graph\detectortalk\brandeis_lens_brigh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7213"/>
            <a:ext cx="41544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14301" y="1255713"/>
            <a:ext cx="4572000" cy="42934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200" b="1" i="0" dirty="0"/>
              <a:t>At the same time, Walter Phillips and Ken </a:t>
            </a:r>
            <a:r>
              <a:rPr lang="en-US" sz="2200" b="1" i="0" dirty="0" err="1"/>
              <a:t>Kalata</a:t>
            </a:r>
            <a:r>
              <a:rPr lang="en-US" sz="2200" b="1" i="0" dirty="0"/>
              <a:t> were developing detectors. The first is shown here, being tested at BNL in early 1989.</a:t>
            </a:r>
          </a:p>
          <a:p>
            <a:pPr>
              <a:defRPr/>
            </a:pPr>
            <a:r>
              <a:rPr lang="en-US" sz="2000" i="0" dirty="0"/>
              <a:t>Its (folded) light chain is: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Phosphor: X-ray to light.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75mm image intensifier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75:38mm </a:t>
            </a:r>
            <a:r>
              <a:rPr lang="en-US" sz="2000" i="0" dirty="0" err="1"/>
              <a:t>fiberoptic</a:t>
            </a:r>
            <a:r>
              <a:rPr lang="en-US" sz="2000" i="0" dirty="0"/>
              <a:t> taper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40mm image intensifier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38:18mm </a:t>
            </a:r>
            <a:r>
              <a:rPr lang="en-US" sz="2000" i="0" dirty="0" err="1"/>
              <a:t>fiberoptic</a:t>
            </a:r>
            <a:r>
              <a:rPr lang="en-US" sz="2000" i="0" dirty="0"/>
              <a:t> taper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Mirror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50mm </a:t>
            </a:r>
            <a:r>
              <a:rPr lang="en-US" sz="2000" dirty="0"/>
              <a:t>f </a:t>
            </a:r>
            <a:r>
              <a:rPr lang="en-US" sz="2000" i="0" dirty="0"/>
              <a:t>2 macro lens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i="0" dirty="0"/>
              <a:t>1.3k x 1.0k Kodak CCD (7 µm pixels). 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589088" y="152400"/>
            <a:ext cx="5373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i="0" dirty="0"/>
              <a:t>Early Brandeis CCD detector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5605463" y="5313363"/>
            <a:ext cx="2622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Again, on the rotation camera at X12-C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rms\graph\detectortalk\FASTatX12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990600"/>
            <a:ext cx="525462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44475" y="685800"/>
            <a:ext cx="3484563" cy="61401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300" i="0" dirty="0"/>
              <a:t>Finally </a:t>
            </a:r>
            <a:r>
              <a:rPr lang="en-US" sz="2300" i="0" dirty="0" err="1"/>
              <a:t>Uli</a:t>
            </a:r>
            <a:r>
              <a:rPr lang="en-US" sz="2300" i="0" dirty="0"/>
              <a:t> Arndt collaborated with </a:t>
            </a:r>
            <a:r>
              <a:rPr lang="en-US" sz="2300" i="0" dirty="0" err="1"/>
              <a:t>Enraf</a:t>
            </a:r>
            <a:r>
              <a:rPr lang="en-US" sz="2300" i="0" dirty="0"/>
              <a:t> </a:t>
            </a:r>
            <a:r>
              <a:rPr lang="en-US" sz="2300" i="0" dirty="0" err="1"/>
              <a:t>Nonius</a:t>
            </a:r>
            <a:r>
              <a:rPr lang="en-US" sz="2300" i="0" dirty="0"/>
              <a:t> to create the first fast-framing area detector, installed at X12-C in late 1989.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i="0" dirty="0"/>
              <a:t>P</a:t>
            </a:r>
            <a:r>
              <a:rPr lang="en-US" sz="2300" i="0" dirty="0" smtClean="0"/>
              <a:t>hosphor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i="0" dirty="0" smtClean="0"/>
              <a:t>Image intensifier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i="0" dirty="0" err="1" smtClean="0"/>
              <a:t>Fibre</a:t>
            </a:r>
            <a:r>
              <a:rPr lang="en-US" sz="2300" i="0" dirty="0" smtClean="0"/>
              <a:t>-optic </a:t>
            </a:r>
            <a:r>
              <a:rPr lang="en-US" sz="2300" i="0" dirty="0"/>
              <a:t>taper, </a:t>
            </a:r>
            <a:endParaRPr lang="en-US" sz="2300" i="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i="0" dirty="0" smtClean="0"/>
              <a:t>Silicon-Intensifier-Target </a:t>
            </a:r>
            <a:r>
              <a:rPr lang="en-US" sz="2300" i="0" dirty="0"/>
              <a:t>video tube. </a:t>
            </a:r>
          </a:p>
          <a:p>
            <a:pPr>
              <a:defRPr/>
            </a:pPr>
            <a:r>
              <a:rPr lang="en-US" sz="2300" b="1" dirty="0"/>
              <a:t>Good points:</a:t>
            </a:r>
            <a:r>
              <a:rPr lang="en-US" sz="2300" i="0" dirty="0"/>
              <a:t>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300" i="0" dirty="0"/>
              <a:t>Single-photon counting</a:t>
            </a:r>
          </a:p>
          <a:p>
            <a:pPr marL="228600" indent="-228600">
              <a:buFontTx/>
              <a:buChar char="•"/>
              <a:defRPr/>
            </a:pPr>
            <a:r>
              <a:rPr lang="en-US" sz="2300" i="0" dirty="0"/>
              <a:t>100% duty cycle</a:t>
            </a:r>
          </a:p>
          <a:p>
            <a:pPr marL="228600" indent="-228600">
              <a:buFontTx/>
              <a:buChar char="•"/>
              <a:defRPr/>
            </a:pPr>
            <a:r>
              <a:rPr lang="en-US" sz="2300" i="0" dirty="0"/>
              <a:t>Nearly the first automatic data-collection system.  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143000" y="0"/>
            <a:ext cx="686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i="0" dirty="0"/>
              <a:t>The </a:t>
            </a:r>
            <a:r>
              <a:rPr lang="en-US" sz="3600" b="1" i="0" dirty="0" err="1"/>
              <a:t>Nonius</a:t>
            </a:r>
            <a:r>
              <a:rPr lang="en-US" sz="3600" b="1" i="0" dirty="0"/>
              <a:t>/Arndt FAST detector 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486400" y="5029200"/>
            <a:ext cx="1995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FAST in the X12-C hutch</a:t>
            </a: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4106863" y="5232400"/>
            <a:ext cx="3484562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300" b="1"/>
              <a:t>Bad points:</a:t>
            </a:r>
            <a:r>
              <a:rPr lang="en-US" sz="2300" i="0"/>
              <a:t> </a:t>
            </a:r>
          </a:p>
          <a:p>
            <a:pPr>
              <a:buFontTx/>
              <a:buChar char="•"/>
            </a:pPr>
            <a:r>
              <a:rPr lang="en-US" sz="2300" i="0"/>
              <a:t> Narrow dynamic range</a:t>
            </a:r>
          </a:p>
          <a:p>
            <a:pPr>
              <a:buFontTx/>
              <a:buChar char="•"/>
            </a:pPr>
            <a:r>
              <a:rPr lang="en-US" sz="2300" i="0"/>
              <a:t> Few pixels.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2162" r="22050" b="9271"/>
          <a:stretch>
            <a:fillRect/>
          </a:stretch>
        </p:blipFill>
        <p:spPr bwMode="auto">
          <a:xfrm>
            <a:off x="0" y="1458913"/>
            <a:ext cx="4927600" cy="53990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MAR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3392"/>
          <a:stretch>
            <a:fillRect/>
          </a:stretch>
        </p:blipFill>
        <p:spPr bwMode="auto">
          <a:xfrm>
            <a:off x="4924425" y="1463675"/>
            <a:ext cx="4219575" cy="5365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0" y="-11113"/>
            <a:ext cx="9144000" cy="12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i="0" dirty="0"/>
              <a:t>An important advance was </a:t>
            </a:r>
            <a:r>
              <a:rPr lang="en-US" altLang="en-US" sz="2600" b="1" i="0" dirty="0" err="1"/>
              <a:t>photoluminescent</a:t>
            </a:r>
            <a:r>
              <a:rPr lang="en-US" altLang="en-US" sz="2600" b="1" i="0" dirty="0"/>
              <a:t> </a:t>
            </a:r>
            <a:r>
              <a:rPr lang="en-US" altLang="en-US" sz="2600" b="1" i="0" dirty="0">
                <a:solidFill>
                  <a:srgbClr val="FF0000"/>
                </a:solidFill>
              </a:rPr>
              <a:t>imaging plates</a:t>
            </a:r>
            <a:r>
              <a:rPr lang="en-US" altLang="en-US" sz="2600" b="1" i="0" dirty="0"/>
              <a:t>.  MAR research, followed by </a:t>
            </a:r>
            <a:r>
              <a:rPr lang="en-US" altLang="en-US" sz="2600" b="1" i="0" dirty="0" err="1"/>
              <a:t>Rigaku</a:t>
            </a:r>
            <a:r>
              <a:rPr lang="en-US" altLang="en-US" sz="2600" b="1" i="0" dirty="0"/>
              <a:t>, made a successful camera that worked like electronic x-ray film, but much better. </a:t>
            </a:r>
            <a:endParaRPr lang="en-US" altLang="en-US" sz="2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C:\rms\pwrpnt\ccd1_bw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928813"/>
            <a:ext cx="305435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3" name="Object 2"/>
          <p:cNvGraphicFramePr>
            <a:graphicFrameLocks noChangeAspect="1"/>
          </p:cNvGraphicFramePr>
          <p:nvPr/>
        </p:nvGraphicFramePr>
        <p:xfrm>
          <a:off x="325438" y="4575175"/>
          <a:ext cx="5707062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Document" r:id="rId4" imgW="5705640" imgH="2019240" progId="WP8Doc">
                  <p:embed/>
                </p:oleObj>
              </mc:Choice>
              <mc:Fallback>
                <p:oleObj name="Document" r:id="rId4" imgW="5705640" imgH="2019240" progId="WP8Do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4575175"/>
                        <a:ext cx="5707062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4" name="Picture 3" descr="C:\rms\pwrpnt\ccd1crin.t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581150"/>
            <a:ext cx="4833937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228600" y="76200"/>
            <a:ext cx="8686800" cy="1570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0" dirty="0">
                <a:latin typeface="+mn-lt"/>
              </a:rPr>
              <a:t>Most X-Ray Detectors at synchrotrons are based on the advances reflected in the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2009 Nobel Prize in Physics</a:t>
            </a:r>
            <a:r>
              <a:rPr lang="en-US" sz="3200" b="1" i="0" dirty="0">
                <a:latin typeface="+mn-lt"/>
              </a:rPr>
              <a:t>: </a:t>
            </a:r>
            <a:r>
              <a:rPr lang="en-US" sz="3200" b="1" i="0" dirty="0">
                <a:solidFill>
                  <a:srgbClr val="7030A0"/>
                </a:solidFill>
                <a:latin typeface="+mn-lt"/>
              </a:rPr>
              <a:t>fiber optics </a:t>
            </a:r>
            <a:r>
              <a:rPr lang="en-US" sz="3200" b="1" i="0" dirty="0">
                <a:latin typeface="+mn-lt"/>
              </a:rPr>
              <a:t>and </a:t>
            </a:r>
            <a:r>
              <a:rPr lang="en-US" sz="3200" b="1" i="0" dirty="0">
                <a:solidFill>
                  <a:srgbClr val="7030A0"/>
                </a:solidFill>
                <a:latin typeface="+mn-lt"/>
              </a:rPr>
              <a:t>CCD imagers</a:t>
            </a:r>
            <a:r>
              <a:rPr lang="en-US" sz="3200" b="1" i="0" dirty="0">
                <a:latin typeface="+mn-lt"/>
              </a:rPr>
              <a:t>.</a:t>
            </a:r>
          </a:p>
        </p:txBody>
      </p:sp>
      <p:sp>
        <p:nvSpPr>
          <p:cNvPr id="71686" name="Text Box 5"/>
          <p:cNvSpPr txBox="1">
            <a:spLocks noChangeArrowheads="1"/>
          </p:cNvSpPr>
          <p:nvPr/>
        </p:nvSpPr>
        <p:spPr bwMode="auto">
          <a:xfrm>
            <a:off x="2133600" y="61722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W. Phillips and M. Stanton, Brandeis U.</a:t>
            </a:r>
          </a:p>
        </p:txBody>
      </p:sp>
    </p:spTree>
    <p:extLst>
      <p:ext uri="{BB962C8B-B14F-4D97-AF65-F5344CB8AC3E}">
        <p14:creationId xmlns:p14="http://schemas.microsoft.com/office/powerpoint/2010/main" val="61202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x-ray detector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r="12230" b="4150"/>
          <a:stretch>
            <a:fillRect/>
          </a:stretch>
        </p:blipFill>
        <p:spPr bwMode="auto">
          <a:xfrm>
            <a:off x="1390650" y="1174750"/>
            <a:ext cx="6362700" cy="5683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15900" y="107950"/>
            <a:ext cx="89281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0" dirty="0"/>
              <a:t>Several of these can be bonded together to make a large detector</a:t>
            </a:r>
            <a:r>
              <a:rPr lang="en-US" altLang="en-US" sz="2800" b="1" i="0" dirty="0" smtClean="0"/>
              <a:t>…</a:t>
            </a:r>
            <a:endParaRPr lang="en-US" alt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2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Brush Script MT" pitchFamily="66" charset="0"/>
              </a:rPr>
              <a:t>Brookhaven Biology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851150"/>
            <a:ext cx="4827587" cy="38639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5138" y="96838"/>
            <a:ext cx="8204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i="0" dirty="0" smtClean="0"/>
              <a:t>Like this one</a:t>
            </a:r>
            <a:r>
              <a:rPr lang="en-US" sz="2800" b="1" i="0" dirty="0"/>
              <a:t>, installed </a:t>
            </a:r>
            <a:r>
              <a:rPr lang="en-US" sz="2800" b="1" i="0" dirty="0" smtClean="0"/>
              <a:t>by Walter </a:t>
            </a:r>
            <a:r>
              <a:rPr lang="en-US" sz="2800" b="1" i="0" dirty="0"/>
              <a:t>Phillips </a:t>
            </a:r>
            <a:r>
              <a:rPr lang="en-US" sz="2800" b="1" i="0" dirty="0" smtClean="0"/>
              <a:t>in X12-C in </a:t>
            </a:r>
            <a:r>
              <a:rPr lang="en-US" sz="2800" b="1" i="0" dirty="0"/>
              <a:t>the fall of </a:t>
            </a:r>
            <a:r>
              <a:rPr lang="en-US" sz="2800" b="1" i="0" dirty="0" smtClean="0"/>
              <a:t>1997: the four-module B4. </a:t>
            </a:r>
            <a:endParaRPr lang="en-US" sz="2800" b="1" i="0" dirty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417638"/>
            <a:ext cx="4059237" cy="2670175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871538" y="5062538"/>
            <a:ext cx="327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i="0"/>
              <a:t>Much of the early ribosomal 50S subunit data were taken on this beamline and detector.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5138738" y="1719263"/>
            <a:ext cx="3200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i="0"/>
              <a:t>Technology from the B4 was incorporated directly into the ADSC Q4.</a:t>
            </a:r>
          </a:p>
        </p:txBody>
      </p:sp>
    </p:spTree>
    <p:extLst>
      <p:ext uri="{BB962C8B-B14F-4D97-AF65-F5344CB8AC3E}">
        <p14:creationId xmlns:p14="http://schemas.microsoft.com/office/powerpoint/2010/main" val="1979557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x29_diffto_in_hutch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7" r="26019" b="19305"/>
          <a:stretch>
            <a:fillRect/>
          </a:stretch>
        </p:blipFill>
        <p:spPr>
          <a:xfrm>
            <a:off x="1027113" y="1984375"/>
            <a:ext cx="7075487" cy="4873625"/>
          </a:xfrm>
          <a:noFill/>
          <a:ln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857250" y="12700"/>
            <a:ext cx="7400925" cy="200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i="0" dirty="0"/>
              <a:t>And the modern commercial versions are large, fast, and very accurate. </a:t>
            </a:r>
            <a:endParaRPr lang="en-US" altLang="en-US" sz="2800" b="1" i="0" dirty="0" smtClean="0"/>
          </a:p>
          <a:p>
            <a:pPr algn="ctr">
              <a:spcBef>
                <a:spcPct val="0"/>
              </a:spcBef>
            </a:pPr>
            <a:r>
              <a:rPr lang="en-US" altLang="en-US" b="1" dirty="0" smtClean="0">
                <a:solidFill>
                  <a:schemeClr val="accent2"/>
                </a:solidFill>
              </a:rPr>
              <a:t>Detectors </a:t>
            </a:r>
            <a:r>
              <a:rPr lang="en-US" altLang="en-US" b="1" dirty="0">
                <a:solidFill>
                  <a:schemeClr val="accent2"/>
                </a:solidFill>
              </a:rPr>
              <a:t>like these are the basis for modern, high-throughput crystallography!</a:t>
            </a:r>
          </a:p>
        </p:txBody>
      </p:sp>
    </p:spTree>
    <p:extLst>
      <p:ext uri="{BB962C8B-B14F-4D97-AF65-F5344CB8AC3E}">
        <p14:creationId xmlns:p14="http://schemas.microsoft.com/office/powerpoint/2010/main" val="31951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542925" y="190501"/>
            <a:ext cx="81152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600" b="1" i="0" dirty="0" smtClean="0">
                <a:latin typeface="Palatino Linotype" panose="02040502050505030304" pitchFamily="18" charset="0"/>
              </a:rPr>
              <a:t>After CCD’s </a:t>
            </a:r>
            <a:r>
              <a:rPr lang="en-US" altLang="en-US" sz="2800" b="1" i="0" dirty="0" smtClean="0">
                <a:latin typeface="Palatino Linotype" panose="02040502050505030304" pitchFamily="18" charset="0"/>
              </a:rPr>
              <a:t>the</a:t>
            </a:r>
            <a:r>
              <a:rPr lang="en-US" altLang="en-US" sz="2600" b="1" i="0" dirty="0" smtClean="0">
                <a:latin typeface="Palatino Linotype" panose="02040502050505030304" pitchFamily="18" charset="0"/>
              </a:rPr>
              <a:t> next generation is Pixel-Array Detectors. They are noise </a:t>
            </a:r>
            <a:r>
              <a:rPr lang="en-US" altLang="en-US" sz="2600" b="1" i="0" dirty="0">
                <a:latin typeface="Palatino Linotype" panose="02040502050505030304" pitchFamily="18" charset="0"/>
              </a:rPr>
              <a:t>free, and can </a:t>
            </a:r>
            <a:r>
              <a:rPr lang="en-US" altLang="en-US" sz="2600" b="1" i="0" dirty="0" smtClean="0">
                <a:latin typeface="Palatino Linotype" panose="02040502050505030304" pitchFamily="18" charset="0"/>
              </a:rPr>
              <a:t>produce high photon-count images quickly.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60512" y="1846263"/>
            <a:ext cx="6020594" cy="48736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800" b="1" i="0" kern="0" dirty="0" smtClean="0">
                <a:latin typeface="Lucida Sans" pitchFamily="34" charset="0"/>
              </a:rPr>
              <a:t>Basic Structure of Pixel-Array Detectors</a:t>
            </a:r>
            <a:endParaRPr lang="en-US" sz="1800" b="1" i="0" kern="0" dirty="0">
              <a:latin typeface="Lucida Sans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61950" y="2534051"/>
            <a:ext cx="3886200" cy="1190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41313" defTabSz="457200">
              <a:lnSpc>
                <a:spcPct val="58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Diode detection </a:t>
            </a:r>
            <a:r>
              <a:rPr lang="en-GB" sz="20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0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ayer</a:t>
            </a:r>
            <a:endParaRPr lang="en-GB" sz="200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lvl="1" indent="-284163" defTabSz="457200">
              <a:lnSpc>
                <a:spcPct val="58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x-ray conversion</a:t>
            </a:r>
          </a:p>
          <a:p>
            <a:pPr marL="741363" lvl="1" indent="-284163" defTabSz="457200">
              <a:lnSpc>
                <a:spcPct val="58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fully depleted</a:t>
            </a:r>
          </a:p>
          <a:p>
            <a:pPr marL="741363" lvl="1" indent="-284163" defTabSz="457200">
              <a:lnSpc>
                <a:spcPct val="58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resistivity </a:t>
            </a:r>
            <a:r>
              <a:rPr lang="en-GB" sz="18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</a:t>
            </a:r>
            <a:endParaRPr lang="en-GB" sz="180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4933950" y="3336925"/>
            <a:ext cx="3959225" cy="3432175"/>
            <a:chOff x="3024" y="1772"/>
            <a:chExt cx="2494" cy="2162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V="1">
              <a:off x="4186" y="3481"/>
              <a:ext cx="1237" cy="1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3061" y="3202"/>
              <a:ext cx="1119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3266" y="3180"/>
              <a:ext cx="1118" cy="4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425" y="3149"/>
              <a:ext cx="1118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3590" y="3127"/>
              <a:ext cx="1119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3750" y="3096"/>
              <a:ext cx="1118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3954" y="3074"/>
              <a:ext cx="1118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112" y="3043"/>
              <a:ext cx="1119" cy="45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4279" y="3021"/>
              <a:ext cx="1119" cy="4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3983" y="3391"/>
              <a:ext cx="1308" cy="1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3810" y="3314"/>
              <a:ext cx="1307" cy="19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3644" y="3254"/>
              <a:ext cx="1307" cy="19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V="1">
              <a:off x="3492" y="3171"/>
              <a:ext cx="1307" cy="1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3312" y="3103"/>
              <a:ext cx="1307" cy="19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3137" y="3028"/>
              <a:ext cx="1308" cy="1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3024" y="3278"/>
              <a:ext cx="1149" cy="46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4173" y="3549"/>
              <a:ext cx="1337" cy="19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 flipV="1">
              <a:off x="4173" y="3736"/>
              <a:ext cx="1337" cy="19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3031" y="3466"/>
              <a:ext cx="1149" cy="46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4173" y="3746"/>
              <a:ext cx="1" cy="18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Oval 25"/>
            <p:cNvSpPr>
              <a:spLocks noChangeArrowheads="1"/>
            </p:cNvSpPr>
            <p:nvPr/>
          </p:nvSpPr>
          <p:spPr bwMode="auto">
            <a:xfrm>
              <a:off x="3921" y="2652"/>
              <a:ext cx="151" cy="130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3729" y="267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3558" y="269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3387" y="2721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3901" y="2751"/>
              <a:ext cx="152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3740" y="2772"/>
              <a:ext cx="151" cy="130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Oval 31"/>
            <p:cNvSpPr>
              <a:spLocks noChangeArrowheads="1"/>
            </p:cNvSpPr>
            <p:nvPr/>
          </p:nvSpPr>
          <p:spPr bwMode="auto">
            <a:xfrm>
              <a:off x="3568" y="2792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3911" y="2852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3750" y="2883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3911" y="2944"/>
              <a:ext cx="151" cy="130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auto">
            <a:xfrm>
              <a:off x="4264" y="2600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Oval 36"/>
            <p:cNvSpPr>
              <a:spLocks noChangeArrowheads="1"/>
            </p:cNvSpPr>
            <p:nvPr/>
          </p:nvSpPr>
          <p:spPr bwMode="auto">
            <a:xfrm>
              <a:off x="4415" y="267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Oval 37"/>
            <p:cNvSpPr>
              <a:spLocks noChangeArrowheads="1"/>
            </p:cNvSpPr>
            <p:nvPr/>
          </p:nvSpPr>
          <p:spPr bwMode="auto">
            <a:xfrm>
              <a:off x="4103" y="2621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Oval 38"/>
            <p:cNvSpPr>
              <a:spLocks noChangeArrowheads="1"/>
            </p:cNvSpPr>
            <p:nvPr/>
          </p:nvSpPr>
          <p:spPr bwMode="auto">
            <a:xfrm>
              <a:off x="4264" y="2691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4616" y="274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3" name="Oval 40"/>
            <p:cNvSpPr>
              <a:spLocks noChangeArrowheads="1"/>
            </p:cNvSpPr>
            <p:nvPr/>
          </p:nvSpPr>
          <p:spPr bwMode="auto">
            <a:xfrm>
              <a:off x="4789" y="280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Oval 41"/>
            <p:cNvSpPr>
              <a:spLocks noChangeArrowheads="1"/>
            </p:cNvSpPr>
            <p:nvPr/>
          </p:nvSpPr>
          <p:spPr bwMode="auto">
            <a:xfrm>
              <a:off x="4969" y="2873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Oval 42"/>
            <p:cNvSpPr>
              <a:spLocks noChangeArrowheads="1"/>
            </p:cNvSpPr>
            <p:nvPr/>
          </p:nvSpPr>
          <p:spPr bwMode="auto">
            <a:xfrm>
              <a:off x="4456" y="2762"/>
              <a:ext cx="151" cy="130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6" name="Oval 43"/>
            <p:cNvSpPr>
              <a:spLocks noChangeArrowheads="1"/>
            </p:cNvSpPr>
            <p:nvPr/>
          </p:nvSpPr>
          <p:spPr bwMode="auto">
            <a:xfrm>
              <a:off x="4627" y="283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" name="Oval 44"/>
            <p:cNvSpPr>
              <a:spLocks noChangeArrowheads="1"/>
            </p:cNvSpPr>
            <p:nvPr/>
          </p:nvSpPr>
          <p:spPr bwMode="auto">
            <a:xfrm>
              <a:off x="4798" y="2913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" name="Oval 45"/>
            <p:cNvSpPr>
              <a:spLocks noChangeArrowheads="1"/>
            </p:cNvSpPr>
            <p:nvPr/>
          </p:nvSpPr>
          <p:spPr bwMode="auto">
            <a:xfrm>
              <a:off x="5131" y="2944"/>
              <a:ext cx="151" cy="130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9" name="Oval 46"/>
            <p:cNvSpPr>
              <a:spLocks noChangeArrowheads="1"/>
            </p:cNvSpPr>
            <p:nvPr/>
          </p:nvSpPr>
          <p:spPr bwMode="auto">
            <a:xfrm>
              <a:off x="4969" y="2973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0" name="Oval 47"/>
            <p:cNvSpPr>
              <a:spLocks noChangeArrowheads="1"/>
            </p:cNvSpPr>
            <p:nvPr/>
          </p:nvSpPr>
          <p:spPr bwMode="auto">
            <a:xfrm>
              <a:off x="4092" y="2721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Oval 48"/>
            <p:cNvSpPr>
              <a:spLocks noChangeArrowheads="1"/>
            </p:cNvSpPr>
            <p:nvPr/>
          </p:nvSpPr>
          <p:spPr bwMode="auto">
            <a:xfrm>
              <a:off x="4274" y="2792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Oval 49"/>
            <p:cNvSpPr>
              <a:spLocks noChangeArrowheads="1"/>
            </p:cNvSpPr>
            <p:nvPr/>
          </p:nvSpPr>
          <p:spPr bwMode="auto">
            <a:xfrm>
              <a:off x="4083" y="282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Oval 50"/>
            <p:cNvSpPr>
              <a:spLocks noChangeArrowheads="1"/>
            </p:cNvSpPr>
            <p:nvPr/>
          </p:nvSpPr>
          <p:spPr bwMode="auto">
            <a:xfrm>
              <a:off x="4445" y="2863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Oval 51"/>
            <p:cNvSpPr>
              <a:spLocks noChangeArrowheads="1"/>
            </p:cNvSpPr>
            <p:nvPr/>
          </p:nvSpPr>
          <p:spPr bwMode="auto">
            <a:xfrm>
              <a:off x="4274" y="289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5" name="Oval 52"/>
            <p:cNvSpPr>
              <a:spLocks noChangeArrowheads="1"/>
            </p:cNvSpPr>
            <p:nvPr/>
          </p:nvSpPr>
          <p:spPr bwMode="auto">
            <a:xfrm>
              <a:off x="4103" y="2923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" name="Oval 53"/>
            <p:cNvSpPr>
              <a:spLocks noChangeArrowheads="1"/>
            </p:cNvSpPr>
            <p:nvPr/>
          </p:nvSpPr>
          <p:spPr bwMode="auto">
            <a:xfrm>
              <a:off x="4627" y="2933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7" name="Oval 54"/>
            <p:cNvSpPr>
              <a:spLocks noChangeArrowheads="1"/>
            </p:cNvSpPr>
            <p:nvPr/>
          </p:nvSpPr>
          <p:spPr bwMode="auto">
            <a:xfrm>
              <a:off x="4445" y="2953"/>
              <a:ext cx="151" cy="130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" name="Oval 55"/>
            <p:cNvSpPr>
              <a:spLocks noChangeArrowheads="1"/>
            </p:cNvSpPr>
            <p:nvPr/>
          </p:nvSpPr>
          <p:spPr bwMode="auto">
            <a:xfrm>
              <a:off x="4264" y="2984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9" name="Oval 56"/>
            <p:cNvSpPr>
              <a:spLocks noChangeArrowheads="1"/>
            </p:cNvSpPr>
            <p:nvPr/>
          </p:nvSpPr>
          <p:spPr bwMode="auto">
            <a:xfrm>
              <a:off x="4092" y="3014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auto">
            <a:xfrm>
              <a:off x="4789" y="3003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auto">
            <a:xfrm>
              <a:off x="4616" y="3034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>
              <a:off x="4435" y="3054"/>
              <a:ext cx="152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3" name="Oval 60"/>
            <p:cNvSpPr>
              <a:spLocks noChangeArrowheads="1"/>
            </p:cNvSpPr>
            <p:nvPr/>
          </p:nvSpPr>
          <p:spPr bwMode="auto">
            <a:xfrm>
              <a:off x="4274" y="3084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4" name="Oval 61"/>
            <p:cNvSpPr>
              <a:spLocks noChangeArrowheads="1"/>
            </p:cNvSpPr>
            <p:nvPr/>
          </p:nvSpPr>
          <p:spPr bwMode="auto">
            <a:xfrm>
              <a:off x="3205" y="2751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" name="Oval 62"/>
            <p:cNvSpPr>
              <a:spLocks noChangeArrowheads="1"/>
            </p:cNvSpPr>
            <p:nvPr/>
          </p:nvSpPr>
          <p:spPr bwMode="auto">
            <a:xfrm>
              <a:off x="3397" y="2822"/>
              <a:ext cx="151" cy="131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6" name="Oval 63"/>
            <p:cNvSpPr>
              <a:spLocks noChangeArrowheads="1"/>
            </p:cNvSpPr>
            <p:nvPr/>
          </p:nvSpPr>
          <p:spPr bwMode="auto">
            <a:xfrm>
              <a:off x="3579" y="2902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" name="Oval 64"/>
            <p:cNvSpPr>
              <a:spLocks noChangeArrowheads="1"/>
            </p:cNvSpPr>
            <p:nvPr/>
          </p:nvSpPr>
          <p:spPr bwMode="auto">
            <a:xfrm>
              <a:off x="3729" y="2963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8" name="Oval 65"/>
            <p:cNvSpPr>
              <a:spLocks noChangeArrowheads="1"/>
            </p:cNvSpPr>
            <p:nvPr/>
          </p:nvSpPr>
          <p:spPr bwMode="auto">
            <a:xfrm>
              <a:off x="3911" y="3023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9" name="Oval 66"/>
            <p:cNvSpPr>
              <a:spLocks noChangeArrowheads="1"/>
            </p:cNvSpPr>
            <p:nvPr/>
          </p:nvSpPr>
          <p:spPr bwMode="auto">
            <a:xfrm>
              <a:off x="4093" y="3114"/>
              <a:ext cx="151" cy="132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4338" y="2475"/>
              <a:ext cx="1" cy="8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68"/>
            <p:cNvSpPr>
              <a:spLocks noChangeArrowheads="1"/>
            </p:cNvSpPr>
            <p:nvPr/>
          </p:nvSpPr>
          <p:spPr bwMode="auto">
            <a:xfrm>
              <a:off x="4299" y="2559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" y="195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5" h="195">
                  <a:moveTo>
                    <a:pt x="0" y="0"/>
                  </a:moveTo>
                  <a:lnTo>
                    <a:pt x="98" y="195"/>
                  </a:lnTo>
                  <a:lnTo>
                    <a:pt x="1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3080" y="3253"/>
              <a:ext cx="1118" cy="4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 flipV="1">
              <a:off x="4190" y="3521"/>
              <a:ext cx="1238" cy="1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4188" y="3657"/>
              <a:ext cx="1" cy="4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 flipV="1">
              <a:off x="4186" y="2318"/>
              <a:ext cx="1237" cy="1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3061" y="2040"/>
              <a:ext cx="1119" cy="4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3266" y="2016"/>
              <a:ext cx="1118" cy="45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3425" y="1987"/>
              <a:ext cx="1118" cy="4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3590" y="1963"/>
              <a:ext cx="1119" cy="45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3750" y="1934"/>
              <a:ext cx="1118" cy="4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3954" y="1911"/>
              <a:ext cx="1118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4112" y="1881"/>
              <a:ext cx="1119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Line 80"/>
            <p:cNvSpPr>
              <a:spLocks noChangeShapeType="1"/>
            </p:cNvSpPr>
            <p:nvPr/>
          </p:nvSpPr>
          <p:spPr bwMode="auto">
            <a:xfrm>
              <a:off x="4279" y="1858"/>
              <a:ext cx="1119" cy="45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 flipV="1">
              <a:off x="3983" y="2226"/>
              <a:ext cx="1308" cy="1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 flipV="1">
              <a:off x="3810" y="2152"/>
              <a:ext cx="1307" cy="1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 flipV="1">
              <a:off x="3644" y="2092"/>
              <a:ext cx="1307" cy="1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Line 84"/>
            <p:cNvSpPr>
              <a:spLocks noChangeShapeType="1"/>
            </p:cNvSpPr>
            <p:nvPr/>
          </p:nvSpPr>
          <p:spPr bwMode="auto">
            <a:xfrm flipV="1">
              <a:off x="3492" y="2008"/>
              <a:ext cx="1307" cy="19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 flipV="1">
              <a:off x="3312" y="1940"/>
              <a:ext cx="1307" cy="1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 flipV="1">
              <a:off x="3137" y="1865"/>
              <a:ext cx="1308" cy="1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 flipV="1">
              <a:off x="4173" y="2252"/>
              <a:ext cx="1337" cy="19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Line 88"/>
            <p:cNvSpPr>
              <a:spLocks noChangeShapeType="1"/>
            </p:cNvSpPr>
            <p:nvPr/>
          </p:nvSpPr>
          <p:spPr bwMode="auto">
            <a:xfrm>
              <a:off x="3054" y="1975"/>
              <a:ext cx="1142" cy="4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>
              <a:off x="3281" y="2908"/>
              <a:ext cx="1" cy="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90"/>
            <p:cNvSpPr>
              <a:spLocks noChangeArrowheads="1"/>
            </p:cNvSpPr>
            <p:nvPr/>
          </p:nvSpPr>
          <p:spPr bwMode="auto">
            <a:xfrm>
              <a:off x="3241" y="3147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194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5" h="194">
                  <a:moveTo>
                    <a:pt x="0" y="0"/>
                  </a:moveTo>
                  <a:lnTo>
                    <a:pt x="99" y="194"/>
                  </a:lnTo>
                  <a:lnTo>
                    <a:pt x="1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>
              <a:off x="4173" y="3301"/>
              <a:ext cx="1" cy="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92"/>
            <p:cNvSpPr>
              <a:spLocks noChangeArrowheads="1"/>
            </p:cNvSpPr>
            <p:nvPr/>
          </p:nvSpPr>
          <p:spPr bwMode="auto">
            <a:xfrm>
              <a:off x="4133" y="3540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195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5" h="195">
                  <a:moveTo>
                    <a:pt x="0" y="0"/>
                  </a:moveTo>
                  <a:lnTo>
                    <a:pt x="99" y="195"/>
                  </a:lnTo>
                  <a:lnTo>
                    <a:pt x="1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>
              <a:off x="5215" y="3135"/>
              <a:ext cx="1" cy="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94"/>
            <p:cNvSpPr>
              <a:spLocks noChangeArrowheads="1"/>
            </p:cNvSpPr>
            <p:nvPr/>
          </p:nvSpPr>
          <p:spPr bwMode="auto">
            <a:xfrm>
              <a:off x="5177" y="3374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194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5" h="194">
                  <a:moveTo>
                    <a:pt x="0" y="0"/>
                  </a:moveTo>
                  <a:lnTo>
                    <a:pt x="99" y="194"/>
                  </a:lnTo>
                  <a:lnTo>
                    <a:pt x="1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>
              <a:off x="3281" y="2304"/>
              <a:ext cx="1" cy="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96"/>
            <p:cNvSpPr>
              <a:spLocks noChangeArrowheads="1"/>
            </p:cNvSpPr>
            <p:nvPr/>
          </p:nvSpPr>
          <p:spPr bwMode="auto">
            <a:xfrm>
              <a:off x="3241" y="2543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195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5" h="195">
                  <a:moveTo>
                    <a:pt x="0" y="0"/>
                  </a:moveTo>
                  <a:lnTo>
                    <a:pt x="99" y="195"/>
                  </a:lnTo>
                  <a:lnTo>
                    <a:pt x="1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>
              <a:off x="4173" y="2696"/>
              <a:ext cx="1" cy="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98"/>
            <p:cNvSpPr>
              <a:spLocks noChangeArrowheads="1"/>
            </p:cNvSpPr>
            <p:nvPr/>
          </p:nvSpPr>
          <p:spPr bwMode="auto">
            <a:xfrm>
              <a:off x="4133" y="2936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195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5" h="195">
                  <a:moveTo>
                    <a:pt x="0" y="0"/>
                  </a:moveTo>
                  <a:lnTo>
                    <a:pt x="99" y="195"/>
                  </a:lnTo>
                  <a:lnTo>
                    <a:pt x="1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2" name="Line 99"/>
            <p:cNvSpPr>
              <a:spLocks noChangeShapeType="1"/>
            </p:cNvSpPr>
            <p:nvPr/>
          </p:nvSpPr>
          <p:spPr bwMode="auto">
            <a:xfrm>
              <a:off x="5215" y="2530"/>
              <a:ext cx="1" cy="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100"/>
            <p:cNvSpPr>
              <a:spLocks noChangeArrowheads="1"/>
            </p:cNvSpPr>
            <p:nvPr/>
          </p:nvSpPr>
          <p:spPr bwMode="auto">
            <a:xfrm>
              <a:off x="5177" y="2770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195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5" h="195">
                  <a:moveTo>
                    <a:pt x="0" y="0"/>
                  </a:moveTo>
                  <a:lnTo>
                    <a:pt x="99" y="195"/>
                  </a:lnTo>
                  <a:lnTo>
                    <a:pt x="1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 flipV="1">
              <a:off x="3063" y="1773"/>
              <a:ext cx="1307" cy="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Line 102"/>
            <p:cNvSpPr>
              <a:spLocks noChangeShapeType="1"/>
            </p:cNvSpPr>
            <p:nvPr/>
          </p:nvSpPr>
          <p:spPr bwMode="auto">
            <a:xfrm>
              <a:off x="4378" y="1773"/>
              <a:ext cx="1140" cy="47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Line 103"/>
            <p:cNvSpPr>
              <a:spLocks noChangeShapeType="1"/>
            </p:cNvSpPr>
            <p:nvPr/>
          </p:nvSpPr>
          <p:spPr bwMode="auto">
            <a:xfrm>
              <a:off x="3055" y="1966"/>
              <a:ext cx="1" cy="6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Line 104"/>
            <p:cNvSpPr>
              <a:spLocks noChangeShapeType="1"/>
            </p:cNvSpPr>
            <p:nvPr/>
          </p:nvSpPr>
          <p:spPr bwMode="auto">
            <a:xfrm>
              <a:off x="4190" y="2441"/>
              <a:ext cx="1" cy="6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Line 105"/>
            <p:cNvSpPr>
              <a:spLocks noChangeShapeType="1"/>
            </p:cNvSpPr>
            <p:nvPr/>
          </p:nvSpPr>
          <p:spPr bwMode="auto">
            <a:xfrm>
              <a:off x="5519" y="2242"/>
              <a:ext cx="1" cy="6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Line 106"/>
            <p:cNvSpPr>
              <a:spLocks noChangeShapeType="1"/>
            </p:cNvSpPr>
            <p:nvPr/>
          </p:nvSpPr>
          <p:spPr bwMode="auto">
            <a:xfrm flipV="1">
              <a:off x="5422" y="2308"/>
              <a:ext cx="96" cy="1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107"/>
            <p:cNvSpPr>
              <a:spLocks noChangeArrowheads="1"/>
            </p:cNvSpPr>
            <p:nvPr/>
          </p:nvSpPr>
          <p:spPr bwMode="auto">
            <a:xfrm>
              <a:off x="3055" y="1772"/>
              <a:ext cx="2460" cy="675"/>
            </a:xfrm>
            <a:custGeom>
              <a:avLst/>
              <a:gdLst/>
              <a:ahLst/>
              <a:cxnLst>
                <a:cxn ang="0">
                  <a:pos x="0" y="502"/>
                </a:cxn>
                <a:cxn ang="0">
                  <a:pos x="3315" y="0"/>
                </a:cxn>
                <a:cxn ang="0">
                  <a:pos x="6150" y="1192"/>
                </a:cxn>
                <a:cxn ang="0">
                  <a:pos x="2835" y="1687"/>
                </a:cxn>
                <a:cxn ang="0">
                  <a:pos x="0" y="502"/>
                </a:cxn>
              </a:cxnLst>
              <a:rect l="0" t="0" r="r" b="b"/>
              <a:pathLst>
                <a:path w="6150" h="1687">
                  <a:moveTo>
                    <a:pt x="0" y="502"/>
                  </a:moveTo>
                  <a:lnTo>
                    <a:pt x="3315" y="0"/>
                  </a:lnTo>
                  <a:lnTo>
                    <a:pt x="6150" y="1192"/>
                  </a:lnTo>
                  <a:lnTo>
                    <a:pt x="2835" y="1687"/>
                  </a:lnTo>
                  <a:lnTo>
                    <a:pt x="0" y="502"/>
                  </a:lnTo>
                  <a:close/>
                </a:path>
              </a:pathLst>
            </a:custGeom>
            <a:solidFill>
              <a:srgbClr val="C0C0C0">
                <a:alpha val="50000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11" name="Line 108"/>
          <p:cNvSpPr>
            <a:spLocks noChangeShapeType="1"/>
          </p:cNvSpPr>
          <p:nvPr/>
        </p:nvSpPr>
        <p:spPr bwMode="auto">
          <a:xfrm>
            <a:off x="3647976" y="3390499"/>
            <a:ext cx="1280160" cy="28875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2" name="Line 109"/>
          <p:cNvSpPr>
            <a:spLocks noChangeShapeType="1"/>
          </p:cNvSpPr>
          <p:nvPr/>
        </p:nvSpPr>
        <p:spPr bwMode="auto">
          <a:xfrm>
            <a:off x="3137836" y="4064267"/>
            <a:ext cx="2024713" cy="80300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3" name="Line 110"/>
          <p:cNvSpPr>
            <a:spLocks noChangeShapeType="1"/>
          </p:cNvSpPr>
          <p:nvPr/>
        </p:nvSpPr>
        <p:spPr bwMode="auto">
          <a:xfrm>
            <a:off x="3339966" y="5103796"/>
            <a:ext cx="1679709" cy="652479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4" name="Text Box 111"/>
          <p:cNvSpPr txBox="1">
            <a:spLocks noChangeArrowheads="1"/>
          </p:cNvSpPr>
          <p:nvPr/>
        </p:nvSpPr>
        <p:spPr bwMode="auto">
          <a:xfrm>
            <a:off x="5638811" y="2371736"/>
            <a:ext cx="1019168" cy="482600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wrap="none" lIns="108360" tIns="63360" rIns="108360" bIns="63360"/>
          <a:lstStyle/>
          <a:p>
            <a:pPr defTabSz="45720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115" name="Text Box 113"/>
          <p:cNvSpPr txBox="1">
            <a:spLocks noChangeArrowheads="1"/>
          </p:cNvSpPr>
          <p:nvPr/>
        </p:nvSpPr>
        <p:spPr bwMode="auto">
          <a:xfrm>
            <a:off x="6364288" y="2838450"/>
            <a:ext cx="2532062" cy="422275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wrap="none" lIns="108360" tIns="63360" rIns="108360" bIns="63360"/>
          <a:lstStyle/>
          <a:p>
            <a:pPr defTabSz="45720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FF3333"/>
                </a:solidFill>
                <a:latin typeface="Times New Roman" pitchFamily="18" charset="0"/>
              </a:rPr>
              <a:t>~</a:t>
            </a:r>
            <a:r>
              <a:rPr lang="en-GB" sz="2000" b="1" dirty="0">
                <a:solidFill>
                  <a:srgbClr val="FF3333"/>
                </a:solidFill>
                <a:latin typeface="Times New Roman" pitchFamily="18" charset="0"/>
              </a:rPr>
              <a:t>3200 e- / 12keV x-ray</a:t>
            </a:r>
          </a:p>
        </p:txBody>
      </p:sp>
      <p:sp>
        <p:nvSpPr>
          <p:cNvPr id="116" name="Rectangle 3"/>
          <p:cNvSpPr>
            <a:spLocks noChangeArrowheads="1"/>
          </p:cNvSpPr>
          <p:nvPr/>
        </p:nvSpPr>
        <p:spPr bwMode="auto">
          <a:xfrm>
            <a:off x="504825" y="3867150"/>
            <a:ext cx="3886200" cy="1504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41313" defTabSz="457200">
              <a:lnSpc>
                <a:spcPct val="58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95300" y="3765053"/>
            <a:ext cx="3247323" cy="7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57200">
              <a:lnSpc>
                <a:spcPct val="58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bumps</a:t>
            </a:r>
          </a:p>
          <a:p>
            <a:pPr marL="741363" lvl="1" indent="-284163" defTabSz="457200">
              <a:lnSpc>
                <a:spcPct val="58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per pixel</a:t>
            </a:r>
          </a:p>
          <a:p>
            <a:pPr marL="741363" lvl="1" indent="-284163" defTabSz="457200">
              <a:lnSpc>
                <a:spcPct val="58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Solder bump</a:t>
            </a:r>
            <a:endParaRPr lang="en-GB" sz="180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95300" y="4827146"/>
            <a:ext cx="3505200" cy="101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57200">
              <a:lnSpc>
                <a:spcPct val="58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 electronics:</a:t>
            </a:r>
          </a:p>
          <a:p>
            <a:pPr marL="341313" indent="-341313" defTabSz="457200">
              <a:lnSpc>
                <a:spcPct val="58000"/>
              </a:lnSpc>
              <a:spcBef>
                <a:spcPts val="6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signal processing,</a:t>
            </a:r>
          </a:p>
          <a:p>
            <a:pPr marL="741363" lvl="1" indent="-284163" defTabSz="457200">
              <a:lnSpc>
                <a:spcPct val="58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storage:  the</a:t>
            </a:r>
          </a:p>
          <a:p>
            <a:pPr marL="741363" lvl="1" indent="-284163" defTabSz="457200">
              <a:lnSpc>
                <a:spcPct val="58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“ASIC”.</a:t>
            </a:r>
            <a:endParaRPr lang="en-GB" sz="180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6106077" y="2895398"/>
            <a:ext cx="137962" cy="760396"/>
          </a:xfrm>
          <a:custGeom>
            <a:avLst/>
            <a:gdLst>
              <a:gd name="connsiteX0" fmla="*/ 60960 w 137962"/>
              <a:gd name="connsiteY0" fmla="*/ 760396 h 760396"/>
              <a:gd name="connsiteX1" fmla="*/ 60960 w 137962"/>
              <a:gd name="connsiteY1" fmla="*/ 452388 h 760396"/>
              <a:gd name="connsiteX2" fmla="*/ 60960 w 137962"/>
              <a:gd name="connsiteY2" fmla="*/ 433137 h 760396"/>
              <a:gd name="connsiteX3" fmla="*/ 128337 w 137962"/>
              <a:gd name="connsiteY3" fmla="*/ 346510 h 760396"/>
              <a:gd name="connsiteX4" fmla="*/ 3208 w 137962"/>
              <a:gd name="connsiteY4" fmla="*/ 259882 h 760396"/>
              <a:gd name="connsiteX5" fmla="*/ 109086 w 137962"/>
              <a:gd name="connsiteY5" fmla="*/ 163630 h 760396"/>
              <a:gd name="connsiteX6" fmla="*/ 12834 w 137962"/>
              <a:gd name="connsiteY6" fmla="*/ 86628 h 760396"/>
              <a:gd name="connsiteX7" fmla="*/ 70585 w 137962"/>
              <a:gd name="connsiteY7" fmla="*/ 0 h 7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962" h="760396">
                <a:moveTo>
                  <a:pt x="60960" y="760396"/>
                </a:moveTo>
                <a:lnTo>
                  <a:pt x="60960" y="452388"/>
                </a:lnTo>
                <a:cubicBezTo>
                  <a:pt x="60960" y="397845"/>
                  <a:pt x="49731" y="450783"/>
                  <a:pt x="60960" y="433137"/>
                </a:cubicBezTo>
                <a:cubicBezTo>
                  <a:pt x="72190" y="415491"/>
                  <a:pt x="137962" y="375386"/>
                  <a:pt x="128337" y="346510"/>
                </a:cubicBezTo>
                <a:cubicBezTo>
                  <a:pt x="118712" y="317634"/>
                  <a:pt x="6416" y="290362"/>
                  <a:pt x="3208" y="259882"/>
                </a:cubicBezTo>
                <a:cubicBezTo>
                  <a:pt x="0" y="229402"/>
                  <a:pt x="107482" y="192506"/>
                  <a:pt x="109086" y="163630"/>
                </a:cubicBezTo>
                <a:cubicBezTo>
                  <a:pt x="110690" y="134754"/>
                  <a:pt x="19251" y="113900"/>
                  <a:pt x="12834" y="86628"/>
                </a:cubicBezTo>
                <a:cubicBezTo>
                  <a:pt x="6417" y="59356"/>
                  <a:pt x="68981" y="11229"/>
                  <a:pt x="70585" y="0"/>
                </a:cubicBezTo>
              </a:path>
            </a:pathLst>
          </a:custGeom>
          <a:ln w="50800">
            <a:solidFill>
              <a:srgbClr val="0C00F2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07081" y="6256338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Ron Hamlin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500" y="2891063"/>
            <a:ext cx="57054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3200" b="1" i="0" dirty="0" smtClean="0">
                <a:latin typeface="Palatino Linotype" panose="02040502050505030304" pitchFamily="18" charset="0"/>
              </a:rPr>
              <a:t>The sources themselves – accelerators, magnets.</a:t>
            </a:r>
          </a:p>
        </p:txBody>
      </p:sp>
    </p:spTree>
    <p:extLst>
      <p:ext uri="{BB962C8B-B14F-4D97-AF65-F5344CB8AC3E}">
        <p14:creationId xmlns:p14="http://schemas.microsoft.com/office/powerpoint/2010/main" val="11922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t="14615" r="12495" b="14493"/>
          <a:stretch/>
        </p:blipFill>
        <p:spPr>
          <a:xfrm>
            <a:off x="6722229" y="3323386"/>
            <a:ext cx="2153166" cy="1639364"/>
          </a:xfrm>
          <a:prstGeom prst="rect">
            <a:avLst/>
          </a:prstGeom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07" y="1002240"/>
            <a:ext cx="2058088" cy="21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395986" y="228600"/>
            <a:ext cx="83438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b="1" i="0" dirty="0" smtClean="0">
                <a:latin typeface="Palatino Linotype" panose="02040502050505030304" pitchFamily="18" charset="0"/>
              </a:rPr>
              <a:t>Here’s what the market looks like for PAD’s</a:t>
            </a:r>
            <a:endParaRPr lang="en-US" altLang="en-US" b="1" dirty="0">
              <a:solidFill>
                <a:schemeClr val="accent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314326" y="1170446"/>
            <a:ext cx="3629024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err="1" smtClean="0">
                <a:latin typeface="Arial" charset="0"/>
              </a:rPr>
              <a:t>Dectris</a:t>
            </a:r>
            <a:r>
              <a:rPr lang="en-US" altLang="en-US" sz="2800" b="1" dirty="0" smtClean="0">
                <a:latin typeface="Arial" charset="0"/>
              </a:rPr>
              <a:t> </a:t>
            </a:r>
            <a:r>
              <a:rPr lang="en-US" altLang="en-US" sz="2000" dirty="0" smtClean="0">
                <a:latin typeface="Arial" charset="0"/>
              </a:rPr>
              <a:t>has quite a few </a:t>
            </a:r>
            <a:r>
              <a:rPr lang="en-US" altLang="en-US" sz="2800" b="1" dirty="0" smtClean="0">
                <a:latin typeface="Arial" charset="0"/>
              </a:rPr>
              <a:t>Pilatus 6M </a:t>
            </a:r>
            <a:r>
              <a:rPr lang="en-US" altLang="en-US" sz="2000" dirty="0">
                <a:latin typeface="Arial" charset="0"/>
              </a:rPr>
              <a:t>(six million pixels</a:t>
            </a:r>
            <a:r>
              <a:rPr lang="en-US" altLang="en-US" sz="2000" dirty="0" smtClean="0">
                <a:latin typeface="Arial" charset="0"/>
              </a:rPr>
              <a:t>)  detectors in the field – 12 – 25 frames per second. </a:t>
            </a:r>
            <a:r>
              <a:rPr lang="en-US" altLang="en-US" sz="2000" dirty="0" err="1" smtClean="0">
                <a:latin typeface="Arial" charset="0"/>
              </a:rPr>
              <a:t>Dectris</a:t>
            </a:r>
            <a:r>
              <a:rPr lang="en-US" altLang="en-US" sz="2000" dirty="0" smtClean="0">
                <a:latin typeface="Arial" charset="0"/>
              </a:rPr>
              <a:t> has orders for more than one </a:t>
            </a:r>
            <a:r>
              <a:rPr lang="en-US" altLang="en-US" sz="2800" b="1" dirty="0" err="1" smtClean="0">
                <a:latin typeface="Arial" charset="0"/>
              </a:rPr>
              <a:t>Eiger</a:t>
            </a:r>
            <a:r>
              <a:rPr lang="en-US" altLang="en-US" sz="2800" b="1" dirty="0" smtClean="0">
                <a:latin typeface="Arial" charset="0"/>
              </a:rPr>
              <a:t> 16M</a:t>
            </a:r>
            <a:r>
              <a:rPr lang="en-US" altLang="en-US" sz="2800" b="1" dirty="0">
                <a:latin typeface="Arial" charset="0"/>
              </a:rPr>
              <a:t> </a:t>
            </a:r>
            <a:r>
              <a:rPr lang="en-US" altLang="en-US" sz="2000" dirty="0" smtClean="0">
                <a:latin typeface="Arial" charset="0"/>
              </a:rPr>
              <a:t>with smaller and faster pixels </a:t>
            </a:r>
            <a:r>
              <a:rPr lang="en-US" altLang="en-US" sz="2000" dirty="0" err="1" smtClean="0">
                <a:latin typeface="Arial" charset="0"/>
              </a:rPr>
              <a:t>pixels</a:t>
            </a:r>
            <a:r>
              <a:rPr lang="en-US" altLang="en-US" sz="2000" dirty="0" smtClean="0">
                <a:latin typeface="Arial" charset="0"/>
              </a:rPr>
              <a:t> give a pixel density five-times higher than the P6. It will operate at ~200 fps.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i="0" dirty="0" smtClean="0">
                <a:latin typeface="Arial" charset="0"/>
              </a:rPr>
              <a:t>ADSC </a:t>
            </a:r>
            <a:r>
              <a:rPr lang="en-US" altLang="en-US" sz="2000" dirty="0" smtClean="0">
                <a:latin typeface="Arial" charset="0"/>
              </a:rPr>
              <a:t>is in the final stages of assembling their  </a:t>
            </a:r>
            <a:r>
              <a:rPr lang="en-US" altLang="en-US" sz="2800" b="1" dirty="0" smtClean="0">
                <a:latin typeface="Arial" charset="0"/>
              </a:rPr>
              <a:t>HF-4M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000" dirty="0" smtClean="0">
                <a:latin typeface="Arial" charset="0"/>
              </a:rPr>
              <a:t>which will also produce frames quickly.</a:t>
            </a:r>
            <a:endParaRPr lang="en-US" altLang="en-US" sz="2000" dirty="0"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4533" r="4043" b="4144"/>
          <a:stretch/>
        </p:blipFill>
        <p:spPr bwMode="auto">
          <a:xfrm>
            <a:off x="4213393" y="4179263"/>
            <a:ext cx="2785534" cy="249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13590" r="16854" b="13520"/>
          <a:stretch/>
        </p:blipFill>
        <p:spPr>
          <a:xfrm>
            <a:off x="4213393" y="1356360"/>
            <a:ext cx="2210729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8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7929" y="3129417"/>
            <a:ext cx="40101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b="1" i="0" dirty="0" smtClean="0">
                <a:latin typeface="Palatino Linotype" panose="02040502050505030304" pitchFamily="18" charset="0"/>
              </a:rPr>
              <a:t>6.  Software</a:t>
            </a:r>
            <a:endParaRPr lang="en-US" sz="1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1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Brush Script MT" pitchFamily="66" charset="0"/>
              </a:rPr>
              <a:t>Brookhaven Biology</a:t>
            </a:r>
          </a:p>
        </p:txBody>
      </p:sp>
      <p:pic>
        <p:nvPicPr>
          <p:cNvPr id="25603" name="Picture 2" descr="JohnSkinner-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7150"/>
            <a:ext cx="3198813" cy="2103438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7" descr="MAR-Mad-1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1177925"/>
            <a:ext cx="48402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MAR-Mad-2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609975"/>
            <a:ext cx="38068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654050" y="0"/>
            <a:ext cx="80025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 i="0"/>
              <a:t>One of the most important things I did was to hire John Skinner in early 1992. He created the first ever Graphical User Interface to control an MX beamline experiment, and to handle data reduction. </a:t>
            </a:r>
          </a:p>
        </p:txBody>
      </p:sp>
      <p:pic>
        <p:nvPicPr>
          <p:cNvPr id="25607" name="Picture 6" descr="MAR-Mad-3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759200"/>
            <a:ext cx="407352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3" y="0"/>
            <a:ext cx="85708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3651" y="669701"/>
            <a:ext cx="4043966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i="0" dirty="0" smtClean="0"/>
              <a:t>This was our idea for automated data processing, from about 1997. We called it </a:t>
            </a:r>
          </a:p>
          <a:p>
            <a:pPr algn="ctr"/>
            <a:r>
              <a:rPr lang="en-US" sz="3200" b="1" i="0" dirty="0" smtClean="0">
                <a:solidFill>
                  <a:srgbClr val="7030A0"/>
                </a:solidFill>
              </a:rPr>
              <a:t>“One-But”</a:t>
            </a:r>
          </a:p>
          <a:p>
            <a:r>
              <a:rPr lang="en-US" sz="2800" b="1" i="0" dirty="0" smtClean="0"/>
              <a:t>And there was a single button you pushed to get it to go.</a:t>
            </a:r>
            <a:endParaRPr lang="en-US" sz="2800" b="1" i="0" dirty="0"/>
          </a:p>
        </p:txBody>
      </p:sp>
    </p:spTree>
    <p:extLst>
      <p:ext uri="{BB962C8B-B14F-4D97-AF65-F5344CB8AC3E}">
        <p14:creationId xmlns:p14="http://schemas.microsoft.com/office/powerpoint/2010/main" val="26524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041"/>
            <a:ext cx="9144000" cy="5318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175" y="22359"/>
            <a:ext cx="824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smtClean="0"/>
              <a:t>Our current plan for the MX beamline-control software of the future. </a:t>
            </a:r>
            <a:endParaRPr lang="en-US" sz="3200" b="1" i="0" dirty="0"/>
          </a:p>
        </p:txBody>
      </p:sp>
    </p:spTree>
    <p:extLst>
      <p:ext uri="{BB962C8B-B14F-4D97-AF65-F5344CB8AC3E}">
        <p14:creationId xmlns:p14="http://schemas.microsoft.com/office/powerpoint/2010/main" val="39039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174" y="773473"/>
            <a:ext cx="82459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smtClean="0"/>
              <a:t>The Conclusions.</a:t>
            </a:r>
          </a:p>
          <a:p>
            <a:r>
              <a:rPr lang="en-US" sz="3200" b="1" i="0" dirty="0" smtClean="0"/>
              <a:t>Technology marches, and will continue to march.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solidFill>
                  <a:srgbClr val="7030A0"/>
                </a:solidFill>
              </a:rPr>
              <a:t>Brighter 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solidFill>
                  <a:srgbClr val="7030A0"/>
                </a:solidFill>
              </a:rPr>
              <a:t>Better optics.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solidFill>
                  <a:srgbClr val="7030A0"/>
                </a:solidFill>
              </a:rPr>
              <a:t>Evolving automation.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solidFill>
                  <a:srgbClr val="7030A0"/>
                </a:solidFill>
              </a:rPr>
              <a:t>Faster detectors.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0" smtClean="0">
                <a:solidFill>
                  <a:srgbClr val="7030A0"/>
                </a:solidFill>
              </a:rPr>
              <a:t>Software </a:t>
            </a:r>
            <a:r>
              <a:rPr lang="en-US" sz="3200" b="1" i="0" dirty="0" smtClean="0">
                <a:solidFill>
                  <a:srgbClr val="7030A0"/>
                </a:solidFill>
              </a:rPr>
              <a:t>to hold it all together. </a:t>
            </a:r>
            <a:endParaRPr lang="en-US" sz="3200" b="1" i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79" y="774701"/>
            <a:ext cx="48895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8672" y="97971"/>
            <a:ext cx="4495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b="1" i="0" dirty="0" smtClean="0"/>
              <a:t>A Synchrotron Light Source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94394" y="1034550"/>
            <a:ext cx="3087006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i="0" dirty="0" smtClean="0"/>
              <a:t>Electrons or positrons are accelerated to relativistic speeds, ~ 1 </a:t>
            </a:r>
            <a:r>
              <a:rPr lang="en-US" sz="2000" i="0" dirty="0" err="1" smtClean="0"/>
              <a:t>GeV</a:t>
            </a:r>
            <a:r>
              <a:rPr lang="en-US" sz="2000" i="0" dirty="0" smtClean="0"/>
              <a:t> energy or larger in a polygon-shaped ring.</a:t>
            </a:r>
          </a:p>
          <a:p>
            <a:pPr>
              <a:spcAft>
                <a:spcPts val="600"/>
              </a:spcAft>
              <a:defRPr/>
            </a:pPr>
            <a:r>
              <a:rPr lang="en-US" sz="2000" i="0" dirty="0" smtClean="0"/>
              <a:t>I recommend that one reads Michael Hart’s chapter  “</a:t>
            </a:r>
            <a:r>
              <a:rPr lang="en-US" sz="2000" b="1" i="0" dirty="0" smtClean="0"/>
              <a:t>What can I have as a source of X-ray synchrotron radiation? A primer for potential users</a:t>
            </a:r>
            <a:r>
              <a:rPr lang="en-US" sz="2000" i="0" dirty="0" smtClean="0"/>
              <a:t>.” In vol. </a:t>
            </a:r>
            <a:r>
              <a:rPr lang="en-US" sz="2000" b="1" i="0" dirty="0" smtClean="0"/>
              <a:t>368</a:t>
            </a:r>
            <a:r>
              <a:rPr lang="en-US" sz="2000" i="0" dirty="0" smtClean="0"/>
              <a:t> of </a:t>
            </a:r>
            <a:r>
              <a:rPr lang="en-US" sz="2000" b="1" dirty="0" smtClean="0"/>
              <a:t>Methods in Enzymology </a:t>
            </a:r>
            <a:r>
              <a:rPr lang="en-US" sz="2000" i="0" dirty="0" smtClean="0"/>
              <a:t>(2003 pp. 239-254). I take some details from there, including this diagram.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303251" y="6053435"/>
            <a:ext cx="1728326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itchFamily="18" charset="0"/>
              </a:rPr>
              <a:t>Dipole Magnet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306" y="3650138"/>
            <a:ext cx="2270269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itchFamily="18" charset="0"/>
              </a:rPr>
              <a:t>Relativistic Electron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4238" y="1343302"/>
            <a:ext cx="2129205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itchFamily="18" charset="0"/>
              </a:rPr>
              <a:t>Electron trajectory</a:t>
            </a:r>
          </a:p>
        </p:txBody>
      </p:sp>
      <p:sp>
        <p:nvSpPr>
          <p:cNvPr id="30725" name="Freeform 5"/>
          <p:cNvSpPr>
            <a:spLocks/>
          </p:cNvSpPr>
          <p:nvPr/>
        </p:nvSpPr>
        <p:spPr bwMode="auto">
          <a:xfrm>
            <a:off x="2527905" y="1314153"/>
            <a:ext cx="7831667" cy="3708797"/>
          </a:xfrm>
          <a:custGeom>
            <a:avLst/>
            <a:gdLst>
              <a:gd name="T0" fmla="*/ 2147483647 w 4934"/>
              <a:gd name="T1" fmla="*/ 2147483647 h 2336"/>
              <a:gd name="T2" fmla="*/ 2147483647 w 4934"/>
              <a:gd name="T3" fmla="*/ 2147483647 h 2336"/>
              <a:gd name="T4" fmla="*/ 2147483647 w 4934"/>
              <a:gd name="T5" fmla="*/ 2147483647 h 2336"/>
              <a:gd name="T6" fmla="*/ 2147483647 w 4934"/>
              <a:gd name="T7" fmla="*/ 2147483647 h 2336"/>
              <a:gd name="T8" fmla="*/ 2147483647 w 4934"/>
              <a:gd name="T9" fmla="*/ 2147483647 h 2336"/>
              <a:gd name="T10" fmla="*/ 2147483647 w 4934"/>
              <a:gd name="T11" fmla="*/ 2147483647 h 2336"/>
              <a:gd name="T12" fmla="*/ 2147483647 w 4934"/>
              <a:gd name="T13" fmla="*/ 2147483647 h 2336"/>
              <a:gd name="T14" fmla="*/ 0 w 4934"/>
              <a:gd name="T15" fmla="*/ 0 h 23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34"/>
              <a:gd name="T25" fmla="*/ 0 h 2336"/>
              <a:gd name="T26" fmla="*/ 4934 w 4934"/>
              <a:gd name="T27" fmla="*/ 2336 h 23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34" h="2336">
                <a:moveTo>
                  <a:pt x="4934" y="2311"/>
                </a:moveTo>
                <a:cubicBezTo>
                  <a:pt x="4531" y="2311"/>
                  <a:pt x="4126" y="2311"/>
                  <a:pt x="3743" y="2311"/>
                </a:cubicBezTo>
                <a:cubicBezTo>
                  <a:pt x="3360" y="2311"/>
                  <a:pt x="2982" y="2322"/>
                  <a:pt x="2633" y="2311"/>
                </a:cubicBezTo>
                <a:cubicBezTo>
                  <a:pt x="2284" y="2300"/>
                  <a:pt x="1903" y="2336"/>
                  <a:pt x="1653" y="2249"/>
                </a:cubicBezTo>
                <a:cubicBezTo>
                  <a:pt x="1404" y="2162"/>
                  <a:pt x="1311" y="2003"/>
                  <a:pt x="1139" y="1790"/>
                </a:cubicBezTo>
                <a:cubicBezTo>
                  <a:pt x="967" y="1578"/>
                  <a:pt x="753" y="1184"/>
                  <a:pt x="618" y="972"/>
                </a:cubicBezTo>
                <a:cubicBezTo>
                  <a:pt x="483" y="760"/>
                  <a:pt x="431" y="682"/>
                  <a:pt x="328" y="520"/>
                </a:cubicBezTo>
                <a:cubicBezTo>
                  <a:pt x="225" y="358"/>
                  <a:pt x="68" y="10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4337656" y="4149329"/>
            <a:ext cx="1446892" cy="1062633"/>
          </a:xfrm>
          <a:custGeom>
            <a:avLst/>
            <a:gdLst>
              <a:gd name="T0" fmla="*/ 2147483647 w 912"/>
              <a:gd name="T1" fmla="*/ 2147483647 h 669"/>
              <a:gd name="T2" fmla="*/ 2147483647 w 912"/>
              <a:gd name="T3" fmla="*/ 2147483647 h 669"/>
              <a:gd name="T4" fmla="*/ 2147483647 w 912"/>
              <a:gd name="T5" fmla="*/ 2147483647 h 669"/>
              <a:gd name="T6" fmla="*/ 2147483647 w 912"/>
              <a:gd name="T7" fmla="*/ 2147483647 h 669"/>
              <a:gd name="T8" fmla="*/ 2147483647 w 912"/>
              <a:gd name="T9" fmla="*/ 2147483647 h 669"/>
              <a:gd name="T10" fmla="*/ 2147483647 w 912"/>
              <a:gd name="T11" fmla="*/ 2147483647 h 669"/>
              <a:gd name="T12" fmla="*/ 2147483647 w 912"/>
              <a:gd name="T13" fmla="*/ 2147483647 h 669"/>
              <a:gd name="T14" fmla="*/ 2147483647 w 912"/>
              <a:gd name="T15" fmla="*/ 2147483647 h 669"/>
              <a:gd name="T16" fmla="*/ 2147483647 w 912"/>
              <a:gd name="T17" fmla="*/ 2147483647 h 669"/>
              <a:gd name="T18" fmla="*/ 2147483647 w 912"/>
              <a:gd name="T19" fmla="*/ 2147483647 h 669"/>
              <a:gd name="T20" fmla="*/ 2147483647 w 912"/>
              <a:gd name="T21" fmla="*/ 2147483647 h 669"/>
              <a:gd name="T22" fmla="*/ 2147483647 w 912"/>
              <a:gd name="T23" fmla="*/ 2147483647 h 669"/>
              <a:gd name="T24" fmla="*/ 2147483647 w 912"/>
              <a:gd name="T25" fmla="*/ 2147483647 h 669"/>
              <a:gd name="T26" fmla="*/ 2147483647 w 912"/>
              <a:gd name="T27" fmla="*/ 2147483647 h 669"/>
              <a:gd name="T28" fmla="*/ 2147483647 w 912"/>
              <a:gd name="T29" fmla="*/ 2147483647 h 669"/>
              <a:gd name="T30" fmla="*/ 2147483647 w 912"/>
              <a:gd name="T31" fmla="*/ 2147483647 h 669"/>
              <a:gd name="T32" fmla="*/ 2147483647 w 912"/>
              <a:gd name="T33" fmla="*/ 2147483647 h 669"/>
              <a:gd name="T34" fmla="*/ 2147483647 w 912"/>
              <a:gd name="T35" fmla="*/ 2147483647 h 669"/>
              <a:gd name="T36" fmla="*/ 2147483647 w 912"/>
              <a:gd name="T37" fmla="*/ 2147483647 h 669"/>
              <a:gd name="T38" fmla="*/ 2147483647 w 912"/>
              <a:gd name="T39" fmla="*/ 2147483647 h 669"/>
              <a:gd name="T40" fmla="*/ 2147483647 w 912"/>
              <a:gd name="T41" fmla="*/ 2147483647 h 669"/>
              <a:gd name="T42" fmla="*/ 2147483647 w 912"/>
              <a:gd name="T43" fmla="*/ 2147483647 h 669"/>
              <a:gd name="T44" fmla="*/ 2147483647 w 912"/>
              <a:gd name="T45" fmla="*/ 2147483647 h 669"/>
              <a:gd name="T46" fmla="*/ 2147483647 w 912"/>
              <a:gd name="T47" fmla="*/ 2147483647 h 6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12"/>
              <a:gd name="T73" fmla="*/ 0 h 669"/>
              <a:gd name="T74" fmla="*/ 912 w 912"/>
              <a:gd name="T75" fmla="*/ 669 h 66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12" h="669">
                <a:moveTo>
                  <a:pt x="240" y="42"/>
                </a:moveTo>
                <a:cubicBezTo>
                  <a:pt x="264" y="62"/>
                  <a:pt x="284" y="102"/>
                  <a:pt x="315" y="135"/>
                </a:cubicBezTo>
                <a:cubicBezTo>
                  <a:pt x="346" y="167"/>
                  <a:pt x="383" y="211"/>
                  <a:pt x="427" y="240"/>
                </a:cubicBezTo>
                <a:cubicBezTo>
                  <a:pt x="470" y="269"/>
                  <a:pt x="524" y="296"/>
                  <a:pt x="579" y="314"/>
                </a:cubicBezTo>
                <a:cubicBezTo>
                  <a:pt x="633" y="333"/>
                  <a:pt x="708" y="345"/>
                  <a:pt x="751" y="353"/>
                </a:cubicBezTo>
                <a:cubicBezTo>
                  <a:pt x="794" y="361"/>
                  <a:pt x="816" y="354"/>
                  <a:pt x="840" y="365"/>
                </a:cubicBezTo>
                <a:cubicBezTo>
                  <a:pt x="864" y="376"/>
                  <a:pt x="886" y="400"/>
                  <a:pt x="898" y="420"/>
                </a:cubicBezTo>
                <a:cubicBezTo>
                  <a:pt x="910" y="440"/>
                  <a:pt x="912" y="461"/>
                  <a:pt x="912" y="487"/>
                </a:cubicBezTo>
                <a:cubicBezTo>
                  <a:pt x="912" y="513"/>
                  <a:pt x="909" y="548"/>
                  <a:pt x="900" y="575"/>
                </a:cubicBezTo>
                <a:cubicBezTo>
                  <a:pt x="891" y="602"/>
                  <a:pt x="878" y="634"/>
                  <a:pt x="855" y="649"/>
                </a:cubicBezTo>
                <a:cubicBezTo>
                  <a:pt x="832" y="664"/>
                  <a:pt x="794" y="666"/>
                  <a:pt x="762" y="667"/>
                </a:cubicBezTo>
                <a:cubicBezTo>
                  <a:pt x="729" y="669"/>
                  <a:pt x="696" y="661"/>
                  <a:pt x="662" y="655"/>
                </a:cubicBezTo>
                <a:cubicBezTo>
                  <a:pt x="628" y="649"/>
                  <a:pt x="593" y="643"/>
                  <a:pt x="557" y="630"/>
                </a:cubicBezTo>
                <a:cubicBezTo>
                  <a:pt x="521" y="618"/>
                  <a:pt x="486" y="602"/>
                  <a:pt x="445" y="584"/>
                </a:cubicBezTo>
                <a:cubicBezTo>
                  <a:pt x="405" y="565"/>
                  <a:pt x="357" y="542"/>
                  <a:pt x="315" y="516"/>
                </a:cubicBezTo>
                <a:cubicBezTo>
                  <a:pt x="273" y="489"/>
                  <a:pt x="230" y="454"/>
                  <a:pt x="197" y="426"/>
                </a:cubicBezTo>
                <a:cubicBezTo>
                  <a:pt x="164" y="398"/>
                  <a:pt x="149" y="383"/>
                  <a:pt x="123" y="352"/>
                </a:cubicBezTo>
                <a:cubicBezTo>
                  <a:pt x="96" y="321"/>
                  <a:pt x="56" y="271"/>
                  <a:pt x="36" y="240"/>
                </a:cubicBezTo>
                <a:cubicBezTo>
                  <a:pt x="16" y="209"/>
                  <a:pt x="9" y="189"/>
                  <a:pt x="5" y="166"/>
                </a:cubicBezTo>
                <a:cubicBezTo>
                  <a:pt x="0" y="142"/>
                  <a:pt x="3" y="118"/>
                  <a:pt x="11" y="98"/>
                </a:cubicBezTo>
                <a:cubicBezTo>
                  <a:pt x="19" y="77"/>
                  <a:pt x="34" y="62"/>
                  <a:pt x="48" y="48"/>
                </a:cubicBezTo>
                <a:cubicBezTo>
                  <a:pt x="62" y="34"/>
                  <a:pt x="74" y="22"/>
                  <a:pt x="95" y="14"/>
                </a:cubicBezTo>
                <a:cubicBezTo>
                  <a:pt x="115" y="6"/>
                  <a:pt x="141" y="0"/>
                  <a:pt x="166" y="5"/>
                </a:cubicBezTo>
                <a:cubicBezTo>
                  <a:pt x="191" y="9"/>
                  <a:pt x="225" y="34"/>
                  <a:pt x="240" y="42"/>
                </a:cubicBezTo>
                <a:close/>
              </a:path>
            </a:pathLst>
          </a:cu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 rot="1846979">
            <a:off x="2414512" y="3912692"/>
            <a:ext cx="2364619" cy="220266"/>
          </a:xfrm>
          <a:custGeom>
            <a:avLst/>
            <a:gdLst>
              <a:gd name="T0" fmla="*/ 0 w 2820"/>
              <a:gd name="T1" fmla="*/ 2147483647 h 261"/>
              <a:gd name="T2" fmla="*/ 2147483647 w 2820"/>
              <a:gd name="T3" fmla="*/ 2147483647 h 261"/>
              <a:gd name="T4" fmla="*/ 2147483647 w 2820"/>
              <a:gd name="T5" fmla="*/ 2147483647 h 261"/>
              <a:gd name="T6" fmla="*/ 2147483647 w 2820"/>
              <a:gd name="T7" fmla="*/ 0 h 261"/>
              <a:gd name="T8" fmla="*/ 2147483647 w 2820"/>
              <a:gd name="T9" fmla="*/ 2147483647 h 261"/>
              <a:gd name="T10" fmla="*/ 2147483647 w 2820"/>
              <a:gd name="T11" fmla="*/ 0 h 261"/>
              <a:gd name="T12" fmla="*/ 2147483647 w 2820"/>
              <a:gd name="T13" fmla="*/ 2147483647 h 261"/>
              <a:gd name="T14" fmla="*/ 2147483647 w 2820"/>
              <a:gd name="T15" fmla="*/ 0 h 261"/>
              <a:gd name="T16" fmla="*/ 2147483647 w 2820"/>
              <a:gd name="T17" fmla="*/ 2147483647 h 261"/>
              <a:gd name="T18" fmla="*/ 2147483647 w 2820"/>
              <a:gd name="T19" fmla="*/ 0 h 261"/>
              <a:gd name="T20" fmla="*/ 2147483647 w 2820"/>
              <a:gd name="T21" fmla="*/ 2147483647 h 261"/>
              <a:gd name="T22" fmla="*/ 2147483647 w 2820"/>
              <a:gd name="T23" fmla="*/ 0 h 261"/>
              <a:gd name="T24" fmla="*/ 2147483647 w 2820"/>
              <a:gd name="T25" fmla="*/ 2147483647 h 261"/>
              <a:gd name="T26" fmla="*/ 2147483647 w 2820"/>
              <a:gd name="T27" fmla="*/ 2147483647 h 26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20"/>
              <a:gd name="T43" fmla="*/ 0 h 261"/>
              <a:gd name="T44" fmla="*/ 2820 w 2820"/>
              <a:gd name="T45" fmla="*/ 261 h 26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20" h="261">
                <a:moveTo>
                  <a:pt x="0" y="141"/>
                </a:moveTo>
                <a:cubicBezTo>
                  <a:pt x="74" y="139"/>
                  <a:pt x="329" y="110"/>
                  <a:pt x="447" y="126"/>
                </a:cubicBezTo>
                <a:cubicBezTo>
                  <a:pt x="565" y="142"/>
                  <a:pt x="632" y="261"/>
                  <a:pt x="708" y="240"/>
                </a:cubicBezTo>
                <a:cubicBezTo>
                  <a:pt x="784" y="219"/>
                  <a:pt x="836" y="0"/>
                  <a:pt x="900" y="0"/>
                </a:cubicBezTo>
                <a:cubicBezTo>
                  <a:pt x="964" y="0"/>
                  <a:pt x="1028" y="240"/>
                  <a:pt x="1092" y="240"/>
                </a:cubicBezTo>
                <a:cubicBezTo>
                  <a:pt x="1156" y="240"/>
                  <a:pt x="1220" y="0"/>
                  <a:pt x="1284" y="0"/>
                </a:cubicBezTo>
                <a:cubicBezTo>
                  <a:pt x="1348" y="0"/>
                  <a:pt x="1412" y="240"/>
                  <a:pt x="1476" y="240"/>
                </a:cubicBezTo>
                <a:cubicBezTo>
                  <a:pt x="1540" y="240"/>
                  <a:pt x="1604" y="0"/>
                  <a:pt x="1668" y="0"/>
                </a:cubicBezTo>
                <a:cubicBezTo>
                  <a:pt x="1732" y="0"/>
                  <a:pt x="1797" y="240"/>
                  <a:pt x="1860" y="240"/>
                </a:cubicBezTo>
                <a:cubicBezTo>
                  <a:pt x="1923" y="240"/>
                  <a:pt x="1985" y="0"/>
                  <a:pt x="2049" y="0"/>
                </a:cubicBezTo>
                <a:cubicBezTo>
                  <a:pt x="2113" y="0"/>
                  <a:pt x="2181" y="240"/>
                  <a:pt x="2244" y="240"/>
                </a:cubicBezTo>
                <a:cubicBezTo>
                  <a:pt x="2307" y="240"/>
                  <a:pt x="2366" y="0"/>
                  <a:pt x="2430" y="0"/>
                </a:cubicBezTo>
                <a:cubicBezTo>
                  <a:pt x="2494" y="0"/>
                  <a:pt x="2563" y="232"/>
                  <a:pt x="2628" y="240"/>
                </a:cubicBezTo>
                <a:cubicBezTo>
                  <a:pt x="2693" y="248"/>
                  <a:pt x="2756" y="144"/>
                  <a:pt x="2820" y="48"/>
                </a:cubicBez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4670274" y="4574977"/>
            <a:ext cx="114905" cy="116086"/>
          </a:xfrm>
          <a:prstGeom prst="ellipse">
            <a:avLst/>
          </a:prstGeom>
          <a:solidFill>
            <a:srgbClr val="CCFF33"/>
          </a:solidFill>
          <a:ln w="12700">
            <a:solidFill>
              <a:srgbClr val="33CC33"/>
            </a:solidFill>
            <a:round/>
            <a:headEnd type="none" w="sm" len="sm"/>
            <a:tailEnd type="none" w="sm" len="sm"/>
          </a:ln>
        </p:spPr>
        <p:txBody>
          <a:bodyPr wrap="none" lIns="91432" tIns="45716" rIns="91432" bIns="45716" anchor="ctr"/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 rot="5051678">
            <a:off x="4358243" y="5066453"/>
            <a:ext cx="974825" cy="1003905"/>
          </a:xfrm>
          <a:custGeom>
            <a:avLst/>
            <a:gdLst>
              <a:gd name="T0" fmla="*/ 0 w 396"/>
              <a:gd name="T1" fmla="*/ 0 h 408"/>
              <a:gd name="T2" fmla="*/ 2147483647 w 396"/>
              <a:gd name="T3" fmla="*/ 2147483647 h 408"/>
              <a:gd name="T4" fmla="*/ 2147483647 w 396"/>
              <a:gd name="T5" fmla="*/ 2147483647 h 408"/>
              <a:gd name="T6" fmla="*/ 2147483647 w 396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  <a:gd name="T12" fmla="*/ 0 w 396"/>
              <a:gd name="T13" fmla="*/ 0 h 408"/>
              <a:gd name="T14" fmla="*/ 396 w 396"/>
              <a:gd name="T15" fmla="*/ 408 h 4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6" h="408">
                <a:moveTo>
                  <a:pt x="0" y="0"/>
                </a:moveTo>
                <a:cubicBezTo>
                  <a:pt x="83" y="126"/>
                  <a:pt x="166" y="252"/>
                  <a:pt x="200" y="280"/>
                </a:cubicBezTo>
                <a:cubicBezTo>
                  <a:pt x="234" y="308"/>
                  <a:pt x="171" y="147"/>
                  <a:pt x="204" y="168"/>
                </a:cubicBezTo>
                <a:cubicBezTo>
                  <a:pt x="237" y="189"/>
                  <a:pt x="316" y="298"/>
                  <a:pt x="396" y="40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0" name="Freeform 10"/>
          <p:cNvSpPr>
            <a:spLocks/>
          </p:cNvSpPr>
          <p:nvPr/>
        </p:nvSpPr>
        <p:spPr bwMode="auto">
          <a:xfrm>
            <a:off x="4842631" y="3984130"/>
            <a:ext cx="925286" cy="550664"/>
          </a:xfrm>
          <a:custGeom>
            <a:avLst/>
            <a:gdLst>
              <a:gd name="T0" fmla="*/ 0 w 376"/>
              <a:gd name="T1" fmla="*/ 2147483647 h 224"/>
              <a:gd name="T2" fmla="*/ 2147483647 w 376"/>
              <a:gd name="T3" fmla="*/ 2147483647 h 224"/>
              <a:gd name="T4" fmla="*/ 2147483647 w 376"/>
              <a:gd name="T5" fmla="*/ 2147483647 h 224"/>
              <a:gd name="T6" fmla="*/ 2147483647 w 376"/>
              <a:gd name="T7" fmla="*/ 0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376"/>
              <a:gd name="T13" fmla="*/ 0 h 224"/>
              <a:gd name="T14" fmla="*/ 376 w 376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6" h="224">
                <a:moveTo>
                  <a:pt x="0" y="224"/>
                </a:moveTo>
                <a:cubicBezTo>
                  <a:pt x="70" y="153"/>
                  <a:pt x="141" y="83"/>
                  <a:pt x="168" y="80"/>
                </a:cubicBezTo>
                <a:cubicBezTo>
                  <a:pt x="195" y="77"/>
                  <a:pt x="125" y="221"/>
                  <a:pt x="160" y="208"/>
                </a:cubicBezTo>
                <a:cubicBezTo>
                  <a:pt x="195" y="195"/>
                  <a:pt x="339" y="36"/>
                  <a:pt x="376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19428" y="2981900"/>
            <a:ext cx="2036359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itchFamily="18" charset="0"/>
              </a:rPr>
              <a:t>Synchrotron Light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263995" y="218846"/>
            <a:ext cx="674905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 i="0" dirty="0">
                <a:latin typeface="Times New Roman" pitchFamily="18" charset="0"/>
              </a:rPr>
              <a:t>The Source of Synchrotron Radiation</a:t>
            </a: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6266846" y="1873747"/>
            <a:ext cx="2219476" cy="1303734"/>
          </a:xfrm>
          <a:custGeom>
            <a:avLst/>
            <a:gdLst>
              <a:gd name="T0" fmla="*/ 2147483647 w 1398"/>
              <a:gd name="T1" fmla="*/ 2147483647 h 822"/>
              <a:gd name="T2" fmla="*/ 2147483647 w 1398"/>
              <a:gd name="T3" fmla="*/ 2147483647 h 822"/>
              <a:gd name="T4" fmla="*/ 2147483647 w 1398"/>
              <a:gd name="T5" fmla="*/ 2147483647 h 822"/>
              <a:gd name="T6" fmla="*/ 2147483647 w 1398"/>
              <a:gd name="T7" fmla="*/ 2147483647 h 822"/>
              <a:gd name="T8" fmla="*/ 2147483647 w 1398"/>
              <a:gd name="T9" fmla="*/ 2147483647 h 822"/>
              <a:gd name="T10" fmla="*/ 2147483647 w 1398"/>
              <a:gd name="T11" fmla="*/ 2147483647 h 822"/>
              <a:gd name="T12" fmla="*/ 2147483647 w 1398"/>
              <a:gd name="T13" fmla="*/ 2147483647 h 822"/>
              <a:gd name="T14" fmla="*/ 2147483647 w 1398"/>
              <a:gd name="T15" fmla="*/ 2147483647 h 822"/>
              <a:gd name="T16" fmla="*/ 2147483647 w 1398"/>
              <a:gd name="T17" fmla="*/ 2147483647 h 822"/>
              <a:gd name="T18" fmla="*/ 2147483647 w 1398"/>
              <a:gd name="T19" fmla="*/ 2147483647 h 822"/>
              <a:gd name="T20" fmla="*/ 0 w 1398"/>
              <a:gd name="T21" fmla="*/ 0 h 8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98"/>
              <a:gd name="T34" fmla="*/ 0 h 822"/>
              <a:gd name="T35" fmla="*/ 1398 w 1398"/>
              <a:gd name="T36" fmla="*/ 822 h 8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98" h="822">
                <a:moveTo>
                  <a:pt x="1398" y="822"/>
                </a:moveTo>
                <a:cubicBezTo>
                  <a:pt x="1373" y="819"/>
                  <a:pt x="1307" y="813"/>
                  <a:pt x="1246" y="806"/>
                </a:cubicBezTo>
                <a:cubicBezTo>
                  <a:pt x="1185" y="799"/>
                  <a:pt x="1095" y="793"/>
                  <a:pt x="1030" y="782"/>
                </a:cubicBezTo>
                <a:cubicBezTo>
                  <a:pt x="965" y="771"/>
                  <a:pt x="913" y="759"/>
                  <a:pt x="856" y="742"/>
                </a:cubicBezTo>
                <a:cubicBezTo>
                  <a:pt x="799" y="725"/>
                  <a:pt x="740" y="702"/>
                  <a:pt x="686" y="678"/>
                </a:cubicBezTo>
                <a:cubicBezTo>
                  <a:pt x="632" y="654"/>
                  <a:pt x="579" y="624"/>
                  <a:pt x="534" y="596"/>
                </a:cubicBezTo>
                <a:cubicBezTo>
                  <a:pt x="489" y="568"/>
                  <a:pt x="454" y="540"/>
                  <a:pt x="418" y="508"/>
                </a:cubicBezTo>
                <a:cubicBezTo>
                  <a:pt x="382" y="476"/>
                  <a:pt x="350" y="439"/>
                  <a:pt x="316" y="402"/>
                </a:cubicBezTo>
                <a:cubicBezTo>
                  <a:pt x="282" y="365"/>
                  <a:pt x="246" y="324"/>
                  <a:pt x="214" y="286"/>
                </a:cubicBezTo>
                <a:cubicBezTo>
                  <a:pt x="182" y="248"/>
                  <a:pt x="162" y="222"/>
                  <a:pt x="126" y="174"/>
                </a:cubicBezTo>
                <a:cubicBezTo>
                  <a:pt x="90" y="126"/>
                  <a:pt x="26" y="36"/>
                  <a:pt x="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V="1">
            <a:off x="7269238" y="2123778"/>
            <a:ext cx="315989" cy="44499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534847" y="1720134"/>
            <a:ext cx="2602411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itchFamily="18" charset="0"/>
              </a:rPr>
              <a:t>Induced Electric Vector</a:t>
            </a:r>
          </a:p>
        </p:txBody>
      </p:sp>
      <p:sp>
        <p:nvSpPr>
          <p:cNvPr id="30736" name="Freeform 16"/>
          <p:cNvSpPr>
            <a:spLocks/>
          </p:cNvSpPr>
          <p:nvPr/>
        </p:nvSpPr>
        <p:spPr bwMode="auto">
          <a:xfrm>
            <a:off x="4839608" y="1157883"/>
            <a:ext cx="2334381" cy="1656458"/>
          </a:xfrm>
          <a:custGeom>
            <a:avLst/>
            <a:gdLst>
              <a:gd name="T0" fmla="*/ 0 w 1470"/>
              <a:gd name="T1" fmla="*/ 0 h 1044"/>
              <a:gd name="T2" fmla="*/ 2147483647 w 1470"/>
              <a:gd name="T3" fmla="*/ 2147483647 h 1044"/>
              <a:gd name="T4" fmla="*/ 2147483647 w 1470"/>
              <a:gd name="T5" fmla="*/ 2147483647 h 1044"/>
              <a:gd name="T6" fmla="*/ 2147483647 w 1470"/>
              <a:gd name="T7" fmla="*/ 2147483647 h 1044"/>
              <a:gd name="T8" fmla="*/ 2147483647 w 1470"/>
              <a:gd name="T9" fmla="*/ 2147483647 h 1044"/>
              <a:gd name="T10" fmla="*/ 2147483647 w 1470"/>
              <a:gd name="T11" fmla="*/ 2147483647 h 1044"/>
              <a:gd name="T12" fmla="*/ 2147483647 w 1470"/>
              <a:gd name="T13" fmla="*/ 2147483647 h 1044"/>
              <a:gd name="T14" fmla="*/ 2147483647 w 1470"/>
              <a:gd name="T15" fmla="*/ 2147483647 h 10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70"/>
              <a:gd name="T25" fmla="*/ 0 h 1044"/>
              <a:gd name="T26" fmla="*/ 1470 w 1470"/>
              <a:gd name="T27" fmla="*/ 1044 h 10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70" h="1044">
                <a:moveTo>
                  <a:pt x="0" y="0"/>
                </a:moveTo>
                <a:cubicBezTo>
                  <a:pt x="66" y="46"/>
                  <a:pt x="323" y="190"/>
                  <a:pt x="396" y="273"/>
                </a:cubicBezTo>
                <a:cubicBezTo>
                  <a:pt x="469" y="356"/>
                  <a:pt x="375" y="474"/>
                  <a:pt x="439" y="496"/>
                </a:cubicBezTo>
                <a:cubicBezTo>
                  <a:pt x="503" y="518"/>
                  <a:pt x="720" y="362"/>
                  <a:pt x="781" y="404"/>
                </a:cubicBezTo>
                <a:cubicBezTo>
                  <a:pt x="841" y="446"/>
                  <a:pt x="742" y="704"/>
                  <a:pt x="801" y="746"/>
                </a:cubicBezTo>
                <a:cubicBezTo>
                  <a:pt x="858" y="786"/>
                  <a:pt x="1078" y="609"/>
                  <a:pt x="1137" y="651"/>
                </a:cubicBezTo>
                <a:cubicBezTo>
                  <a:pt x="1198" y="693"/>
                  <a:pt x="1104" y="945"/>
                  <a:pt x="1161" y="996"/>
                </a:cubicBezTo>
                <a:cubicBezTo>
                  <a:pt x="1216" y="1044"/>
                  <a:pt x="1345" y="992"/>
                  <a:pt x="1470" y="947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962322" y="2677419"/>
            <a:ext cx="219226" cy="223242"/>
          </a:xfrm>
          <a:prstGeom prst="ellipse">
            <a:avLst/>
          </a:prstGeom>
          <a:solidFill>
            <a:srgbClr val="CCFF33"/>
          </a:solidFill>
          <a:ln w="38100">
            <a:solidFill>
              <a:srgbClr val="33CC33"/>
            </a:solidFill>
            <a:round/>
            <a:headEnd type="none" w="sm" len="sm"/>
            <a:tailEnd type="none" w="sm" len="sm"/>
          </a:ln>
        </p:spPr>
        <p:txBody>
          <a:bodyPr wrap="none" lIns="91432" tIns="45716" rIns="91432" bIns="45716" anchor="ctr"/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4091214" y="3914180"/>
            <a:ext cx="1270000" cy="1294805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9" name="Freeform 19"/>
          <p:cNvSpPr>
            <a:spLocks/>
          </p:cNvSpPr>
          <p:nvPr/>
        </p:nvSpPr>
        <p:spPr bwMode="auto">
          <a:xfrm>
            <a:off x="4727727" y="2793504"/>
            <a:ext cx="1740202" cy="1117699"/>
          </a:xfrm>
          <a:custGeom>
            <a:avLst/>
            <a:gdLst>
              <a:gd name="T0" fmla="*/ 0 w 1096"/>
              <a:gd name="T1" fmla="*/ 2147483647 h 704"/>
              <a:gd name="T2" fmla="*/ 2147483647 w 1096"/>
              <a:gd name="T3" fmla="*/ 2147483647 h 704"/>
              <a:gd name="T4" fmla="*/ 2147483647 w 1096"/>
              <a:gd name="T5" fmla="*/ 2147483647 h 704"/>
              <a:gd name="T6" fmla="*/ 2147483647 w 1096"/>
              <a:gd name="T7" fmla="*/ 0 h 704"/>
              <a:gd name="T8" fmla="*/ 0 60000 65536"/>
              <a:gd name="T9" fmla="*/ 0 60000 65536"/>
              <a:gd name="T10" fmla="*/ 0 60000 65536"/>
              <a:gd name="T11" fmla="*/ 0 60000 65536"/>
              <a:gd name="T12" fmla="*/ 0 w 1096"/>
              <a:gd name="T13" fmla="*/ 0 h 704"/>
              <a:gd name="T14" fmla="*/ 1096 w 1096"/>
              <a:gd name="T15" fmla="*/ 704 h 7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6" h="704">
                <a:moveTo>
                  <a:pt x="0" y="704"/>
                </a:moveTo>
                <a:cubicBezTo>
                  <a:pt x="101" y="484"/>
                  <a:pt x="255" y="261"/>
                  <a:pt x="377" y="148"/>
                </a:cubicBezTo>
                <a:cubicBezTo>
                  <a:pt x="499" y="35"/>
                  <a:pt x="613" y="50"/>
                  <a:pt x="733" y="25"/>
                </a:cubicBezTo>
                <a:cubicBezTo>
                  <a:pt x="853" y="0"/>
                  <a:pt x="1021" y="5"/>
                  <a:pt x="1096" y="0"/>
                </a:cubicBezTo>
              </a:path>
            </a:pathLst>
          </a:custGeom>
          <a:noFill/>
          <a:ln w="57150">
            <a:solidFill>
              <a:srgbClr val="008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40" name="Text Box 11"/>
          <p:cNvSpPr txBox="1">
            <a:spLocks noChangeArrowheads="1"/>
          </p:cNvSpPr>
          <p:nvPr/>
        </p:nvSpPr>
        <p:spPr bwMode="auto">
          <a:xfrm>
            <a:off x="0" y="4101703"/>
            <a:ext cx="3829807" cy="2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i="0" dirty="0">
                <a:cs typeface="Arial" panose="020B0604020202020204" pitchFamily="34" charset="0"/>
              </a:rPr>
              <a:t>The harder the bend, and the faster the electrons (higher energy), the shorter </a:t>
            </a:r>
            <a:r>
              <a:rPr lang="en-US" altLang="en-US" i="0" dirty="0" smtClean="0">
                <a:cs typeface="Arial" panose="020B0604020202020204" pitchFamily="34" charset="0"/>
              </a:rPr>
              <a:t>is </a:t>
            </a:r>
            <a:r>
              <a:rPr lang="en-US" altLang="en-US" i="0" dirty="0">
                <a:cs typeface="Arial" panose="020B0604020202020204" pitchFamily="34" charset="0"/>
              </a:rPr>
              <a:t>the wavelength </a:t>
            </a:r>
            <a:r>
              <a:rPr lang="en-US" altLang="en-US" i="0" dirty="0" smtClean="0">
                <a:cs typeface="Arial" panose="020B0604020202020204" pitchFamily="34" charset="0"/>
              </a:rPr>
              <a:t>of </a:t>
            </a:r>
            <a:r>
              <a:rPr lang="en-US" altLang="en-US" i="0" dirty="0">
                <a:cs typeface="Arial" panose="020B0604020202020204" pitchFamily="34" charset="0"/>
              </a:rPr>
              <a:t>the light</a:t>
            </a:r>
            <a:r>
              <a:rPr lang="en-US" altLang="en-US" i="0" dirty="0" smtClean="0">
                <a:cs typeface="Arial" panose="020B0604020202020204" pitchFamily="34" charset="0"/>
              </a:rPr>
              <a:t>. The Characteristic Wavelength goes as</a:t>
            </a:r>
          </a:p>
          <a:p>
            <a:pPr algn="ctr"/>
            <a:r>
              <a:rPr lang="en-US" altLang="en-US" b="1" i="0" dirty="0" err="1" smtClean="0">
                <a:latin typeface="Palatino Linotype" panose="02040502050505030304" pitchFamily="18" charset="0"/>
                <a:cs typeface="Arial" panose="020B0604020202020204" pitchFamily="34" charset="0"/>
              </a:rPr>
              <a:t>λ</a:t>
            </a:r>
            <a:r>
              <a:rPr lang="en-US" altLang="en-US" b="1" i="0" baseline="-25000" dirty="0" err="1" smtClean="0">
                <a:latin typeface="Palatino Linotype" panose="02040502050505030304" pitchFamily="18" charset="0"/>
                <a:cs typeface="Arial" panose="020B0604020202020204" pitchFamily="34" charset="0"/>
              </a:rPr>
              <a:t>c</a:t>
            </a:r>
            <a:r>
              <a:rPr lang="en-US" altLang="en-US" b="1" i="0" baseline="-25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</a:t>
            </a:r>
            <a:r>
              <a:rPr lang="en-US" altLang="en-US" b="1" i="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~ R / E</a:t>
            </a:r>
            <a:r>
              <a:rPr lang="en-US" altLang="en-US" b="1" i="0" baseline="30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3</a:t>
            </a:r>
            <a:r>
              <a:rPr lang="en-US" altLang="en-US" b="1" i="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endParaRPr lang="en-US" altLang="en-US" b="1" i="0" baseline="-25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30741" name="Text Box 4"/>
          <p:cNvSpPr txBox="1">
            <a:spLocks noChangeArrowheads="1"/>
          </p:cNvSpPr>
          <p:nvPr/>
        </p:nvSpPr>
        <p:spPr bwMode="auto">
          <a:xfrm>
            <a:off x="6339010" y="964385"/>
            <a:ext cx="2692308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itchFamily="18" charset="0"/>
              </a:rPr>
              <a:t>It’s like flicking a string!</a:t>
            </a:r>
          </a:p>
        </p:txBody>
      </p:sp>
      <p:sp>
        <p:nvSpPr>
          <p:cNvPr id="30742" name="Freeform 10"/>
          <p:cNvSpPr>
            <a:spLocks/>
          </p:cNvSpPr>
          <p:nvPr/>
        </p:nvSpPr>
        <p:spPr bwMode="auto">
          <a:xfrm rot="426013">
            <a:off x="6136670" y="1259980"/>
            <a:ext cx="926798" cy="550664"/>
          </a:xfrm>
          <a:custGeom>
            <a:avLst/>
            <a:gdLst>
              <a:gd name="T0" fmla="*/ 0 w 376"/>
              <a:gd name="T1" fmla="*/ 2147483647 h 224"/>
              <a:gd name="T2" fmla="*/ 2147483647 w 376"/>
              <a:gd name="T3" fmla="*/ 2147483647 h 224"/>
              <a:gd name="T4" fmla="*/ 2147483647 w 376"/>
              <a:gd name="T5" fmla="*/ 2147483647 h 224"/>
              <a:gd name="T6" fmla="*/ 2147483647 w 376"/>
              <a:gd name="T7" fmla="*/ 0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376"/>
              <a:gd name="T13" fmla="*/ 0 h 224"/>
              <a:gd name="T14" fmla="*/ 376 w 376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6" h="224">
                <a:moveTo>
                  <a:pt x="0" y="224"/>
                </a:moveTo>
                <a:cubicBezTo>
                  <a:pt x="70" y="153"/>
                  <a:pt x="141" y="83"/>
                  <a:pt x="168" y="80"/>
                </a:cubicBezTo>
                <a:cubicBezTo>
                  <a:pt x="195" y="77"/>
                  <a:pt x="125" y="221"/>
                  <a:pt x="160" y="208"/>
                </a:cubicBezTo>
                <a:cubicBezTo>
                  <a:pt x="195" y="195"/>
                  <a:pt x="339" y="36"/>
                  <a:pt x="376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slssp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5"/>
          <a:stretch>
            <a:fillRect/>
          </a:stretch>
        </p:blipFill>
        <p:spPr bwMode="auto">
          <a:xfrm>
            <a:off x="3921881" y="357187"/>
            <a:ext cx="493637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15774" y="1323083"/>
            <a:ext cx="3602869" cy="353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Times New Roman" pitchFamily="18" charset="0"/>
              </a:rPr>
              <a:t>There’s a wide spectrum of x-rays available to us for diffraction studies. Here you see the arc (dipole or bending-magnet) and </a:t>
            </a:r>
            <a:r>
              <a:rPr lang="en-US" altLang="en-US" sz="2800" b="1" dirty="0">
                <a:latin typeface="Times New Roman" pitchFamily="18" charset="0"/>
              </a:rPr>
              <a:t>wiggler</a:t>
            </a:r>
            <a:r>
              <a:rPr lang="en-US" altLang="en-US" sz="2800" i="0" dirty="0">
                <a:latin typeface="Times New Roman" pitchFamily="18" charset="0"/>
              </a:rPr>
              <a:t> sources.</a:t>
            </a:r>
            <a:r>
              <a:rPr lang="en-US" altLang="en-US" sz="1600" i="0" dirty="0"/>
              <a:t>  </a:t>
            </a:r>
            <a:endParaRPr lang="en-US" altLang="en-US" sz="1600" i="0" dirty="0" smtClean="0"/>
          </a:p>
        </p:txBody>
      </p:sp>
    </p:spTree>
    <p:extLst>
      <p:ext uri="{BB962C8B-B14F-4D97-AF65-F5344CB8AC3E}">
        <p14:creationId xmlns:p14="http://schemas.microsoft.com/office/powerpoint/2010/main" val="29961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00" y="403942"/>
            <a:ext cx="820782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0" dirty="0" smtClean="0"/>
              <a:t>One can</a:t>
            </a:r>
            <a:r>
              <a:rPr lang="en-US" sz="2400" b="1" dirty="0" smtClean="0"/>
              <a:t> insert </a:t>
            </a:r>
            <a:r>
              <a:rPr lang="en-US" sz="2400" i="0" dirty="0" smtClean="0"/>
              <a:t>a multi-magnet </a:t>
            </a:r>
            <a:r>
              <a:rPr lang="en-US" sz="2400" b="1" dirty="0" smtClean="0"/>
              <a:t>device</a:t>
            </a:r>
            <a:r>
              <a:rPr lang="en-US" sz="2400" i="0" dirty="0" smtClean="0"/>
              <a:t> into a straight section of the synchrotron to amplify the intensity.</a:t>
            </a:r>
          </a:p>
          <a:p>
            <a:pPr>
              <a:spcAft>
                <a:spcPts val="600"/>
              </a:spcAft>
            </a:pPr>
            <a:r>
              <a:rPr lang="en-US" sz="2400" i="0" dirty="0" smtClean="0"/>
              <a:t>A wiggler is a row of alternating dipoles that make a wiggly trajectory. </a:t>
            </a:r>
            <a:r>
              <a:rPr lang="en-US" sz="2400" i="0" dirty="0" smtClean="0"/>
              <a:t>The </a:t>
            </a:r>
            <a:r>
              <a:rPr lang="en-US" sz="2400" i="0" dirty="0" smtClean="0"/>
              <a:t>first wiggler beamline was at SSRL in 1979.</a:t>
            </a:r>
            <a:endParaRPr lang="en-US" sz="2400" i="0" dirty="0"/>
          </a:p>
        </p:txBody>
      </p:sp>
      <p:grpSp>
        <p:nvGrpSpPr>
          <p:cNvPr id="4" name="Group 3"/>
          <p:cNvGrpSpPr/>
          <p:nvPr/>
        </p:nvGrpSpPr>
        <p:grpSpPr>
          <a:xfrm>
            <a:off x="1709057" y="2551085"/>
            <a:ext cx="7167132" cy="4186043"/>
            <a:chOff x="151289" y="1641253"/>
            <a:chExt cx="8724900" cy="509587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89" y="1641253"/>
              <a:ext cx="8724900" cy="509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536872" y="6231523"/>
              <a:ext cx="2032593" cy="412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A </a:t>
              </a:r>
              <a:r>
                <a:rPr lang="en-US" sz="1600" b="1" dirty="0" err="1" smtClean="0"/>
                <a:t>Halbach</a:t>
              </a:r>
              <a:r>
                <a:rPr lang="en-US" sz="1600" b="1" dirty="0" smtClean="0"/>
                <a:t> Array.</a:t>
              </a:r>
              <a:endParaRPr lang="en-US" sz="16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3028" y="3151542"/>
            <a:ext cx="30588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The intensity from a wiggler is multiplied by the number of magnets in the device.</a:t>
            </a:r>
            <a:endParaRPr lang="en-US" sz="18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86689" y="944212"/>
            <a:ext cx="4889500" cy="5614987"/>
            <a:chOff x="3990873" y="781341"/>
            <a:chExt cx="4889500" cy="5614987"/>
          </a:xfrm>
        </p:grpSpPr>
        <p:grpSp>
          <p:nvGrpSpPr>
            <p:cNvPr id="8" name="Group 7"/>
            <p:cNvGrpSpPr/>
            <p:nvPr/>
          </p:nvGrpSpPr>
          <p:grpSpPr>
            <a:xfrm>
              <a:off x="3990873" y="781341"/>
              <a:ext cx="4889500" cy="5614987"/>
              <a:chOff x="2127250" y="620713"/>
              <a:chExt cx="4889500" cy="5614987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7250" y="620713"/>
                <a:ext cx="4889500" cy="56149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5682343" y="2090057"/>
                <a:ext cx="1164771" cy="1273629"/>
                <a:chOff x="5682343" y="2090057"/>
                <a:chExt cx="1164771" cy="1273629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5715000" y="2090057"/>
                  <a:ext cx="1132114" cy="584775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i="0" dirty="0" smtClean="0"/>
                    <a:t>Wiggler goes here.</a:t>
                  </a:r>
                  <a:endParaRPr lang="en-US" sz="1600" b="1" i="0" dirty="0"/>
                </a:p>
              </p:txBody>
            </p:sp>
            <p:sp>
              <p:nvSpPr>
                <p:cNvPr id="6" name="Freeform 5"/>
                <p:cNvSpPr/>
                <p:nvPr/>
              </p:nvSpPr>
              <p:spPr bwMode="auto">
                <a:xfrm>
                  <a:off x="5682343" y="2645229"/>
                  <a:ext cx="464896" cy="718457"/>
                </a:xfrm>
                <a:custGeom>
                  <a:avLst/>
                  <a:gdLst>
                    <a:gd name="connsiteX0" fmla="*/ 457200 w 464896"/>
                    <a:gd name="connsiteY0" fmla="*/ 0 h 718457"/>
                    <a:gd name="connsiteX1" fmla="*/ 402771 w 464896"/>
                    <a:gd name="connsiteY1" fmla="*/ 457200 h 718457"/>
                    <a:gd name="connsiteX2" fmla="*/ 0 w 464896"/>
                    <a:gd name="connsiteY2" fmla="*/ 718457 h 718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4896" h="718457">
                      <a:moveTo>
                        <a:pt x="457200" y="0"/>
                      </a:moveTo>
                      <a:cubicBezTo>
                        <a:pt x="468085" y="168728"/>
                        <a:pt x="478971" y="337457"/>
                        <a:pt x="402771" y="457200"/>
                      </a:cubicBezTo>
                      <a:cubicBezTo>
                        <a:pt x="326571" y="576943"/>
                        <a:pt x="163285" y="647700"/>
                        <a:pt x="0" y="718457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" name="Rectangle 9"/>
            <p:cNvSpPr/>
            <p:nvPr/>
          </p:nvSpPr>
          <p:spPr bwMode="auto">
            <a:xfrm>
              <a:off x="5513195" y="4499985"/>
              <a:ext cx="1110343" cy="217715"/>
            </a:xfrm>
            <a:prstGeom prst="rect">
              <a:avLst/>
            </a:prstGeom>
            <a:solidFill>
              <a:srgbClr val="FF5050">
                <a:alpha val="37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6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32704</TotalTime>
  <Words>3115</Words>
  <Application>Microsoft Office PowerPoint</Application>
  <PresentationFormat>On-screen Show (4:3)</PresentationFormat>
  <Paragraphs>278</Paragraphs>
  <Slides>55</Slides>
  <Notes>9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ＭＳ Ｐゴシック</vt:lpstr>
      <vt:lpstr>Arial</vt:lpstr>
      <vt:lpstr>Arial Narrow</vt:lpstr>
      <vt:lpstr>Brush Script MT</vt:lpstr>
      <vt:lpstr>Gill Sans</vt:lpstr>
      <vt:lpstr>Lucida Sans</vt:lpstr>
      <vt:lpstr>Math B</vt:lpstr>
      <vt:lpstr>Monotype Corsiva</vt:lpstr>
      <vt:lpstr>Palatino Linotype</vt:lpstr>
      <vt:lpstr>Swiss 721 SWA</vt:lpstr>
      <vt:lpstr>Times</vt:lpstr>
      <vt:lpstr>Times New Roman</vt:lpstr>
      <vt:lpstr>Wingdings</vt:lpstr>
      <vt:lpstr>Blank Presentation</vt:lpstr>
      <vt:lpstr>Chart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sweet</dc:creator>
  <cp:lastModifiedBy>Eddie</cp:lastModifiedBy>
  <cp:revision>300</cp:revision>
  <cp:lastPrinted>2014-05-13T14:27:22Z</cp:lastPrinted>
  <dcterms:created xsi:type="dcterms:W3CDTF">1995-06-17T23:31:02Z</dcterms:created>
  <dcterms:modified xsi:type="dcterms:W3CDTF">2014-05-25T22:20:51Z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50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C:\rms\pwrpnt\nsls_intro</vt:lpwstr>
  </property>
</Properties>
</file>