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348" r:id="rId4"/>
    <p:sldId id="316" r:id="rId5"/>
    <p:sldId id="299" r:id="rId6"/>
    <p:sldId id="262" r:id="rId7"/>
    <p:sldId id="264" r:id="rId8"/>
    <p:sldId id="296" r:id="rId9"/>
    <p:sldId id="322" r:id="rId10"/>
    <p:sldId id="263" r:id="rId11"/>
    <p:sldId id="306" r:id="rId12"/>
    <p:sldId id="265" r:id="rId13"/>
    <p:sldId id="308" r:id="rId14"/>
    <p:sldId id="310" r:id="rId15"/>
    <p:sldId id="350" r:id="rId16"/>
    <p:sldId id="351" r:id="rId17"/>
    <p:sldId id="352" r:id="rId18"/>
    <p:sldId id="353" r:id="rId19"/>
    <p:sldId id="35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94660"/>
  </p:normalViewPr>
  <p:slideViewPr>
    <p:cSldViewPr snapToGrid="0">
      <p:cViewPr>
        <p:scale>
          <a:sx n="75" d="100"/>
          <a:sy n="75" d="100"/>
        </p:scale>
        <p:origin x="-178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82F2B1-46A0-AA4F-871A-8FD3599CCE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12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B640-EEF8-B84D-95CC-4CCCDD955DEB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16882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AA80F-EDC7-2B45-8FF5-92AB6B3525FE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07199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50C48-14F3-034E-A360-E7D4BEDBBB5A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131705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C863-AB8C-594C-BDAE-78B6651B29E6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15111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0961A-8B8A-F34B-9A01-B42001D3C31C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39212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D60A2-6C1A-0749-B35A-7C807651A8B2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1323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9839-1063-4A48-8A7D-F8EF8F8781B7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64113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3ACA-59FD-FA4E-A12A-7D3339F978D1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32627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5837-C982-794B-8456-2C595574680B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92949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62140-0EB2-4E4E-8F2D-40DAEDC4C05B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387810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F6999-AD2F-464C-A208-C166F05BC2DC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</p:spTree>
    <p:extLst>
      <p:ext uri="{BB962C8B-B14F-4D97-AF65-F5344CB8AC3E}">
        <p14:creationId xmlns:p14="http://schemas.microsoft.com/office/powerpoint/2010/main" val="289018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4213" y="6511925"/>
            <a:ext cx="8397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BF2FCF-83E3-014C-834C-DD30598A3E98}" type="slidenum">
              <a:rPr lang="en-GB"/>
              <a:pPr/>
              <a:t>‹#›</a:t>
            </a:fld>
            <a:r>
              <a:rPr lang="en-GB"/>
              <a:t>/57</a:t>
            </a:r>
          </a:p>
        </p:txBody>
      </p:sp>
      <p:pic>
        <p:nvPicPr>
          <p:cNvPr id="1031" name="Picture 7" descr="crest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365875"/>
            <a:ext cx="3937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BF8-CBF5-944B-B873-8A4621052ED6}" type="slidenum">
              <a:rPr lang="en-GB"/>
              <a:pPr/>
              <a:t>1</a:t>
            </a:fld>
            <a:r>
              <a:rPr lang="en-GB"/>
              <a:t>/57</a:t>
            </a:r>
          </a:p>
        </p:txBody>
      </p:sp>
      <p:pic>
        <p:nvPicPr>
          <p:cNvPr id="4104" name="Picture 8" descr="Fr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00038"/>
            <a:ext cx="8339138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62125" y="546100"/>
            <a:ext cx="57372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accent2"/>
                </a:solidFill>
              </a:rPr>
              <a:t>Fankuchen Award Lecture </a:t>
            </a: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New Orleans</a:t>
            </a: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May, 2011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2288" y="5141913"/>
            <a:ext cx="55451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</a:rPr>
              <a:t>David Watkin</a:t>
            </a:r>
          </a:p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</a:rPr>
              <a:t>Chemical Crystallography</a:t>
            </a:r>
          </a:p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</a:rPr>
              <a:t>Oxford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63750" y="2752725"/>
            <a:ext cx="58880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Crystallography – The Gold Standard</a:t>
            </a: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Is it getting tarnished?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5E9B-9E57-7F4C-9D28-84F83EC17E8A}" type="slidenum">
              <a:rPr lang="en-GB"/>
              <a:pPr/>
              <a:t>10</a:t>
            </a:fld>
            <a:r>
              <a:rPr lang="en-GB"/>
              <a:t>/57</a:t>
            </a:r>
          </a:p>
        </p:txBody>
      </p:sp>
      <p:pic>
        <p:nvPicPr>
          <p:cNvPr id="39938" name="Picture 2" descr="Small-Rollett 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50988"/>
            <a:ext cx="2640012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Editi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23850"/>
            <a:ext cx="4945063" cy="62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39725" y="384175"/>
            <a:ext cx="35655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John Rollett</a:t>
            </a:r>
            <a:endParaRPr lang="en-GB" sz="3200" b="1"/>
          </a:p>
          <a:p>
            <a:pPr algn="ctr">
              <a:spcBef>
                <a:spcPct val="50000"/>
              </a:spcBef>
            </a:pPr>
            <a:r>
              <a:rPr lang="en-GB" sz="2400"/>
              <a:t>The father of CRYSTALS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4937125"/>
            <a:ext cx="37163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800"/>
              <a:t>The idealised plans for a new crystallographic program even included such ideas as </a:t>
            </a:r>
            <a:r>
              <a:rPr lang="en-GB" sz="1800" b="1" i="1">
                <a:solidFill>
                  <a:schemeClr val="accent2"/>
                </a:solidFill>
              </a:rPr>
              <a:t>a structure being partially in one space group, and partially in another</a:t>
            </a:r>
            <a:r>
              <a:rPr lang="en-GB" sz="180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41AC-C3A6-3D41-8B31-D96FBBF2C8A7}" type="slidenum">
              <a:rPr lang="en-GB"/>
              <a:pPr/>
              <a:t>11</a:t>
            </a:fld>
            <a:r>
              <a:rPr lang="en-GB"/>
              <a:t>/57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892300" y="450850"/>
            <a:ext cx="5629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The Early Days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12825" y="1671638"/>
            <a:ext cx="753110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For the first 10 years, all the effort that went into the program which was to become CRYSTALS was concerned with reliability, functionality, flexibility and speed.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Until the first FORTRAN version, users would often have to program little patches either to control workflow or to deal with special cases.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In the 1960’s -70’s pretty well every crystallographer was also a programmer.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2043-DD94-4C47-B15F-4DFFDA4D0B03}" type="slidenum">
              <a:rPr lang="en-GB"/>
              <a:pPr/>
              <a:t>12</a:t>
            </a:fld>
            <a:r>
              <a:rPr lang="en-GB"/>
              <a:t>/57</a:t>
            </a:r>
          </a:p>
        </p:txBody>
      </p:sp>
      <p:pic>
        <p:nvPicPr>
          <p:cNvPr id="37890" name="Picture 2" descr="tn_bob-Ban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651125"/>
            <a:ext cx="4300537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User-Defin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719263"/>
            <a:ext cx="3879850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39725" y="188913"/>
            <a:ext cx="824706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Bob Carruthers</a:t>
            </a:r>
          </a:p>
          <a:p>
            <a:pPr>
              <a:spcBef>
                <a:spcPct val="50000"/>
              </a:spcBef>
            </a:pPr>
            <a:r>
              <a:rPr lang="en-GB" sz="2400"/>
              <a:t>His detailed plans for CRYSTALS still exist, and show a care for detail which still enables the program to meet most modern requirements.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E716-1324-1148-ABF4-DEA1D4EAD3C0}" type="slidenum">
              <a:rPr lang="en-GB"/>
              <a:pPr/>
              <a:t>13</a:t>
            </a:fld>
            <a:r>
              <a:rPr lang="en-GB"/>
              <a:t>/57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01650" y="492125"/>
            <a:ext cx="8140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Workstations and Real-time Computing.  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A computer in the Lab (1976)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004888" y="2185988"/>
            <a:ext cx="71326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The availability of workstations in the crystallographers own laboratory opened the way for interactive computing, including graphics.</a:t>
            </a:r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2795588" y="3722688"/>
            <a:ext cx="3551237" cy="2574925"/>
            <a:chOff x="639" y="2483"/>
            <a:chExt cx="2237" cy="1622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639" y="2483"/>
              <a:ext cx="2237" cy="1622"/>
              <a:chOff x="667" y="2240"/>
              <a:chExt cx="2237" cy="1622"/>
            </a:xfrm>
          </p:grpSpPr>
          <p:pic>
            <p:nvPicPr>
              <p:cNvPr id="60420" name="Picture 4" descr="Spark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2240"/>
                <a:ext cx="2237" cy="1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421" name="Text Box 5"/>
              <p:cNvSpPr txBox="1">
                <a:spLocks noChangeArrowheads="1"/>
              </p:cNvSpPr>
              <p:nvPr/>
            </p:nvSpPr>
            <p:spPr bwMode="auto">
              <a:xfrm>
                <a:off x="790" y="3574"/>
                <a:ext cx="18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/>
                  <a:t>R.A.Sparkes, Crystallographic Computing Techniques, 1976</a:t>
                </a:r>
              </a:p>
            </p:txBody>
          </p:sp>
        </p:grp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688" y="3065"/>
              <a:ext cx="21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668" y="3201"/>
              <a:ext cx="21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>
              <a:off x="701" y="3363"/>
              <a:ext cx="21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701" y="3503"/>
              <a:ext cx="21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DC2-C49B-6C4D-AFAE-CB08B223BAD7}" type="slidenum">
              <a:rPr lang="en-GB"/>
              <a:pPr/>
              <a:t>14</a:t>
            </a:fld>
            <a:r>
              <a:rPr lang="en-GB"/>
              <a:t>/57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570038" y="593725"/>
            <a:ext cx="6002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The 1980’s</a:t>
            </a:r>
          </a:p>
          <a:p>
            <a:pPr algn="ctr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  Work-flow began to be a design criterion.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95313" y="2708275"/>
            <a:ext cx="45751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During the 1970’s job control languages (JCL, DCL etc) had developed to enable users to string together a series of programs under the control of another program, the JCL.  Job control languages were early examples of what has since developed into a wealth of scripting languages.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114925" y="2819400"/>
            <a:ext cx="382905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900"/>
              <a:t>$! Command procedure for running the RC93 program.</a:t>
            </a:r>
          </a:p>
          <a:p>
            <a:r>
              <a:rPr lang="en-GB" sz="900"/>
              <a:t>$!</a:t>
            </a:r>
          </a:p>
          <a:p>
            <a:r>
              <a:rPr lang="en-GB" sz="900"/>
              <a:t>$ ON CONTROL_Y THEN GOTO ERROR</a:t>
            </a:r>
          </a:p>
          <a:p>
            <a:r>
              <a:rPr lang="en-GB" sz="900"/>
              <a:t>$ ON ERROR THEN GOTO ERROR</a:t>
            </a:r>
          </a:p>
          <a:p>
            <a:r>
              <a:rPr lang="en-GB" sz="900"/>
              <a:t>$!</a:t>
            </a:r>
          </a:p>
          <a:p>
            <a:r>
              <a:rPr lang="en-GB" sz="900"/>
              <a:t>$      ASSIGN/USER SYS$COMMAND FOR005:</a:t>
            </a:r>
          </a:p>
          <a:p>
            <a:r>
              <a:rPr lang="en-GB" sz="900"/>
              <a:t>$! </a:t>
            </a:r>
          </a:p>
          <a:p>
            <a:r>
              <a:rPr lang="en-GB" sz="900"/>
              <a:t>$!</a:t>
            </a:r>
          </a:p>
          <a:p>
            <a:r>
              <a:rPr lang="en-GB" sz="900"/>
              <a:t>$ RUN CRRC93:RC93</a:t>
            </a:r>
          </a:p>
          <a:p>
            <a:r>
              <a:rPr lang="en-GB" sz="900"/>
              <a:t>$!</a:t>
            </a:r>
          </a:p>
          <a:p>
            <a:r>
              <a:rPr lang="en-GB" sz="900"/>
              <a:t>$!</a:t>
            </a:r>
          </a:p>
          <a:p>
            <a:r>
              <a:rPr lang="en-GB" sz="900"/>
              <a:t>$ ON CONTROL_Y THEN $EXIT</a:t>
            </a:r>
          </a:p>
          <a:p>
            <a:r>
              <a:rPr lang="en-GB" sz="900"/>
              <a:t>$ ON ERROR THEN $EXIT</a:t>
            </a:r>
          </a:p>
          <a:p>
            <a:r>
              <a:rPr lang="en-GB" sz="900"/>
              <a:t>$</a:t>
            </a:r>
          </a:p>
          <a:p>
            <a:r>
              <a:rPr lang="en-GB" sz="900"/>
              <a:t>$ if f$search("''scf'").nes."" then SET FILE/ATTRIB=(RAT:CR) 'scf'</a:t>
            </a:r>
          </a:p>
          <a:p>
            <a:r>
              <a:rPr lang="en-GB" sz="900"/>
              <a:t>$ if f$search("''hkli'").nes."" then SET FILE/ATTRIB=(RAT:CR) 'hkli'</a:t>
            </a:r>
          </a:p>
          <a:p>
            <a:r>
              <a:rPr lang="en-GB" sz="900"/>
              <a:t>$ if f$search("''outhkli'").nes."" then SET FILE/ATTRIB=(RAT:CR) 'outhkli'</a:t>
            </a:r>
          </a:p>
          <a:p>
            <a:r>
              <a:rPr lang="en-GB" sz="900"/>
              <a:t>$!</a:t>
            </a:r>
          </a:p>
          <a:p>
            <a:r>
              <a:rPr lang="en-GB" sz="900"/>
              <a:t>$ERROR:</a:t>
            </a:r>
          </a:p>
          <a:p>
            <a:r>
              <a:rPr lang="en-GB" sz="900"/>
              <a:t>$   ON ERROR THEN GOTO TIDYUP</a:t>
            </a:r>
          </a:p>
          <a:p>
            <a:r>
              <a:rPr lang="en-GB" sz="900"/>
              <a:t>$   ON CONTROL_Y THEN GOTO TIDYUP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731-F81B-194D-9C84-4C3D00B4FFD4}" type="slidenum">
              <a:rPr lang="en-GB"/>
              <a:pPr/>
              <a:t>15</a:t>
            </a:fld>
            <a:r>
              <a:rPr lang="en-GB"/>
              <a:t>/57</a:t>
            </a:r>
          </a:p>
        </p:txBody>
      </p:sp>
      <p:pic>
        <p:nvPicPr>
          <p:cNvPr id="106498" name="Picture 2" descr="Bette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597150"/>
            <a:ext cx="19812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39725" y="466725"/>
            <a:ext cx="824706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Paul Betteridge</a:t>
            </a:r>
          </a:p>
          <a:p>
            <a:pPr>
              <a:spcBef>
                <a:spcPct val="50000"/>
              </a:spcBef>
            </a:pPr>
            <a:r>
              <a:rPr lang="en-GB" sz="2400"/>
              <a:t>Paul recognised the need for a scripting language as a means for building complex crystallographic procedures.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979738" y="2444750"/>
            <a:ext cx="53117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No suitable language existed in 1980, so he wrote his own, in FORTRAN.</a:t>
            </a:r>
          </a:p>
          <a:p>
            <a:pPr>
              <a:spcBef>
                <a:spcPct val="50000"/>
              </a:spcBef>
            </a:pPr>
            <a:r>
              <a:rPr lang="en-GB" sz="2400"/>
              <a:t>It is still in use today because of the prohibitive cost of re-writing the SCRIPTS in a modern language.</a:t>
            </a:r>
          </a:p>
          <a:p>
            <a:pPr>
              <a:spcBef>
                <a:spcPct val="50000"/>
              </a:spcBef>
            </a:pPr>
            <a:r>
              <a:rPr lang="en-GB" sz="2400"/>
              <a:t>It will continue to work as long as FORTRAN works.</a:t>
            </a:r>
          </a:p>
        </p:txBody>
      </p:sp>
    </p:spTree>
    <p:extLst>
      <p:ext uri="{BB962C8B-B14F-4D97-AF65-F5344CB8AC3E}">
        <p14:creationId xmlns:p14="http://schemas.microsoft.com/office/powerpoint/2010/main" val="146690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9F76-83B6-D946-A549-8760471A13B3}" type="slidenum">
              <a:rPr lang="en-GB"/>
              <a:pPr/>
              <a:t>16</a:t>
            </a:fld>
            <a:r>
              <a:rPr lang="en-GB"/>
              <a:t>/57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38138" y="1049338"/>
            <a:ext cx="84661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3200">
                <a:solidFill>
                  <a:schemeClr val="accent2"/>
                </a:solidFill>
              </a:rPr>
              <a:t>Intel 386 processors: </a:t>
            </a:r>
          </a:p>
          <a:p>
            <a:pPr algn="ctr">
              <a:lnSpc>
                <a:spcPct val="85000"/>
              </a:lnSpc>
            </a:pPr>
            <a:r>
              <a:rPr lang="en-GB" sz="3200">
                <a:solidFill>
                  <a:schemeClr val="accent2"/>
                </a:solidFill>
              </a:rPr>
              <a:t>Your own computer on your own desk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00138" y="3003550"/>
            <a:ext cx="6943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availability of proper FORTRAN compilers and memory management meant that workstation programs were easily ported to personal computers running under MS DOS.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It now also made interactive graphics a practical reality</a:t>
            </a:r>
          </a:p>
        </p:txBody>
      </p:sp>
    </p:spTree>
    <p:extLst>
      <p:ext uri="{BB962C8B-B14F-4D97-AF65-F5344CB8AC3E}">
        <p14:creationId xmlns:p14="http://schemas.microsoft.com/office/powerpoint/2010/main" val="163316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143-A891-DB4B-9274-D86E98BD8108}" type="slidenum">
              <a:rPr lang="en-GB"/>
              <a:pPr/>
              <a:t>17</a:t>
            </a:fld>
            <a:r>
              <a:rPr lang="en-GB"/>
              <a:t>/57</a:t>
            </a: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20825" y="584200"/>
            <a:ext cx="6075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Automatic Structure Analysis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373188" y="1401763"/>
            <a:ext cx="6397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Until the mid-1990’s, we had been trying to build fully automated systems, e.g.</a:t>
            </a:r>
          </a:p>
          <a:p>
            <a:endParaRPr lang="en-GB" sz="2400"/>
          </a:p>
          <a:p>
            <a:r>
              <a:rPr lang="en-GB" sz="2400" b="1">
                <a:solidFill>
                  <a:srgbClr val="3333FF"/>
                </a:solidFill>
              </a:rPr>
              <a:t>Automatic Solution and Refinement of Crystal Structures by Means of the Package </a:t>
            </a:r>
            <a:r>
              <a:rPr lang="en-GB" sz="2400" b="1" i="1">
                <a:solidFill>
                  <a:srgbClr val="3333FF"/>
                </a:solidFill>
              </a:rPr>
              <a:t>UNIQUE</a:t>
            </a:r>
          </a:p>
          <a:p>
            <a:r>
              <a:rPr lang="en-GB" sz="2400"/>
              <a:t>Cascarano, Giacovazzo, Camalli , Spagna and Watkin. </a:t>
            </a:r>
            <a:r>
              <a:rPr lang="en-GB" sz="2400" i="1"/>
              <a:t>Acta Cryst. </a:t>
            </a:r>
            <a:r>
              <a:rPr lang="en-GB" sz="2400"/>
              <a:t>(1991). A47, 373-381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169988" y="4656138"/>
            <a:ext cx="6804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3333FF"/>
                </a:solidFill>
              </a:rPr>
              <a:t>We realised that it was easier to teach chemists some basic crystallography than to teach programs sophisticated chemistry</a:t>
            </a:r>
            <a:r>
              <a:rPr lang="en-GB" sz="2400" b="1"/>
              <a:t>.</a:t>
            </a:r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97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01AA-4707-8344-9928-B7B1ADF0B4AD}" type="slidenum">
              <a:rPr lang="en-GB"/>
              <a:pPr/>
              <a:t>18</a:t>
            </a:fld>
            <a:r>
              <a:rPr lang="en-GB"/>
              <a:t>/57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08050" y="600075"/>
            <a:ext cx="7688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accent2"/>
                </a:solidFill>
              </a:rPr>
              <a:t>The Fully Interactive GUI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65225" y="1443038"/>
            <a:ext cx="6804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3333FF"/>
                </a:solidFill>
              </a:rPr>
              <a:t>Richard Cooper</a:t>
            </a:r>
            <a:r>
              <a:rPr lang="en-GB" sz="3200"/>
              <a:t> prototyped our first proper GUI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056063" y="2859088"/>
            <a:ext cx="4459287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prototype was successful, but he also decided that commercial API (at that time) were not ideal for our purpose.</a:t>
            </a:r>
          </a:p>
          <a:p>
            <a:pPr>
              <a:spcBef>
                <a:spcPct val="50000"/>
              </a:spcBef>
            </a:pPr>
            <a:r>
              <a:rPr lang="en-GB" sz="2400"/>
              <a:t>He went on to extend the SCRIPT processor to enable user-written scripts to build and control the GUI.</a:t>
            </a:r>
          </a:p>
        </p:txBody>
      </p:sp>
      <p:pic>
        <p:nvPicPr>
          <p:cNvPr id="64518" name="Picture 6" descr="RIC-andTon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628900"/>
            <a:ext cx="3489325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0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8EA-8A36-5E40-8DDC-C5644E5F003D}" type="slidenum">
              <a:rPr lang="en-GB"/>
              <a:pPr/>
              <a:t>19</a:t>
            </a:fld>
            <a:r>
              <a:rPr lang="en-GB"/>
              <a:t>/57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732088" y="550863"/>
            <a:ext cx="36782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Lachlan Cranswick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CCP14 1998-2003</a:t>
            </a:r>
          </a:p>
        </p:txBody>
      </p:sp>
      <p:pic>
        <p:nvPicPr>
          <p:cNvPr id="71683" name="Picture 3" descr="Lach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11325"/>
            <a:ext cx="31432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81450" y="1897063"/>
            <a:ext cx="4846638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Lachlan tried to play the role of the novice chemist-in-the-street, trying to foresee the pitfalls which awaited the inexperienced crystallographer.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His quest for eye-candy strongly influenced CRYSTALS, and hence in its turn, OLEX2</a:t>
            </a:r>
          </a:p>
          <a:p>
            <a:pPr>
              <a:spcBef>
                <a:spcPct val="50000"/>
              </a:spcBef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0154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D21-D7F3-FB42-BC7D-DAFEA1016AD5}" type="slidenum">
              <a:rPr lang="en-GB"/>
              <a:pPr/>
              <a:t>2</a:t>
            </a:fld>
            <a:r>
              <a:rPr lang="en-GB"/>
              <a:t>/57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5275" y="1028700"/>
            <a:ext cx="85915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The citation includes the phrase:</a:t>
            </a:r>
          </a:p>
          <a:p>
            <a:pPr algn="ctr">
              <a:spcBef>
                <a:spcPct val="50000"/>
              </a:spcBef>
            </a:pPr>
            <a:r>
              <a:rPr lang="en-GB"/>
              <a:t>“To recognize contributions to crystallographic research by one who is known to be an effective teacher of crystallography.”</a:t>
            </a:r>
          </a:p>
        </p:txBody>
      </p:sp>
      <p:pic>
        <p:nvPicPr>
          <p:cNvPr id="44036" name="Picture 4" descr="Fankuchen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76563"/>
            <a:ext cx="17621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008188" y="246063"/>
            <a:ext cx="512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accent2"/>
                </a:solidFill>
              </a:rPr>
              <a:t>Fankuchen Award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93975" y="3352800"/>
            <a:ext cx="55943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If I have been any good as a teacher, it is because I have found the work of clever people difficult to understand, and have tried to reduce its essence to the level of people like myself.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B176-7686-E14B-A048-3F703093E6FE}" type="slidenum">
              <a:rPr lang="en-GB"/>
              <a:pPr/>
              <a:t>3</a:t>
            </a:fld>
            <a:r>
              <a:rPr lang="en-GB"/>
              <a:t>/57</a:t>
            </a:r>
          </a:p>
        </p:txBody>
      </p:sp>
      <p:pic>
        <p:nvPicPr>
          <p:cNvPr id="102403" name="Picture 3" descr="Fankuchen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09863"/>
            <a:ext cx="17621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09613" y="1182688"/>
            <a:ext cx="7643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“for his stewardship of the crystallographic software package </a:t>
            </a:r>
            <a:r>
              <a:rPr lang="en-GB" sz="2400" i="1"/>
              <a:t>CRYSTALS</a:t>
            </a:r>
            <a:r>
              <a:rPr lang="en-GB" sz="2400"/>
              <a:t>”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008188" y="246063"/>
            <a:ext cx="512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chemeClr val="accent2"/>
                </a:solidFill>
              </a:rPr>
              <a:t>Fankuchen Award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609850" y="3143250"/>
            <a:ext cx="5640388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success of CRYSTALS is entirely due to the contributions from very clever people. </a:t>
            </a:r>
          </a:p>
          <a:p>
            <a:pPr>
              <a:spcBef>
                <a:spcPct val="50000"/>
              </a:spcBef>
            </a:pPr>
            <a:r>
              <a:rPr lang="en-GB" sz="2400"/>
              <a:t>I have simply ensured that their work has been maintained.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179-B693-E047-B35E-89343D29DE45}" type="slidenum">
              <a:rPr lang="en-GB"/>
              <a:pPr/>
              <a:t>4</a:t>
            </a:fld>
            <a:r>
              <a:rPr lang="en-GB"/>
              <a:t>/57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06425" y="2317750"/>
            <a:ext cx="7907338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In this talk I will: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Speak a little about people who have been very important in my early career.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Recall some of the evolution of crystallography as it impacted both the role of structure analyses and the development of CRYSTALS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Affirm that The Gold Standard is not tarnished, but warn that its value is as much the responsibility of the user as of the practitioner.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62125" y="546100"/>
            <a:ext cx="57372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chemeClr val="accent2"/>
                </a:solidFill>
              </a:rPr>
              <a:t>Fankuchen Award Lecture </a:t>
            </a:r>
          </a:p>
          <a:p>
            <a:pPr algn="ctr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New Orleans</a:t>
            </a:r>
          </a:p>
          <a:p>
            <a:pPr algn="ctr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May, 2011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9B99-66BC-FB4A-83A2-0B7EF21F4CEB}" type="slidenum">
              <a:rPr lang="en-GB"/>
              <a:pPr/>
              <a:t>5</a:t>
            </a:fld>
            <a:r>
              <a:rPr lang="en-GB"/>
              <a:t>/57</a:t>
            </a:r>
          </a:p>
        </p:txBody>
      </p:sp>
      <p:pic>
        <p:nvPicPr>
          <p:cNvPr id="51203" name="Picture 3" descr="TAHa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36575"/>
            <a:ext cx="291306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tn_weissenberg-Mas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521075"/>
            <a:ext cx="4400550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integrated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321175"/>
            <a:ext cx="21050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n_weisenber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011363"/>
            <a:ext cx="2876550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552825" y="528638"/>
            <a:ext cx="511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Tom Hamor, PhD supervisor, 1964-67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765550" y="1255713"/>
            <a:ext cx="4813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The integrating Weissenberg Camera has a loose relationship to coarse slicing on an area detector diffractometer.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3681-F385-3D48-A2E9-6AAC8E5AC5C1}" type="slidenum">
              <a:rPr lang="en-GB"/>
              <a:pPr/>
              <a:t>6</a:t>
            </a:fld>
            <a:r>
              <a:rPr lang="en-GB"/>
              <a:t>/57</a:t>
            </a:r>
          </a:p>
        </p:txBody>
      </p:sp>
      <p:pic>
        <p:nvPicPr>
          <p:cNvPr id="40962" name="Picture 2" descr="H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33450"/>
            <a:ext cx="3046413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78000" y="198438"/>
            <a:ext cx="509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Herbert Marcus (Tiny) Powell</a:t>
            </a:r>
            <a:r>
              <a:rPr lang="en-GB" sz="2400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and his last Post Doc, 1971</a:t>
            </a:r>
          </a:p>
        </p:txBody>
      </p:sp>
      <p:pic>
        <p:nvPicPr>
          <p:cNvPr id="40964" name="Picture 4" descr="old5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430713"/>
            <a:ext cx="35401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y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009650"/>
            <a:ext cx="3455988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786313" y="4814888"/>
            <a:ext cx="41243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The Royal Institution Linear Diffractometer.</a:t>
            </a:r>
          </a:p>
          <a:p>
            <a:pPr>
              <a:spcBef>
                <a:spcPct val="50000"/>
              </a:spcBef>
            </a:pPr>
            <a:r>
              <a:rPr lang="en-GB" sz="2400"/>
              <a:t>It used a mechanical analogue to the Ewald Construction.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A92-6207-1A43-B83D-4D9E42392C83}" type="slidenum">
              <a:rPr lang="en-GB"/>
              <a:pPr/>
              <a:t>7</a:t>
            </a:fld>
            <a:r>
              <a:rPr lang="en-GB"/>
              <a:t>/57</a:t>
            </a:r>
          </a:p>
        </p:txBody>
      </p:sp>
      <p:pic>
        <p:nvPicPr>
          <p:cNvPr id="38914" name="Picture 2" descr="Pr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5545138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Prout-2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479675"/>
            <a:ext cx="4181475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Y-290-col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386263"/>
            <a:ext cx="35687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6100" y="196850"/>
            <a:ext cx="805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Keith Prout, a caring and dedicated teacher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800725" y="1200150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Keith encouraged the development of CRYSTALS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782-027F-A048-AE5C-2C2B82822976}" type="slidenum">
              <a:rPr lang="en-GB"/>
              <a:pPr/>
              <a:t>8</a:t>
            </a:fld>
            <a:r>
              <a:rPr lang="en-GB"/>
              <a:t>/57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153988"/>
            <a:ext cx="8829675" cy="1141412"/>
          </a:xfrm>
        </p:spPr>
        <p:txBody>
          <a:bodyPr/>
          <a:lstStyle/>
          <a:p>
            <a:r>
              <a:rPr lang="en-US" sz="5400"/>
              <a:t>Evolution of CRYSTALS</a:t>
            </a:r>
            <a:endParaRPr lang="en-GB" sz="54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373188"/>
            <a:ext cx="8807450" cy="52451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en-US"/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EDITION 1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	(Plain text data base definition) (Cruickshank, Freeman, 			Rollet, Truter, Sime, Smith and Wells, 1964)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NOVTAPE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	(In AUTOCODE) (Hodder, Rollet, Prout and 				Stonebridge, Oxford, 1964),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FAXWF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		(In ALGOL) (Ford and Rollett, Oxford, 1967)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CAOS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		(In FORTRAN) 	(Carruthers and Spagna, Rome, 1970)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CRYSTALS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	(In FORTRAN, major re-write) (Carruthers, Prout, Rollet 			and Spagna, Oxford, 1975)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CRYSTALS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	Issue 2 (In FORTRAN, major re-write) (Carruthers, 				Prout, Rollet and </a:t>
            </a:r>
            <a:r>
              <a:rPr lang="en-US" sz="2000" b="1"/>
              <a:t>Watkin</a:t>
            </a:r>
            <a:r>
              <a:rPr lang="en-US" sz="2000"/>
              <a:t>, Oxford 1979) 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CRYSTALS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	Issue 7 (in FORTRAN, VAX SMG user interface) 				(Betteridge, Carruthers, Prout and Watkin Oxford, 1983)</a:t>
            </a:r>
          </a:p>
          <a:p>
            <a:pPr marL="609600" indent="-609600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CRYSTALS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	Issue 11 (in FORTRAN with C++ GUI) (Watkin, Prout, 			Carruthers, Betteridge, Cooper, 1997)</a:t>
            </a:r>
            <a:endParaRPr lang="en-GB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8415-0E97-6E44-AA73-B1B3F0F40408}" type="slidenum">
              <a:rPr lang="en-GB"/>
              <a:pPr/>
              <a:t>9</a:t>
            </a:fld>
            <a:r>
              <a:rPr lang="en-GB"/>
              <a:t>/57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813050" y="696913"/>
            <a:ext cx="3517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>
                <a:solidFill>
                  <a:schemeClr val="accent2"/>
                </a:solidFill>
              </a:rPr>
              <a:t>CRYSTALS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63575" y="1817688"/>
            <a:ext cx="812323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>
                <a:solidFill>
                  <a:schemeClr val="accent2"/>
                </a:solidFill>
              </a:rPr>
              <a:t>As the caretaker of a body of code, you have to train yourself to be receptive of criticism, and even to welcome it.</a:t>
            </a:r>
          </a:p>
          <a:p>
            <a:pPr>
              <a:spcBef>
                <a:spcPct val="50000"/>
              </a:spcBef>
            </a:pPr>
            <a:r>
              <a:rPr lang="en-GB" sz="2400"/>
              <a:t>Few users will comment on the thousands of lines of code which function faultlessly.</a:t>
            </a:r>
          </a:p>
          <a:p>
            <a:pPr>
              <a:spcBef>
                <a:spcPct val="50000"/>
              </a:spcBef>
            </a:pPr>
            <a:r>
              <a:rPr lang="en-GB" sz="2400"/>
              <a:t>Some will grumble in corridors about the lines which don’t work.  </a:t>
            </a:r>
          </a:p>
          <a:p>
            <a:pPr>
              <a:spcBef>
                <a:spcPct val="50000"/>
              </a:spcBef>
            </a:pPr>
            <a:r>
              <a:rPr lang="en-GB" sz="2400"/>
              <a:t>You have to encourage them to complain directly to you.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4829</TotalTime>
  <Words>1116</Words>
  <Application>Microsoft Macintosh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Virginia Pett</cp:lastModifiedBy>
  <cp:revision>49</cp:revision>
  <dcterms:created xsi:type="dcterms:W3CDTF">1601-01-01T00:00:00Z</dcterms:created>
  <dcterms:modified xsi:type="dcterms:W3CDTF">2014-02-20T13:24:26Z</dcterms:modified>
</cp:coreProperties>
</file>