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355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0" autoAdjust="0"/>
    <p:restoredTop sz="94660"/>
  </p:normalViewPr>
  <p:slideViewPr>
    <p:cSldViewPr snapToGrid="0">
      <p:cViewPr>
        <p:scale>
          <a:sx n="75" d="100"/>
          <a:sy n="75" d="100"/>
        </p:scale>
        <p:origin x="-1784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82F2B1-46A0-AA4F-871A-8FD3599CCE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12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B640-EEF8-B84D-95CC-4CCCDD955DEB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16882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AA80F-EDC7-2B45-8FF5-92AB6B3525FE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207199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0C48-14F3-034E-A360-E7D4BEDBBB5A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131705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5C863-AB8C-594C-BDAE-78B6651B29E6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15111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0961A-8B8A-F34B-9A01-B42001D3C31C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392127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D60A2-6C1A-0749-B35A-7C807651A8B2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213238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9839-1063-4A48-8A7D-F8EF8F8781B7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64113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03ACA-59FD-FA4E-A12A-7D3339F978D1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232627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25837-C982-794B-8456-2C595574680B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92949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62140-0EB2-4E4E-8F2D-40DAEDC4C05B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387810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F6999-AD2F-464C-A208-C166F05BC2DC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289018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4213" y="6511925"/>
            <a:ext cx="8397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BF2FCF-83E3-014C-834C-DD30598A3E98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  <p:pic>
        <p:nvPicPr>
          <p:cNvPr id="1031" name="Picture 7" descr="crest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365875"/>
            <a:ext cx="3937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35FD-59E4-7347-9F5D-DAFAEC0C9DE3}" type="slidenum">
              <a:rPr lang="en-GB"/>
              <a:pPr/>
              <a:t>1</a:t>
            </a:fld>
            <a:r>
              <a:rPr lang="en-GB"/>
              <a:t>/57</a:t>
            </a:r>
          </a:p>
        </p:txBody>
      </p:sp>
      <p:pic>
        <p:nvPicPr>
          <p:cNvPr id="62466" name="Picture 2" descr="s_con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932113"/>
            <a:ext cx="42862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605088" y="152400"/>
            <a:ext cx="3932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CRYSTALS 2000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19100" y="781050"/>
            <a:ext cx="8424863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Most of the infra-structure needed to enable enhanced functionality to be added was in place for The Millennium.</a:t>
            </a:r>
          </a:p>
          <a:p>
            <a:pPr>
              <a:spcBef>
                <a:spcPct val="50000"/>
              </a:spcBef>
            </a:pPr>
            <a:r>
              <a:rPr lang="en-GB" sz="2400"/>
              <a:t>Since then the underlying FORTRAN and user accessible features have continued to be developed in response to the communities needs.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457575" y="6238875"/>
            <a:ext cx="2227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Publicity material, 2003</a:t>
            </a:r>
          </a:p>
        </p:txBody>
      </p:sp>
    </p:spTree>
    <p:extLst>
      <p:ext uri="{BB962C8B-B14F-4D97-AF65-F5344CB8AC3E}">
        <p14:creationId xmlns:p14="http://schemas.microsoft.com/office/powerpoint/2010/main" val="65697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FC7D-148B-8643-B456-0DC460C6FC53}" type="slidenum">
              <a:rPr lang="en-GB"/>
              <a:pPr/>
              <a:t>10</a:t>
            </a:fld>
            <a:r>
              <a:rPr lang="en-GB"/>
              <a:t>/57</a:t>
            </a:r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4621213" y="1628775"/>
            <a:ext cx="39131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Film methods gave views of large swathes of reciprocal space alerted the crystallographer to potential problems</a:t>
            </a:r>
          </a:p>
        </p:txBody>
      </p:sp>
      <p:sp>
        <p:nvSpPr>
          <p:cNvPr id="128014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303213"/>
            <a:ext cx="7772400" cy="638175"/>
          </a:xfrm>
        </p:spPr>
        <p:txBody>
          <a:bodyPr/>
          <a:lstStyle/>
          <a:p>
            <a:r>
              <a:rPr lang="en-GB" sz="4000"/>
              <a:t>Data Collection</a:t>
            </a:r>
          </a:p>
        </p:txBody>
      </p:sp>
      <p:pic>
        <p:nvPicPr>
          <p:cNvPr id="128015" name="Picture 15" descr="tn_weissenberg-Mas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120775"/>
            <a:ext cx="3460750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16" name="Picture 16" descr="Furnas-Harker-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725863"/>
            <a:ext cx="2481263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4775200" y="4584700"/>
            <a:ext cx="4000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Serial diffractometers were about to change that</a:t>
            </a:r>
          </a:p>
        </p:txBody>
      </p:sp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3400425" y="5680075"/>
            <a:ext cx="5527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200" b="1"/>
              <a:t>Apparatus for Measuring Complete Single-Crystal X-Ray Diffraction Data</a:t>
            </a:r>
          </a:p>
          <a:p>
            <a:pPr algn="ctr"/>
            <a:r>
              <a:rPr lang="en-GB" sz="1200" b="1"/>
              <a:t>by Means of a Geiger Counter Diffractometer</a:t>
            </a:r>
          </a:p>
          <a:p>
            <a:pPr algn="ctr"/>
            <a:r>
              <a:rPr lang="en-GB" sz="1200"/>
              <a:t>Thomas c. Furnas, jr., and David Harker</a:t>
            </a:r>
          </a:p>
          <a:p>
            <a:pPr algn="ctr"/>
            <a:r>
              <a:rPr lang="en-GB" sz="1200"/>
              <a:t>The Review of Scientific Instruments, volume 26, number 5 May, 1955</a:t>
            </a:r>
          </a:p>
        </p:txBody>
      </p:sp>
    </p:spTree>
    <p:extLst>
      <p:ext uri="{BB962C8B-B14F-4D97-AF65-F5344CB8AC3E}">
        <p14:creationId xmlns:p14="http://schemas.microsoft.com/office/powerpoint/2010/main" val="117180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140F-C0C3-724E-A6B4-93AF35A14B76}" type="slidenum">
              <a:rPr lang="en-GB"/>
              <a:pPr/>
              <a:t>11</a:t>
            </a:fld>
            <a:r>
              <a:rPr lang="en-GB"/>
              <a:t>/57</a:t>
            </a:r>
          </a:p>
        </p:txBody>
      </p:sp>
      <p:pic>
        <p:nvPicPr>
          <p:cNvPr id="73730" name="Picture 2" descr="Y-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389438"/>
            <a:ext cx="2667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31825" y="471488"/>
            <a:ext cx="1516063" cy="19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</a:rPr>
              <a:t>Royal Institution Automated Analogue Diffractometer</a:t>
            </a:r>
          </a:p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</a:rPr>
              <a:t>Hilger &amp; Watts Y190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61963" y="2601913"/>
            <a:ext cx="18669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/>
              <a:t>Stepping motors moved across a layer of reciprocal space.</a:t>
            </a:r>
          </a:p>
          <a:p>
            <a:pPr algn="ctr">
              <a:spcBef>
                <a:spcPct val="50000"/>
              </a:spcBef>
            </a:pPr>
            <a:r>
              <a:rPr lang="en-GB" sz="1400"/>
              <a:t>One or two layers of data could be measured in 24 hours.</a:t>
            </a:r>
          </a:p>
        </p:txBody>
      </p:sp>
      <p:pic>
        <p:nvPicPr>
          <p:cNvPr id="73733" name="Picture 5" descr="Y-2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3278188"/>
            <a:ext cx="2393950" cy="34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360738" y="427038"/>
            <a:ext cx="1843087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</a:rPr>
              <a:t>Hilger &amp; Watts Y290</a:t>
            </a:r>
          </a:p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</a:rPr>
              <a:t>Fully Automated Digital Diffractometer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162300" y="2095500"/>
            <a:ext cx="231457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The computer is a first generation PDP8, built with discrete transistors and a ferrite core. It became know as the Straight 8</a:t>
            </a:r>
          </a:p>
        </p:txBody>
      </p:sp>
      <p:pic>
        <p:nvPicPr>
          <p:cNvPr id="73736" name="Picture 8" descr="machine_room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364038"/>
            <a:ext cx="3101975" cy="23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6018213" y="2268538"/>
            <a:ext cx="2605087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Two Nonius Kccd instruments</a:t>
            </a:r>
            <a:r>
              <a:rPr lang="en-GB" sz="1600"/>
              <a:t>.</a:t>
            </a:r>
          </a:p>
          <a:p>
            <a:pPr algn="ctr">
              <a:spcBef>
                <a:spcPct val="50000"/>
              </a:spcBef>
            </a:pPr>
            <a:r>
              <a:rPr lang="en-GB" sz="1400"/>
              <a:t>8am-2pm</a:t>
            </a:r>
          </a:p>
          <a:p>
            <a:r>
              <a:rPr lang="en-GB" sz="1400"/>
              <a:t>Booking:	2pm-6pm		6pm-8am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5965825" y="442913"/>
            <a:ext cx="25273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</a:rPr>
              <a:t>Chemical Crystallography Laboratory, Oxford    2000</a:t>
            </a:r>
          </a:p>
        </p:txBody>
      </p:sp>
    </p:spTree>
    <p:extLst>
      <p:ext uri="{BB962C8B-B14F-4D97-AF65-F5344CB8AC3E}">
        <p14:creationId xmlns:p14="http://schemas.microsoft.com/office/powerpoint/2010/main" val="72812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2804-146A-734B-9179-BE6DB351B583}" type="slidenum">
              <a:rPr lang="en-GB"/>
              <a:pPr/>
              <a:t>12</a:t>
            </a:fld>
            <a:r>
              <a:rPr lang="en-GB"/>
              <a:t>/57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336675" y="452438"/>
            <a:ext cx="6489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chemeClr val="accent2"/>
                </a:solidFill>
              </a:rPr>
              <a:t>Chemical Crystallography Laboratory, Oxford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638300" y="5867400"/>
            <a:ext cx="6448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In 2011, data collection from fair crystals is no longer an issue.</a:t>
            </a:r>
          </a:p>
        </p:txBody>
      </p:sp>
      <p:pic>
        <p:nvPicPr>
          <p:cNvPr id="74759" name="Picture 7" descr="tn_n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057400"/>
            <a:ext cx="45339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5448300" y="3457575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Agilent Supernova</a:t>
            </a:r>
          </a:p>
        </p:txBody>
      </p:sp>
    </p:spTree>
    <p:extLst>
      <p:ext uri="{BB962C8B-B14F-4D97-AF65-F5344CB8AC3E}">
        <p14:creationId xmlns:p14="http://schemas.microsoft.com/office/powerpoint/2010/main" val="119029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FF35-8C0D-E149-94D0-CA6A6A79924E}" type="slidenum">
              <a:rPr lang="en-GB"/>
              <a:pPr/>
              <a:t>13</a:t>
            </a:fld>
            <a:r>
              <a:rPr lang="en-GB"/>
              <a:t>/57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314325"/>
            <a:ext cx="7772400" cy="596900"/>
          </a:xfrm>
        </p:spPr>
        <p:txBody>
          <a:bodyPr/>
          <a:lstStyle/>
          <a:p>
            <a:r>
              <a:rPr lang="en-GB" sz="4000"/>
              <a:t>Digital Computing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57250" y="1458913"/>
            <a:ext cx="74295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/>
              <a:t>Digital computers have revolutionised</a:t>
            </a:r>
          </a:p>
          <a:p>
            <a:pPr algn="ctr"/>
            <a:r>
              <a:rPr lang="en-GB" sz="2400"/>
              <a:t>crystallography.</a:t>
            </a:r>
          </a:p>
          <a:p>
            <a:pPr algn="ctr"/>
            <a:endParaRPr lang="en-GB" sz="2400"/>
          </a:p>
          <a:p>
            <a:pPr algn="ctr"/>
            <a:r>
              <a:rPr lang="en-GB" sz="2400">
                <a:solidFill>
                  <a:schemeClr val="accent2"/>
                </a:solidFill>
              </a:rPr>
              <a:t>Has computing replaced thinking?</a:t>
            </a:r>
          </a:p>
          <a:p>
            <a:pPr algn="ctr"/>
            <a:endParaRPr lang="en-GB" sz="2400"/>
          </a:p>
          <a:p>
            <a:pPr algn="ctr"/>
            <a:r>
              <a:rPr lang="en-GB" sz="2400"/>
              <a:t>Bob Sparks matrix-accumulation benchmark:</a:t>
            </a:r>
          </a:p>
          <a:p>
            <a:pPr algn="ctr"/>
            <a:endParaRPr lang="en-GB" sz="2400"/>
          </a:p>
          <a:p>
            <a:pPr lvl="2" algn="ctr"/>
            <a:r>
              <a:rPr lang="en-GB" sz="2400"/>
              <a:t>Microvax 3800 (1989)	1,824 secs</a:t>
            </a:r>
          </a:p>
          <a:p>
            <a:pPr lvl="2" algn="ctr"/>
            <a:r>
              <a:rPr lang="en-GB" sz="2400"/>
              <a:t>1.8Ghz Athlon, (2005)	3secs</a:t>
            </a:r>
          </a:p>
          <a:p>
            <a:pPr lvl="2" algn="ctr"/>
            <a:r>
              <a:rPr lang="en-GB" sz="2400"/>
              <a:t>3.0Ghz Intel Duo (2010)	1sec</a:t>
            </a:r>
          </a:p>
          <a:p>
            <a:pPr lvl="2" algn="ctr"/>
            <a:endParaRPr lang="en-GB" sz="2400"/>
          </a:p>
          <a:p>
            <a:pPr algn="ctr"/>
            <a:r>
              <a:rPr lang="en-GB" sz="2400">
                <a:solidFill>
                  <a:schemeClr val="accent2"/>
                </a:solidFill>
              </a:rPr>
              <a:t>We can now do in </a:t>
            </a:r>
            <a:r>
              <a:rPr lang="en-GB" sz="2400" b="1">
                <a:solidFill>
                  <a:schemeClr val="accent2"/>
                </a:solidFill>
              </a:rPr>
              <a:t>one day</a:t>
            </a:r>
            <a:r>
              <a:rPr lang="en-GB" sz="2400">
                <a:solidFill>
                  <a:schemeClr val="accent2"/>
                </a:solidFill>
              </a:rPr>
              <a:t> what would have taken </a:t>
            </a:r>
            <a:r>
              <a:rPr lang="en-GB" sz="2400" b="1">
                <a:solidFill>
                  <a:schemeClr val="accent2"/>
                </a:solidFill>
              </a:rPr>
              <a:t>three days</a:t>
            </a:r>
            <a:r>
              <a:rPr lang="en-GB" sz="2400">
                <a:solidFill>
                  <a:schemeClr val="accent2"/>
                </a:solidFill>
              </a:rPr>
              <a:t> in 2005, and almost </a:t>
            </a:r>
            <a:r>
              <a:rPr lang="en-GB" sz="2400" b="1" i="1">
                <a:solidFill>
                  <a:schemeClr val="accent2"/>
                </a:solidFill>
              </a:rPr>
              <a:t>five years</a:t>
            </a:r>
            <a:r>
              <a:rPr lang="en-GB" sz="2400">
                <a:solidFill>
                  <a:schemeClr val="accent2"/>
                </a:solidFill>
              </a:rPr>
              <a:t> in 1990</a:t>
            </a:r>
          </a:p>
        </p:txBody>
      </p:sp>
    </p:spTree>
    <p:extLst>
      <p:ext uri="{BB962C8B-B14F-4D97-AF65-F5344CB8AC3E}">
        <p14:creationId xmlns:p14="http://schemas.microsoft.com/office/powerpoint/2010/main" val="207643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5638-5737-CE46-B2FF-0B47D9A0D2EB}" type="slidenum">
              <a:rPr lang="en-GB"/>
              <a:pPr/>
              <a:t>14</a:t>
            </a:fld>
            <a:r>
              <a:rPr lang="en-GB"/>
              <a:t>/57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438"/>
            <a:ext cx="7772400" cy="874712"/>
          </a:xfrm>
        </p:spPr>
        <p:txBody>
          <a:bodyPr/>
          <a:lstStyle/>
          <a:p>
            <a:r>
              <a:rPr lang="en-GB"/>
              <a:t>Crystallography 2011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63563" y="1239838"/>
            <a:ext cx="8216900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In 2011 we have diffractometers of great sensitivity, we have low-energy laboratory sources and we have immensely powerful synchrotron sources.  </a:t>
            </a:r>
          </a:p>
          <a:p>
            <a:pPr>
              <a:spcBef>
                <a:spcPct val="50000"/>
              </a:spcBef>
            </a:pPr>
            <a:r>
              <a:rPr lang="en-GB" sz="2400"/>
              <a:t>Work at 100K is routine, and 10K reasonably feasible.</a:t>
            </a:r>
          </a:p>
          <a:p>
            <a:pPr>
              <a:spcBef>
                <a:spcPct val="50000"/>
              </a:spcBef>
            </a:pPr>
            <a:r>
              <a:rPr lang="en-GB" sz="2400"/>
              <a:t>Diamond Anvil Cells enable samples to be examined at pressures up to 10 GPa</a:t>
            </a:r>
          </a:p>
          <a:p>
            <a:pPr>
              <a:spcBef>
                <a:spcPct val="50000"/>
              </a:spcBef>
            </a:pPr>
            <a:r>
              <a:rPr lang="en-GB" sz="2400"/>
              <a:t>Computers work at breath-taking speeds.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 algn="ctr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</a:rPr>
              <a:t>In effect, we have amazing technology available.  </a:t>
            </a:r>
          </a:p>
          <a:p>
            <a:pPr algn="ctr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</a:rPr>
              <a:t>What </a:t>
            </a:r>
            <a:r>
              <a:rPr lang="en-GB" sz="2800" b="1" i="1">
                <a:solidFill>
                  <a:schemeClr val="accent2"/>
                </a:solidFill>
              </a:rPr>
              <a:t>science</a:t>
            </a:r>
            <a:r>
              <a:rPr lang="en-GB" sz="2800" b="1">
                <a:solidFill>
                  <a:schemeClr val="accent2"/>
                </a:solidFill>
              </a:rPr>
              <a:t> can we do with it?</a:t>
            </a:r>
          </a:p>
        </p:txBody>
      </p:sp>
    </p:spTree>
    <p:extLst>
      <p:ext uri="{BB962C8B-B14F-4D97-AF65-F5344CB8AC3E}">
        <p14:creationId xmlns:p14="http://schemas.microsoft.com/office/powerpoint/2010/main" val="244712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08C-D6EF-3C40-909F-816879C11219}" type="slidenum">
              <a:rPr lang="en-GB"/>
              <a:pPr/>
              <a:t>15</a:t>
            </a:fld>
            <a:r>
              <a:rPr lang="en-GB"/>
              <a:t>/57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3988"/>
            <a:ext cx="8229600" cy="706437"/>
          </a:xfrm>
        </p:spPr>
        <p:txBody>
          <a:bodyPr/>
          <a:lstStyle/>
          <a:p>
            <a:r>
              <a:rPr lang="en-GB" sz="4000"/>
              <a:t>What’s Happening to Crystallography?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3" y="935038"/>
            <a:ext cx="7802562" cy="3022600"/>
          </a:xfrm>
        </p:spPr>
        <p:txBody>
          <a:bodyPr/>
          <a:lstStyle/>
          <a:p>
            <a:pPr>
              <a:buFontTx/>
              <a:buNone/>
            </a:pPr>
            <a:r>
              <a:rPr lang="en-GB" sz="2800"/>
              <a:t>“</a:t>
            </a:r>
            <a:r>
              <a:rPr lang="en-GB" sz="2800" i="1"/>
              <a:t>The age of intramolecular structural chemistry is declining for small molecules.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800" i="1"/>
              <a:t>There is very little that can be added to the average intramolecular geometrical data collected  by use of the Cambridge Structural Database; anything at variance with these well-established averages is most probably wrong.</a:t>
            </a:r>
            <a:r>
              <a:rPr lang="en-GB" sz="2800"/>
              <a:t>”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GB" sz="1600"/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4152900" y="3660775"/>
            <a:ext cx="487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GB" sz="1400"/>
              <a:t>Gavezzotti &amp; Flack, 2005</a:t>
            </a:r>
          </a:p>
          <a:p>
            <a:pPr algn="r"/>
            <a:r>
              <a:rPr lang="en-GB" sz="1400"/>
              <a:t>http://www.iucr.org/iucr-top/comm/cteach/pamphlets/21/21.html</a:t>
            </a:r>
          </a:p>
        </p:txBody>
      </p:sp>
      <p:grpSp>
        <p:nvGrpSpPr>
          <p:cNvPr id="140293" name="Group 5"/>
          <p:cNvGrpSpPr>
            <a:grpSpLocks/>
          </p:cNvGrpSpPr>
          <p:nvPr/>
        </p:nvGrpSpPr>
        <p:grpSpPr bwMode="auto">
          <a:xfrm>
            <a:off x="935038" y="4352925"/>
            <a:ext cx="6789737" cy="2505075"/>
            <a:chOff x="532" y="2742"/>
            <a:chExt cx="4277" cy="1578"/>
          </a:xfrm>
        </p:grpSpPr>
        <p:pic>
          <p:nvPicPr>
            <p:cNvPr id="140294" name="Picture 6" descr="AE-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2742"/>
              <a:ext cx="1605" cy="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295" name="Picture 7" descr="AE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" y="2760"/>
              <a:ext cx="2524" cy="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207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8E7F-68C1-3A41-92E1-6390B440E717}" type="slidenum">
              <a:rPr lang="en-GB"/>
              <a:pPr/>
              <a:t>16</a:t>
            </a:fld>
            <a:r>
              <a:rPr lang="en-GB"/>
              <a:t>/57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772400" cy="782637"/>
          </a:xfrm>
        </p:spPr>
        <p:txBody>
          <a:bodyPr/>
          <a:lstStyle/>
          <a:p>
            <a:r>
              <a:rPr lang="en-GB"/>
              <a:t>Just Stamp-Collecting?</a:t>
            </a:r>
          </a:p>
        </p:txBody>
      </p:sp>
      <p:pic>
        <p:nvPicPr>
          <p:cNvPr id="79875" name="Picture 3" descr="Acta-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1485900"/>
            <a:ext cx="4367212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4" descr="tn_crystals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635125"/>
            <a:ext cx="3165475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05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0CB9-B651-3142-A41C-B68CDEB6715D}" type="slidenum">
              <a:rPr lang="en-GB"/>
              <a:pPr/>
              <a:t>17</a:t>
            </a:fld>
            <a:r>
              <a:rPr lang="en-GB"/>
              <a:t>/57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179388"/>
            <a:ext cx="7772400" cy="536575"/>
          </a:xfrm>
        </p:spPr>
        <p:txBody>
          <a:bodyPr/>
          <a:lstStyle/>
          <a:p>
            <a:r>
              <a:rPr lang="en-GB" sz="3200" b="1"/>
              <a:t>The Journals of Squeaky-Clean Structures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879475" y="1127125"/>
            <a:ext cx="7781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400" b="1"/>
              <a:t>On a one-by-one basis, “perfect” structures probably have a very limited crystallographic interest.</a:t>
            </a:r>
            <a:endParaRPr lang="en-GB" sz="2400"/>
          </a:p>
        </p:txBody>
      </p:sp>
      <p:pic>
        <p:nvPicPr>
          <p:cNvPr id="82950" name="Picture 6" descr="pi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109913"/>
            <a:ext cx="29432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993775" y="4576763"/>
            <a:ext cx="22606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Rint	2.8%</a:t>
            </a:r>
          </a:p>
          <a:p>
            <a:pPr>
              <a:spcBef>
                <a:spcPct val="50000"/>
              </a:spcBef>
            </a:pPr>
            <a:r>
              <a:rPr lang="en-GB"/>
              <a:t>R1	2.9%</a:t>
            </a:r>
          </a:p>
          <a:p>
            <a:pPr>
              <a:spcBef>
                <a:spcPct val="50000"/>
              </a:spcBef>
            </a:pPr>
            <a:r>
              <a:rPr lang="en-GB"/>
              <a:t>wR2	6.8%</a:t>
            </a:r>
          </a:p>
          <a:p>
            <a:pPr>
              <a:spcBef>
                <a:spcPct val="50000"/>
              </a:spcBef>
            </a:pPr>
            <a:r>
              <a:rPr lang="en-GB"/>
              <a:t>94% with I&gt;2</a:t>
            </a:r>
            <a:r>
              <a:rPr lang="el-GR">
                <a:cs typeface="Times New Roman" charset="0"/>
              </a:rPr>
              <a:t>σ</a:t>
            </a:r>
            <a:r>
              <a:rPr lang="en-GB">
                <a:cs typeface="Times New Roman" charset="0"/>
              </a:rPr>
              <a:t>(I)</a:t>
            </a:r>
            <a:endParaRPr lang="el-GR">
              <a:cs typeface="Times New Roman" charset="0"/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417513" y="2143125"/>
            <a:ext cx="8378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ja-JP" altLang="en-US" sz="2400">
                <a:latin typeface="Arial"/>
              </a:rPr>
              <a:t>“</a:t>
            </a:r>
            <a:r>
              <a:rPr lang="en-US" sz="2400"/>
              <a:t>X-ray crystallography unequivocally confirmed the stereochemistry of the 2-</a:t>
            </a:r>
            <a:r>
              <a:rPr lang="en-US" sz="2400" i="1"/>
              <a:t>C</a:t>
            </a:r>
            <a:r>
              <a:rPr lang="en-US" sz="2400"/>
              <a:t>-methyl group.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</a:t>
            </a:r>
          </a:p>
        </p:txBody>
      </p:sp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29000"/>
            <a:ext cx="26955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3616325" y="5995988"/>
            <a:ext cx="3827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/>
              <a:t>3,4-</a:t>
            </a:r>
            <a:r>
              <a:rPr lang="en-US" sz="1200" b="1" i="1"/>
              <a:t>O</a:t>
            </a:r>
            <a:r>
              <a:rPr lang="en-US" sz="1200" b="1"/>
              <a:t>-Isopropylidene-2-</a:t>
            </a:r>
            <a:r>
              <a:rPr lang="en-US" sz="1200" b="1" i="1"/>
              <a:t>C</a:t>
            </a:r>
            <a:r>
              <a:rPr lang="en-US" sz="1200" b="1"/>
              <a:t>-methyl-D-galactonolactone</a:t>
            </a:r>
          </a:p>
          <a:p>
            <a:pPr algn="ctr"/>
            <a:r>
              <a:rPr lang="en-US" sz="1200" b="1"/>
              <a:t>N. Dai, S. F. Jenkinson, G. W. J. Fleet and D. J. Watkin</a:t>
            </a:r>
            <a:r>
              <a:rPr 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692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7257-81A2-2945-AF15-C5DBCCC5FBE2}" type="slidenum">
              <a:rPr lang="en-GB"/>
              <a:pPr/>
              <a:t>18</a:t>
            </a:fld>
            <a:r>
              <a:rPr lang="en-GB"/>
              <a:t>/57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1055688"/>
            <a:ext cx="7772400" cy="536575"/>
          </a:xfrm>
        </p:spPr>
        <p:txBody>
          <a:bodyPr/>
          <a:lstStyle/>
          <a:p>
            <a:r>
              <a:rPr lang="en-GB" sz="3200" b="1"/>
              <a:t>The Journal of Rotten Structures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363788"/>
            <a:ext cx="8067675" cy="237966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3600">
                <a:solidFill>
                  <a:schemeClr val="tx1"/>
                </a:solidFill>
              </a:rPr>
              <a:t>	Much more interesting are the careful but imperfect analyses, where the analyst has had real problems which he is happy to share with the community.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33972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F11E-1979-204A-9582-EDBFB42B2D9E}" type="slidenum">
              <a:rPr lang="en-GB"/>
              <a:pPr/>
              <a:t>19</a:t>
            </a:fld>
            <a:r>
              <a:rPr lang="en-GB"/>
              <a:t>/57</a:t>
            </a:r>
          </a:p>
        </p:txBody>
      </p:sp>
      <p:grpSp>
        <p:nvGrpSpPr>
          <p:cNvPr id="110603" name="Group 11"/>
          <p:cNvGrpSpPr>
            <a:grpSpLocks/>
          </p:cNvGrpSpPr>
          <p:nvPr/>
        </p:nvGrpSpPr>
        <p:grpSpPr bwMode="auto">
          <a:xfrm>
            <a:off x="236538" y="2755900"/>
            <a:ext cx="5616575" cy="3333750"/>
            <a:chOff x="293" y="1748"/>
            <a:chExt cx="3538" cy="2100"/>
          </a:xfrm>
        </p:grpSpPr>
        <p:graphicFrame>
          <p:nvGraphicFramePr>
            <p:cNvPr id="110598" name="Object 6"/>
            <p:cNvGraphicFramePr>
              <a:graphicFrameLocks noChangeAspect="1"/>
            </p:cNvGraphicFramePr>
            <p:nvPr/>
          </p:nvGraphicFramePr>
          <p:xfrm>
            <a:off x="293" y="1748"/>
            <a:ext cx="3538" cy="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56" name="Photo Editor Photo" r:id="rId3" imgW="9697804" imgH="5753903" progId="MSPhotoEd.3">
                    <p:embed/>
                  </p:oleObj>
                </mc:Choice>
                <mc:Fallback>
                  <p:oleObj name="Photo Editor Photo" r:id="rId3" imgW="9697804" imgH="575390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" y="1748"/>
                          <a:ext cx="3538" cy="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599" name="Text Box 7"/>
            <p:cNvSpPr txBox="1">
              <a:spLocks noChangeArrowheads="1"/>
            </p:cNvSpPr>
            <p:nvPr/>
          </p:nvSpPr>
          <p:spPr bwMode="auto">
            <a:xfrm>
              <a:off x="2308" y="3558"/>
              <a:ext cx="81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5259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defTabSz="4525963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defTabSz="4525963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defTabSz="4525963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defTabSz="4525963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defTabSz="452596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defTabSz="452596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defTabSz="452596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defTabSz="452596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600">
                  <a:latin typeface="Arial" charset="0"/>
                </a:rPr>
                <a:t>Theta</a:t>
              </a:r>
            </a:p>
          </p:txBody>
        </p:sp>
      </p:grp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690563" y="504825"/>
            <a:ext cx="7762875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i="1">
                <a:effectLst>
                  <a:outerShdw blurRad="38100" dist="38100" dir="2700000" algn="tl">
                    <a:srgbClr val="DDDDDD"/>
                  </a:outerShdw>
                </a:effectLst>
              </a:rPr>
              <a:t>Halogen-bond Templated Rotaxane (R1 = 15.0%)</a:t>
            </a:r>
          </a:p>
          <a:p>
            <a:pPr>
              <a:spcBef>
                <a:spcPct val="50000"/>
              </a:spcBef>
            </a:pPr>
            <a:r>
              <a:rPr lang="en-GB" sz="1600"/>
              <a:t>Even low temperature synchrotron data were weak </a:t>
            </a:r>
            <a:br>
              <a:rPr lang="en-GB" sz="1600"/>
            </a:br>
            <a:r>
              <a:rPr lang="en-GB" sz="1600"/>
              <a:t>and the sample suffered radiation damage</a:t>
            </a:r>
          </a:p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</a:rPr>
              <a:t>Final refinement had a data to parameter </a:t>
            </a:r>
            <a:br>
              <a:rPr lang="en-GB" sz="1800" b="1">
                <a:solidFill>
                  <a:schemeClr val="accent2"/>
                </a:solidFill>
              </a:rPr>
            </a:br>
            <a:r>
              <a:rPr lang="en-GB" sz="1800" b="1">
                <a:solidFill>
                  <a:schemeClr val="accent2"/>
                </a:solidFill>
              </a:rPr>
              <a:t>ratio of 3.6 :1 and required 4401 restraints</a:t>
            </a:r>
          </a:p>
        </p:txBody>
      </p:sp>
      <p:pic>
        <p:nvPicPr>
          <p:cNvPr id="110602" name="Picture 10" descr="Rotaxa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1863725"/>
            <a:ext cx="2008188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1724025" y="6134100"/>
            <a:ext cx="2771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/>
              <a:t>Completeness vs Theta</a:t>
            </a:r>
          </a:p>
        </p:txBody>
      </p:sp>
    </p:spTree>
    <p:extLst>
      <p:ext uri="{BB962C8B-B14F-4D97-AF65-F5344CB8AC3E}">
        <p14:creationId xmlns:p14="http://schemas.microsoft.com/office/powerpoint/2010/main" val="364523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465F-3E10-594F-BF8D-59F68C41EC37}" type="slidenum">
              <a:rPr lang="en-GB"/>
              <a:pPr/>
              <a:t>2</a:t>
            </a:fld>
            <a:r>
              <a:rPr lang="en-GB"/>
              <a:t>/57</a:t>
            </a: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595313" y="6113463"/>
            <a:ext cx="7993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/>
              <a:t>OLEX2: a complete structure solution, refinement and analysis program</a:t>
            </a:r>
          </a:p>
          <a:p>
            <a:r>
              <a:rPr lang="en-GB" sz="1400"/>
              <a:t>Oleg V. Dolomanov, Luc J. Bourhis, Richard J. Gildea, Judith A. K. Howard and Horst Puschmann </a:t>
            </a:r>
          </a:p>
        </p:txBody>
      </p:sp>
      <p:pic>
        <p:nvPicPr>
          <p:cNvPr id="63491" name="Picture 3" descr="kk5042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2444750"/>
            <a:ext cx="4506912" cy="36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262313" y="176213"/>
            <a:ext cx="2654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Age Concern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04838" y="869950"/>
            <a:ext cx="80438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As part of the EPSRC “Age Concern” project the group in Durham has shared complete access to CRYSTALS source code and SCRIPTS to help them develop their own user interface.</a:t>
            </a:r>
          </a:p>
        </p:txBody>
      </p:sp>
    </p:spTree>
    <p:extLst>
      <p:ext uri="{BB962C8B-B14F-4D97-AF65-F5344CB8AC3E}">
        <p14:creationId xmlns:p14="http://schemas.microsoft.com/office/powerpoint/2010/main" val="2572119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363-B656-A049-8BC3-33F4BEB93BF7}" type="slidenum">
              <a:rPr lang="en-GB"/>
              <a:pPr/>
              <a:t>20</a:t>
            </a:fld>
            <a:r>
              <a:rPr lang="en-GB"/>
              <a:t>/57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249238"/>
            <a:ext cx="7772400" cy="701675"/>
          </a:xfrm>
        </p:spPr>
        <p:txBody>
          <a:bodyPr/>
          <a:lstStyle/>
          <a:p>
            <a:r>
              <a:rPr lang="en-GB" sz="4000"/>
              <a:t>The Cambridge Structural Database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31800" y="3041650"/>
            <a:ext cx="82804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endParaRPr lang="en-GB" sz="1800" b="1"/>
          </a:p>
          <a:p>
            <a:pPr>
              <a:spcBef>
                <a:spcPct val="10000"/>
              </a:spcBef>
            </a:pPr>
            <a:r>
              <a:rPr lang="en-GB" sz="2400"/>
              <a:t>The CCDC grew out of the activities of the crystallography group led by Dr Olga Kennard OBE FRS in 1965.</a:t>
            </a:r>
          </a:p>
          <a:p>
            <a:pPr>
              <a:spcBef>
                <a:spcPct val="10000"/>
              </a:spcBef>
            </a:pPr>
            <a:endParaRPr lang="en-GB" sz="1000"/>
          </a:p>
          <a:p>
            <a:pPr>
              <a:spcBef>
                <a:spcPct val="10000"/>
              </a:spcBef>
            </a:pPr>
            <a:endParaRPr lang="en-GB" sz="1000"/>
          </a:p>
          <a:p>
            <a:pPr>
              <a:spcBef>
                <a:spcPct val="10000"/>
              </a:spcBef>
            </a:pPr>
            <a:r>
              <a:rPr lang="en-GB" sz="2400"/>
              <a:t>Building a database is now an easy technology.  </a:t>
            </a:r>
          </a:p>
          <a:p>
            <a:pPr>
              <a:spcBef>
                <a:spcPct val="10000"/>
              </a:spcBef>
            </a:pPr>
            <a:endParaRPr lang="en-GB" sz="1000"/>
          </a:p>
          <a:p>
            <a:pPr>
              <a:spcBef>
                <a:spcPct val="10000"/>
              </a:spcBef>
            </a:pPr>
            <a:r>
              <a:rPr lang="en-GB" sz="2400" b="1">
                <a:solidFill>
                  <a:schemeClr val="accent2"/>
                </a:solidFill>
              </a:rPr>
              <a:t>The scientific contribution from CCDC is the expertise to devise products to </a:t>
            </a:r>
            <a:r>
              <a:rPr lang="en-GB" sz="2400" b="1" i="1">
                <a:solidFill>
                  <a:schemeClr val="accent2"/>
                </a:solidFill>
              </a:rPr>
              <a:t>turn data into knowledge</a:t>
            </a:r>
            <a:r>
              <a:rPr lang="en-GB" sz="2400" b="1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83972" name="Picture 4" descr="CCDC_logo_with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1501775"/>
            <a:ext cx="4935537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85750" y="1404938"/>
            <a:ext cx="27051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/>
              <a:t>Museum?</a:t>
            </a:r>
          </a:p>
          <a:p>
            <a:pPr algn="ctr"/>
            <a:r>
              <a:rPr lang="en-GB" sz="3200" b="1"/>
              <a:t>Grave Yard?</a:t>
            </a:r>
          </a:p>
          <a:p>
            <a:pPr algn="ctr"/>
            <a:r>
              <a:rPr lang="en-GB" sz="3200" b="1"/>
              <a:t>Gold Mine?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208146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0F59-2158-B34F-A0C4-39F896248D3F}" type="slidenum">
              <a:rPr lang="en-GB"/>
              <a:pPr/>
              <a:t>21</a:t>
            </a:fld>
            <a:r>
              <a:rPr lang="en-GB"/>
              <a:t>/57</a:t>
            </a:r>
          </a:p>
        </p:txBody>
      </p:sp>
      <p:pic>
        <p:nvPicPr>
          <p:cNvPr id="84994" name="Picture 2" descr="bond-histo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611313"/>
            <a:ext cx="4770438" cy="49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638175" y="163513"/>
            <a:ext cx="7820025" cy="779462"/>
          </a:xfrm>
        </p:spPr>
        <p:txBody>
          <a:bodyPr/>
          <a:lstStyle/>
          <a:p>
            <a:r>
              <a:rPr lang="en-GB"/>
              <a:t>The CSD and Validation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19075" y="1620838"/>
            <a:ext cx="41179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/>
              <a:t>	</a:t>
            </a:r>
            <a:r>
              <a:rPr lang="en-GB" sz="1800" b="1">
                <a:solidFill>
                  <a:schemeClr val="accent2"/>
                </a:solidFill>
              </a:rPr>
              <a:t>PLATON may let us know if there is something wrong with the </a:t>
            </a:r>
            <a:r>
              <a:rPr lang="en-GB" sz="1800" b="1" i="1">
                <a:solidFill>
                  <a:schemeClr val="accent2"/>
                </a:solidFill>
              </a:rPr>
              <a:t>physics.</a:t>
            </a:r>
          </a:p>
          <a:p>
            <a:r>
              <a:rPr lang="en-GB" sz="1800"/>
              <a:t>  </a:t>
            </a:r>
          </a:p>
          <a:p>
            <a:r>
              <a:rPr lang="en-GB" sz="1800"/>
              <a:t>	</a:t>
            </a:r>
            <a:r>
              <a:rPr lang="en-GB" sz="1800" b="1">
                <a:solidFill>
                  <a:schemeClr val="accent2"/>
                </a:solidFill>
              </a:rPr>
              <a:t>The CSD may let us know that there is something wrong with the </a:t>
            </a:r>
            <a:r>
              <a:rPr lang="en-GB" sz="1800" b="1" i="1">
                <a:solidFill>
                  <a:schemeClr val="accent2"/>
                </a:solidFill>
              </a:rPr>
              <a:t>chemistry</a:t>
            </a:r>
            <a:r>
              <a:rPr lang="en-GB" sz="1800" b="1">
                <a:solidFill>
                  <a:schemeClr val="accent2"/>
                </a:solidFill>
              </a:rPr>
              <a:t>.</a:t>
            </a:r>
          </a:p>
          <a:p>
            <a:endParaRPr lang="en-GB" sz="1800"/>
          </a:p>
          <a:p>
            <a:endParaRPr lang="en-GB" sz="1800"/>
          </a:p>
          <a:p>
            <a:r>
              <a:rPr lang="en-GB" sz="1800"/>
              <a:t>	Simple frequency distributions of bond lengths are meaningless.</a:t>
            </a:r>
          </a:p>
          <a:p>
            <a:endParaRPr lang="en-GB" sz="1800"/>
          </a:p>
          <a:p>
            <a:endParaRPr lang="en-GB" sz="1800"/>
          </a:p>
          <a:p>
            <a:r>
              <a:rPr lang="en-GB" sz="1800"/>
              <a:t>	In </a:t>
            </a:r>
            <a:r>
              <a:rPr lang="en-GB" sz="1800" b="1"/>
              <a:t>MOGUL</a:t>
            </a:r>
            <a:r>
              <a:rPr lang="en-GB" sz="1800"/>
              <a:t>, bond lengths have been classified according to their local environment.</a:t>
            </a:r>
          </a:p>
        </p:txBody>
      </p:sp>
    </p:spTree>
    <p:extLst>
      <p:ext uri="{BB962C8B-B14F-4D97-AF65-F5344CB8AC3E}">
        <p14:creationId xmlns:p14="http://schemas.microsoft.com/office/powerpoint/2010/main" val="257186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2FAC-E45F-7C40-A61F-5C1B37291D8A}" type="slidenum">
              <a:rPr lang="en-GB"/>
              <a:pPr/>
              <a:t>22</a:t>
            </a:fld>
            <a:r>
              <a:rPr lang="en-GB"/>
              <a:t>/57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163513"/>
            <a:ext cx="7772400" cy="782637"/>
          </a:xfrm>
        </p:spPr>
        <p:txBody>
          <a:bodyPr/>
          <a:lstStyle/>
          <a:p>
            <a:r>
              <a:rPr lang="en-GB" sz="4000"/>
              <a:t>CRYSTALS interface to MOGUL</a:t>
            </a:r>
          </a:p>
        </p:txBody>
      </p:sp>
      <p:pic>
        <p:nvPicPr>
          <p:cNvPr id="86019" name="Picture 3" descr="mog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6475"/>
            <a:ext cx="8145462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76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2529-5308-3544-A448-60CD17CE909A}" type="slidenum">
              <a:rPr lang="en-GB"/>
              <a:pPr/>
              <a:t>23</a:t>
            </a:fld>
            <a:r>
              <a:rPr lang="en-GB"/>
              <a:t>/57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300038"/>
            <a:ext cx="7772400" cy="619125"/>
          </a:xfrm>
        </p:spPr>
        <p:txBody>
          <a:bodyPr/>
          <a:lstStyle/>
          <a:p>
            <a:r>
              <a:rPr lang="en-GB" sz="4000"/>
              <a:t>Just Stamp-Collecting?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39713" y="1333500"/>
            <a:ext cx="8632825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Aft>
                <a:spcPct val="50000"/>
              </a:spcAft>
            </a:pPr>
            <a:r>
              <a:rPr lang="en-GB" sz="3200" b="1"/>
              <a:t>Not entirely</a:t>
            </a:r>
          </a:p>
          <a:p>
            <a:pPr algn="ctr"/>
            <a:r>
              <a:rPr lang="en-GB" sz="2400"/>
              <a:t>Structure determination by X-ray crystallography has become a </a:t>
            </a:r>
            <a:r>
              <a:rPr lang="en-GB" sz="2400" b="1">
                <a:solidFill>
                  <a:srgbClr val="0000FF"/>
                </a:solidFill>
              </a:rPr>
              <a:t>vital tool for modern preparative chemistry</a:t>
            </a:r>
            <a:r>
              <a:rPr lang="en-GB" sz="2400"/>
              <a:t>.  </a:t>
            </a:r>
          </a:p>
          <a:p>
            <a:endParaRPr lang="en-GB" sz="2400"/>
          </a:p>
          <a:p>
            <a:pPr algn="ctr"/>
            <a:r>
              <a:rPr lang="en-GB" sz="2400"/>
              <a:t>This form of crystallography is certainly a </a:t>
            </a:r>
            <a:r>
              <a:rPr lang="en-GB" sz="2400" b="1" i="1">
                <a:solidFill>
                  <a:schemeClr val="accent2"/>
                </a:solidFill>
              </a:rPr>
              <a:t>technology</a:t>
            </a:r>
            <a:r>
              <a:rPr lang="en-GB" sz="2400"/>
              <a:t>, but the technology is</a:t>
            </a:r>
            <a:r>
              <a:rPr lang="en-GB" sz="2400" i="1"/>
              <a:t> </a:t>
            </a:r>
            <a:r>
              <a:rPr lang="en-GB" sz="2400" b="1" i="1">
                <a:solidFill>
                  <a:schemeClr val="accent2"/>
                </a:solidFill>
              </a:rPr>
              <a:t>immature</a:t>
            </a:r>
            <a:r>
              <a:rPr lang="en-GB" sz="2400"/>
              <a:t>.</a:t>
            </a:r>
          </a:p>
          <a:p>
            <a:pPr algn="ctr"/>
            <a:r>
              <a:rPr lang="en-GB" sz="2400"/>
              <a:t>  </a:t>
            </a:r>
          </a:p>
          <a:p>
            <a:pPr algn="ctr"/>
            <a:endParaRPr lang="en-GB" sz="2400"/>
          </a:p>
          <a:p>
            <a:pPr algn="ctr"/>
            <a:r>
              <a:rPr lang="en-GB" sz="2400"/>
              <a:t>The </a:t>
            </a:r>
            <a:r>
              <a:rPr lang="en-GB" sz="2400" b="1" i="1">
                <a:solidFill>
                  <a:schemeClr val="accent2"/>
                </a:solidFill>
              </a:rPr>
              <a:t>scientific challenge</a:t>
            </a:r>
            <a:r>
              <a:rPr lang="en-GB" sz="2400"/>
              <a:t> now is to make the total systems robust when used by informally trained chemists.</a:t>
            </a:r>
            <a:r>
              <a:rPr lang="en-GB" sz="180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3470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E6A3-E1F5-3B42-BE7E-3FC4320C27B1}" type="slidenum">
              <a:rPr lang="en-GB"/>
              <a:pPr/>
              <a:t>24</a:t>
            </a:fld>
            <a:r>
              <a:rPr lang="en-GB"/>
              <a:t>/57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192213" y="325438"/>
            <a:ext cx="68024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chemeClr val="accent2"/>
                </a:solidFill>
              </a:rPr>
              <a:t>Automatic Structure Solution and Refinement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46063" y="1851025"/>
            <a:ext cx="57165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Direct methods and charge flipping are now very powerful procedures for phasing a Fourier map to the level that the atomic skeleton of the structure can be seen.</a:t>
            </a:r>
          </a:p>
        </p:txBody>
      </p:sp>
      <p:pic>
        <p:nvPicPr>
          <p:cNvPr id="32772" name="Picture 4" descr="SIR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487488"/>
            <a:ext cx="2847975" cy="23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81025" y="4210050"/>
            <a:ext cx="81438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/>
              <a:t>However, physics alone cannot always make </a:t>
            </a:r>
            <a:r>
              <a:rPr lang="en-GB" sz="2400" b="1">
                <a:solidFill>
                  <a:schemeClr val="accent2"/>
                </a:solidFill>
              </a:rPr>
              <a:t>automatic unambiguous assignment of atomic sites</a:t>
            </a:r>
            <a:r>
              <a:rPr lang="en-GB" sz="2400"/>
              <a:t>.</a:t>
            </a:r>
          </a:p>
          <a:p>
            <a:r>
              <a:rPr lang="en-GB" sz="2400"/>
              <a:t>Worse than that, some molecules refuse to fit into normal space groups - they are </a:t>
            </a:r>
            <a:r>
              <a:rPr lang="en-GB" sz="2400" b="1">
                <a:solidFill>
                  <a:schemeClr val="accent2"/>
                </a:solidFill>
              </a:rPr>
              <a:t>disordered</a:t>
            </a:r>
            <a:r>
              <a:rPr lang="en-GB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857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555A-E897-5A4B-82D6-5023A649BA51}" type="slidenum">
              <a:rPr lang="en-GB"/>
              <a:pPr/>
              <a:t>25</a:t>
            </a:fld>
            <a:r>
              <a:rPr lang="en-GB"/>
              <a:t>/57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181100" y="206375"/>
            <a:ext cx="6862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chemeClr val="accent2"/>
                </a:solidFill>
              </a:rPr>
              <a:t>Disorder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14350" y="1089025"/>
            <a:ext cx="8351838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Disorder is a bottomless pit into which crystallographers throw time, effort and money.</a:t>
            </a:r>
          </a:p>
          <a:p>
            <a:pPr>
              <a:spcBef>
                <a:spcPct val="50000"/>
              </a:spcBef>
            </a:pPr>
            <a:r>
              <a:rPr lang="en-GB" sz="2400"/>
              <a:t>When disorder is eventually resolved, it is often clear that the resolution has added nothing significant to the scientific value of the structure.  Was it worth the effort?</a:t>
            </a:r>
          </a:p>
        </p:txBody>
      </p:sp>
      <p:pic>
        <p:nvPicPr>
          <p:cNvPr id="28676" name="Picture 4" descr="bad-P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89325"/>
            <a:ext cx="588645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93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5B3A-AE2C-D54E-BA45-6F72B28E6530}" type="slidenum">
              <a:rPr lang="en-GB"/>
              <a:pPr/>
              <a:t>26</a:t>
            </a:fld>
            <a:r>
              <a:rPr lang="en-GB"/>
              <a:t>/57</a:t>
            </a:r>
          </a:p>
        </p:txBody>
      </p:sp>
      <p:grpSp>
        <p:nvGrpSpPr>
          <p:cNvPr id="95244" name="Group 12"/>
          <p:cNvGrpSpPr>
            <a:grpSpLocks/>
          </p:cNvGrpSpPr>
          <p:nvPr/>
        </p:nvGrpSpPr>
        <p:grpSpPr bwMode="auto">
          <a:xfrm>
            <a:off x="417513" y="1412875"/>
            <a:ext cx="8562975" cy="5251450"/>
            <a:chOff x="263" y="890"/>
            <a:chExt cx="5394" cy="3308"/>
          </a:xfrm>
        </p:grpSpPr>
        <p:grpSp>
          <p:nvGrpSpPr>
            <p:cNvPr id="95241" name="Group 9"/>
            <p:cNvGrpSpPr>
              <a:grpSpLocks/>
            </p:cNvGrpSpPr>
            <p:nvPr/>
          </p:nvGrpSpPr>
          <p:grpSpPr bwMode="auto">
            <a:xfrm>
              <a:off x="263" y="890"/>
              <a:ext cx="5394" cy="3308"/>
              <a:chOff x="263" y="794"/>
              <a:chExt cx="5394" cy="3308"/>
            </a:xfrm>
          </p:grpSpPr>
          <p:grpSp>
            <p:nvGrpSpPr>
              <p:cNvPr id="95238" name="Group 6"/>
              <p:cNvGrpSpPr>
                <a:grpSpLocks/>
              </p:cNvGrpSpPr>
              <p:nvPr/>
            </p:nvGrpSpPr>
            <p:grpSpPr bwMode="auto">
              <a:xfrm>
                <a:off x="263" y="794"/>
                <a:ext cx="5394" cy="3308"/>
                <a:chOff x="263" y="794"/>
                <a:chExt cx="5394" cy="3308"/>
              </a:xfrm>
            </p:grpSpPr>
            <p:pic>
              <p:nvPicPr>
                <p:cNvPr id="95235" name="Picture 3" descr="Times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" y="794"/>
                  <a:ext cx="5352" cy="33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5236" name="Line 4"/>
                <p:cNvSpPr>
                  <a:spLocks noChangeShapeType="1"/>
                </p:cNvSpPr>
                <p:nvPr/>
              </p:nvSpPr>
              <p:spPr bwMode="auto">
                <a:xfrm>
                  <a:off x="265" y="1986"/>
                  <a:ext cx="52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37" name="Line 5"/>
                <p:cNvSpPr>
                  <a:spLocks noChangeShapeType="1"/>
                </p:cNvSpPr>
                <p:nvPr/>
              </p:nvSpPr>
              <p:spPr bwMode="auto">
                <a:xfrm>
                  <a:off x="263" y="2920"/>
                  <a:ext cx="52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240" name="Line 8"/>
              <p:cNvSpPr>
                <a:spLocks noChangeShapeType="1"/>
              </p:cNvSpPr>
              <p:nvPr/>
            </p:nvSpPr>
            <p:spPr bwMode="auto">
              <a:xfrm flipV="1">
                <a:off x="1903" y="913"/>
                <a:ext cx="0" cy="29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2676" y="2340"/>
              <a:ext cx="56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900" b="1">
                  <a:latin typeface="Courier New" charset="0"/>
                </a:rPr>
                <a:t>Number of Structures</a:t>
              </a:r>
            </a:p>
          </p:txBody>
        </p:sp>
      </p:grpSp>
      <p:sp>
        <p:nvSpPr>
          <p:cNvPr id="95239" name="Rectangle 7"/>
          <p:cNvSpPr>
            <a:spLocks noGrp="1" noChangeArrowheads="1"/>
          </p:cNvSpPr>
          <p:nvPr>
            <p:ph type="title"/>
          </p:nvPr>
        </p:nvSpPr>
        <p:spPr>
          <a:xfrm>
            <a:off x="654050" y="239713"/>
            <a:ext cx="7772400" cy="1143000"/>
          </a:xfrm>
        </p:spPr>
        <p:txBody>
          <a:bodyPr/>
          <a:lstStyle/>
          <a:p>
            <a:r>
              <a:rPr lang="en-GB" sz="4000"/>
              <a:t>What is the cost of an X-ray Structure Analysis?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4797425" y="1473200"/>
            <a:ext cx="37607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About ½ of the structures going through a laboratory could be made ready for publication in one working day.</a:t>
            </a:r>
          </a:p>
        </p:txBody>
      </p:sp>
    </p:spTree>
    <p:extLst>
      <p:ext uri="{BB962C8B-B14F-4D97-AF65-F5344CB8AC3E}">
        <p14:creationId xmlns:p14="http://schemas.microsoft.com/office/powerpoint/2010/main" val="1571761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A32C-5AF9-7F4E-ACDE-E530490B04B3}" type="slidenum">
              <a:rPr lang="en-GB"/>
              <a:pPr/>
              <a:t>27</a:t>
            </a:fld>
            <a:r>
              <a:rPr lang="en-GB"/>
              <a:t>/57</a:t>
            </a:r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V="1">
            <a:off x="4848225" y="3171825"/>
            <a:ext cx="3019425" cy="164782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654050" y="608013"/>
            <a:ext cx="777240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4000">
                <a:solidFill>
                  <a:schemeClr val="accent2"/>
                </a:solidFill>
              </a:rPr>
              <a:t>What is the cost of an X-ray Structure Analysis?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650875" y="2670175"/>
          <a:ext cx="79851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8" name="Equation" r:id="rId3" imgW="5511600" imgH="482400" progId="Equation.3">
                  <p:embed/>
                </p:oleObj>
              </mc:Choice>
              <mc:Fallback>
                <p:oleObj name="Equation" r:id="rId3" imgW="5511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2670175"/>
                        <a:ext cx="79851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68338" y="3903663"/>
            <a:ext cx="78390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However, most of these cost continue even if the instruments are turned off.</a:t>
            </a:r>
          </a:p>
          <a:p>
            <a:pPr>
              <a:spcBef>
                <a:spcPct val="50000"/>
              </a:spcBef>
            </a:pPr>
            <a:r>
              <a:rPr lang="en-GB" sz="3200" b="1" i="1">
                <a:solidFill>
                  <a:schemeClr val="accent2"/>
                </a:solidFill>
              </a:rPr>
              <a:t>The </a:t>
            </a:r>
            <a:r>
              <a:rPr lang="en-GB" sz="3200" b="1" i="1" u="sng">
                <a:solidFill>
                  <a:schemeClr val="accent2"/>
                </a:solidFill>
              </a:rPr>
              <a:t>recoverable</a:t>
            </a:r>
            <a:r>
              <a:rPr lang="en-GB" sz="3200" b="1" i="1">
                <a:solidFill>
                  <a:schemeClr val="accent2"/>
                </a:solidFill>
              </a:rPr>
              <a:t> cost of not doing an analysis is perhaps only $30.</a:t>
            </a:r>
          </a:p>
        </p:txBody>
      </p:sp>
    </p:spTree>
    <p:extLst>
      <p:ext uri="{BB962C8B-B14F-4D97-AF65-F5344CB8AC3E}">
        <p14:creationId xmlns:p14="http://schemas.microsoft.com/office/powerpoint/2010/main" val="1364756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93B2-7190-BE48-969A-567A7E0BFD4B}" type="slidenum">
              <a:rPr lang="en-GB"/>
              <a:pPr/>
              <a:t>28</a:t>
            </a:fld>
            <a:r>
              <a:rPr lang="en-GB"/>
              <a:t>/57</a:t>
            </a:r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739775" y="246063"/>
            <a:ext cx="7839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chemeClr val="accent2"/>
                </a:solidFill>
              </a:rPr>
              <a:t>Bringing Down the Cost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82563" y="1858963"/>
            <a:ext cx="5519737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GB"/>
              <a:t>Put more samples on the instruments each day. This increases the burden on the analyst, and may even require additional analysts</a:t>
            </a:r>
          </a:p>
          <a:p>
            <a:pPr>
              <a:buFontTx/>
              <a:buAutoNum type="arabicPeriod"/>
            </a:pPr>
            <a:endParaRPr lang="en-GB"/>
          </a:p>
          <a:p>
            <a:pPr>
              <a:buFontTx/>
              <a:buAutoNum type="arabicPeriod"/>
            </a:pPr>
            <a:r>
              <a:rPr lang="en-GB"/>
              <a:t>Provide better automation for the treatment of disorder.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200025" y="4914900"/>
            <a:ext cx="8267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buFontTx/>
              <a:buAutoNum type="arabicPeriod" startAt="3"/>
            </a:pPr>
            <a:r>
              <a:rPr lang="en-GB" b="1">
                <a:solidFill>
                  <a:schemeClr val="accent2"/>
                </a:solidFill>
              </a:rPr>
              <a:t>Have a clear strategy to limit the amount of time spent on each structure.</a:t>
            </a:r>
            <a:endParaRPr lang="en-GB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800100" y="1171575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A number of things can be done to bring down the unit cost:</a:t>
            </a:r>
          </a:p>
        </p:txBody>
      </p:sp>
      <p:pic>
        <p:nvPicPr>
          <p:cNvPr id="98311" name="Picture 7" descr="Group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962150"/>
            <a:ext cx="33337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74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C450-2151-184A-B08E-D21A44E14846}" type="slidenum">
              <a:rPr lang="en-GB"/>
              <a:pPr/>
              <a:t>29</a:t>
            </a:fld>
            <a:r>
              <a:rPr lang="en-GB"/>
              <a:t>/57</a:t>
            </a:r>
          </a:p>
        </p:txBody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725488" y="369888"/>
            <a:ext cx="769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3600">
              <a:solidFill>
                <a:schemeClr val="accent2"/>
              </a:solidFill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104900" y="801688"/>
            <a:ext cx="6935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chemeClr val="accent2"/>
                </a:solidFill>
              </a:rPr>
              <a:t>Cost-benefit Analysis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34988" y="2054225"/>
            <a:ext cx="799306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In the UK, research funding is not so generous that we can be wasteful of resources.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3333FF"/>
                </a:solidFill>
              </a:rPr>
              <a:t>Before starting an analysis it is important to declare what the analysis will be used for.</a:t>
            </a:r>
          </a:p>
          <a:p>
            <a:pPr>
              <a:spcBef>
                <a:spcPct val="50000"/>
              </a:spcBef>
            </a:pPr>
            <a:r>
              <a:rPr lang="en-GB" sz="2400"/>
              <a:t>It is important to agree with the customer if/how the work will be published.</a:t>
            </a:r>
          </a:p>
          <a:p>
            <a:pPr>
              <a:spcBef>
                <a:spcPct val="50000"/>
              </a:spcBef>
            </a:pPr>
            <a:r>
              <a:rPr lang="en-GB" sz="2400"/>
              <a:t>The experiment and data processing can then be tailored to those aims.</a:t>
            </a:r>
          </a:p>
          <a:p>
            <a:pPr>
              <a:spcBef>
                <a:spcPct val="50000"/>
              </a:spcBef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4492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5F09-90AA-C54F-9674-5B7D37AF87EF}" type="slidenum">
              <a:rPr lang="en-GB"/>
              <a:pPr/>
              <a:t>3</a:t>
            </a:fld>
            <a:r>
              <a:rPr lang="en-GB"/>
              <a:t>/57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262313" y="176213"/>
            <a:ext cx="2654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Age Concern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519113" y="1365250"/>
            <a:ext cx="8043862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b="1"/>
              <a:t>smtbx/cctbx</a:t>
            </a:r>
          </a:p>
          <a:p>
            <a:r>
              <a:rPr lang="en-GB" sz="2400"/>
              <a:t>“focusing on those key computational details which have been the treasures of the classic programs CRYSTALS or SHELX.”</a:t>
            </a:r>
            <a:endParaRPr lang="en-GB" sz="2400" b="1"/>
          </a:p>
          <a:p>
            <a:r>
              <a:rPr lang="en-GB" sz="1400" b="1"/>
              <a:t>ACA 2010: 07.26.4 Solution and Refinement with the cctbx and smtbx</a:t>
            </a:r>
          </a:p>
          <a:p>
            <a:r>
              <a:rPr lang="en-GB" sz="1400" u="sng"/>
              <a:t>Luc Bourhis</a:t>
            </a:r>
            <a:r>
              <a:rPr lang="en-GB" sz="1400"/>
              <a:t>, Oleg Dolomanov, Richard Gildea, Judith Howard, Horst Puschmann</a:t>
            </a:r>
            <a:endParaRPr lang="en-GB" sz="2400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23875" y="3362325"/>
            <a:ext cx="39147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b="1"/>
              <a:t>SMTK/cctbx</a:t>
            </a:r>
          </a:p>
          <a:p>
            <a:r>
              <a:rPr lang="en-GB" sz="2400"/>
              <a:t>“provide a modelling design process, where the model formulation is kept separate from the optimization process.”</a:t>
            </a:r>
          </a:p>
          <a:p>
            <a:r>
              <a:rPr lang="en-GB" sz="1400"/>
              <a:t>SMTK – a small-molecule toolkit library for crystallographic modelling and refinement</a:t>
            </a:r>
          </a:p>
          <a:p>
            <a:r>
              <a:rPr lang="en-GB" sz="1400"/>
              <a:t>Mustapha Sadki* and David J. Watkin J. Appl. Cryst. (2011). 44, 52–59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571500" y="876300"/>
            <a:ext cx="805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The project has also given rise to two refinement sub-systems.</a:t>
            </a:r>
          </a:p>
        </p:txBody>
      </p:sp>
      <p:pic>
        <p:nvPicPr>
          <p:cNvPr id="116746" name="Picture 10" descr="enhanced-ro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3313113"/>
            <a:ext cx="4116388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01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44B3-C431-B24F-9CFC-7EBFC2E353B1}" type="slidenum">
              <a:rPr lang="en-GB"/>
              <a:pPr/>
              <a:t>30</a:t>
            </a:fld>
            <a:r>
              <a:rPr lang="en-GB"/>
              <a:t>/57</a:t>
            </a:r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725488" y="369888"/>
            <a:ext cx="769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3600">
              <a:solidFill>
                <a:schemeClr val="accent2"/>
              </a:solidFill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104900" y="801688"/>
            <a:ext cx="6935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chemeClr val="accent2"/>
                </a:solidFill>
              </a:rPr>
              <a:t>Cost-benefit Analysis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022350" y="2805113"/>
            <a:ext cx="70993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Occasionally the analysis proves to be much more important than was foreseen.</a:t>
            </a:r>
          </a:p>
          <a:p>
            <a:pPr algn="ctr">
              <a:spcBef>
                <a:spcPct val="50000"/>
              </a:spcBef>
            </a:pPr>
            <a:r>
              <a:rPr lang="en-GB" sz="2400" b="1" i="1">
                <a:solidFill>
                  <a:schemeClr val="accent2"/>
                </a:solidFill>
              </a:rPr>
              <a:t>In general, it is a better use of resources to re-measure a few data sets than to collect everything to the highest standards first time around</a:t>
            </a:r>
            <a:r>
              <a:rPr lang="en-GB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904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F53D-07F0-8047-B7F9-CFA15E4F3886}" type="slidenum">
              <a:rPr lang="en-GB"/>
              <a:pPr/>
              <a:t>31</a:t>
            </a:fld>
            <a:r>
              <a:rPr lang="en-GB"/>
              <a:t>/57</a:t>
            </a:r>
          </a:p>
        </p:txBody>
      </p:sp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725488" y="369888"/>
            <a:ext cx="769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3600">
              <a:solidFill>
                <a:schemeClr val="accent2"/>
              </a:solidFill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104900" y="801688"/>
            <a:ext cx="6935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chemeClr val="accent2"/>
                </a:solidFill>
              </a:rPr>
              <a:t>The Gold Standard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541463" y="1808163"/>
            <a:ext cx="46529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We do not use </a:t>
            </a:r>
            <a:r>
              <a:rPr lang="en-GB" sz="2400"/>
              <a:t> </a:t>
            </a:r>
            <a:r>
              <a:rPr lang="en-GB" sz="2400" b="1">
                <a:solidFill>
                  <a:schemeClr val="accent2"/>
                </a:solidFill>
              </a:rPr>
              <a:t>a micrometer to measure the timber for a chicken house.</a:t>
            </a:r>
          </a:p>
        </p:txBody>
      </p:sp>
      <p:pic>
        <p:nvPicPr>
          <p:cNvPr id="99333" name="Picture 5" descr="Sh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890713"/>
            <a:ext cx="1601788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114425" y="3362325"/>
            <a:ext cx="72866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/>
              <a:t>Crystallography can still be the Gold Standard, but a gold standard is not needed for all work.</a:t>
            </a:r>
          </a:p>
          <a:p>
            <a:r>
              <a:rPr lang="en-GB" sz="2400"/>
              <a:t>The analyst simply needs to demonstrate fitness-for-purpose.</a:t>
            </a:r>
          </a:p>
          <a:p>
            <a:r>
              <a:rPr lang="en-GB" sz="2400" b="1">
                <a:solidFill>
                  <a:srgbClr val="3333FF"/>
                </a:solidFill>
              </a:rPr>
              <a:t>If the customer changes the purpose later, that is a separate issue.</a:t>
            </a:r>
          </a:p>
        </p:txBody>
      </p:sp>
    </p:spTree>
    <p:extLst>
      <p:ext uri="{BB962C8B-B14F-4D97-AF65-F5344CB8AC3E}">
        <p14:creationId xmlns:p14="http://schemas.microsoft.com/office/powerpoint/2010/main" val="219169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EDD5-6A48-0D44-B55C-32C0700C7F15}" type="slidenum">
              <a:rPr lang="en-GB"/>
              <a:pPr/>
              <a:t>32</a:t>
            </a:fld>
            <a:r>
              <a:rPr lang="en-GB"/>
              <a:t>/57</a:t>
            </a:r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725488" y="369888"/>
            <a:ext cx="769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3600">
              <a:solidFill>
                <a:schemeClr val="accent2"/>
              </a:solidFill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104900" y="801688"/>
            <a:ext cx="6935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chemeClr val="accent2"/>
                </a:solidFill>
              </a:rPr>
              <a:t>The Gold Standard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112838" y="1808163"/>
            <a:ext cx="7015162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The problem for journals is to understand the purpose of the work, and see if it is satisfied.</a:t>
            </a:r>
          </a:p>
          <a:p>
            <a:pPr>
              <a:spcBef>
                <a:spcPct val="50000"/>
              </a:spcBef>
            </a:pPr>
            <a:r>
              <a:rPr lang="en-GB" sz="2400"/>
              <a:t>The purpose cannot be evident from the information currently included in a cif, therefore it is unlikely that a program can make this decision.</a:t>
            </a:r>
          </a:p>
          <a:p>
            <a:pPr>
              <a:spcBef>
                <a:spcPct val="50000"/>
              </a:spcBef>
            </a:pPr>
            <a:r>
              <a:rPr lang="en-GB" sz="2400"/>
              <a:t>checkCIF may help the referee decide if the analysis is ‘good enough’ for the purpose described in the text.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In the future, cifs may also need to record what the analysis was ‘good enough’ for.</a:t>
            </a:r>
          </a:p>
        </p:txBody>
      </p:sp>
    </p:spTree>
    <p:extLst>
      <p:ext uri="{BB962C8B-B14F-4D97-AF65-F5344CB8AC3E}">
        <p14:creationId xmlns:p14="http://schemas.microsoft.com/office/powerpoint/2010/main" val="1074851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C52-CD7A-894C-B61D-72B469FD0018}" type="slidenum">
              <a:rPr lang="en-GB"/>
              <a:pPr/>
              <a:t>33</a:t>
            </a:fld>
            <a:r>
              <a:rPr lang="en-GB"/>
              <a:t>/57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268288"/>
            <a:ext cx="7823200" cy="811212"/>
          </a:xfrm>
        </p:spPr>
        <p:txBody>
          <a:bodyPr/>
          <a:lstStyle/>
          <a:p>
            <a:r>
              <a:rPr lang="en-GB" sz="4000"/>
              <a:t>Where Next?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793750" y="2444750"/>
            <a:ext cx="75565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Why does Nature choose to use space groups?</a:t>
            </a:r>
          </a:p>
          <a:p>
            <a:pPr>
              <a:spcBef>
                <a:spcPct val="50000"/>
              </a:spcBef>
            </a:pPr>
            <a:r>
              <a:rPr lang="en-GB" sz="2400"/>
              <a:t>Does Nature use space groups?</a:t>
            </a:r>
          </a:p>
          <a:p>
            <a:pPr>
              <a:spcBef>
                <a:spcPct val="50000"/>
              </a:spcBef>
            </a:pPr>
            <a:r>
              <a:rPr lang="en-GB" sz="2400"/>
              <a:t>What are Z’&gt;1 structures?</a:t>
            </a:r>
          </a:p>
          <a:p>
            <a:pPr>
              <a:spcBef>
                <a:spcPct val="50000"/>
              </a:spcBef>
            </a:pPr>
            <a:r>
              <a:rPr lang="en-GB" sz="2400"/>
              <a:t>What are modulated structures?</a:t>
            </a:r>
          </a:p>
          <a:p>
            <a:pPr>
              <a:spcBef>
                <a:spcPct val="50000"/>
              </a:spcBef>
            </a:pPr>
            <a:r>
              <a:rPr lang="en-GB" sz="2400"/>
              <a:t>How do molecules share information about each other?</a:t>
            </a:r>
          </a:p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How can I get this ****** material to crystallise nicely?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876300" y="1238250"/>
            <a:ext cx="7286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i="1">
                <a:solidFill>
                  <a:schemeClr val="accent2"/>
                </a:solidFill>
              </a:rPr>
              <a:t>The molecular solid state has become interesting in its own right.</a:t>
            </a:r>
          </a:p>
        </p:txBody>
      </p:sp>
    </p:spTree>
    <p:extLst>
      <p:ext uri="{BB962C8B-B14F-4D97-AF65-F5344CB8AC3E}">
        <p14:creationId xmlns:p14="http://schemas.microsoft.com/office/powerpoint/2010/main" val="67608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0CB5-F66F-1E47-9F63-47A8293323E0}" type="slidenum">
              <a:rPr lang="en-GB"/>
              <a:pPr/>
              <a:t>34</a:t>
            </a:fld>
            <a:r>
              <a:rPr lang="en-GB"/>
              <a:t>/57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85813"/>
            <a:ext cx="7772400" cy="782637"/>
          </a:xfrm>
        </p:spPr>
        <p:txBody>
          <a:bodyPr/>
          <a:lstStyle/>
          <a:p>
            <a:r>
              <a:rPr lang="en-GB"/>
              <a:t>The Molecular Solid State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2087563"/>
            <a:ext cx="7410450" cy="3849687"/>
          </a:xfrm>
          <a:noFill/>
          <a:ln/>
        </p:spPr>
        <p:txBody>
          <a:bodyPr/>
          <a:lstStyle/>
          <a:p>
            <a:r>
              <a:rPr lang="en-GB" sz="2400" b="1"/>
              <a:t>Structure Prediction</a:t>
            </a:r>
          </a:p>
          <a:p>
            <a:pPr>
              <a:buFontTx/>
              <a:buNone/>
            </a:pPr>
            <a:r>
              <a:rPr lang="en-GB" sz="2400" b="1"/>
              <a:t>	</a:t>
            </a:r>
            <a:r>
              <a:rPr lang="en-GB" sz="2400"/>
              <a:t>Progress is painfully slow.</a:t>
            </a:r>
            <a:endParaRPr lang="en-GB" sz="2400" b="1"/>
          </a:p>
          <a:p>
            <a:r>
              <a:rPr lang="en-GB" sz="2400" b="1"/>
              <a:t>Morphology Prediction</a:t>
            </a:r>
          </a:p>
          <a:p>
            <a:pPr>
              <a:buFontTx/>
              <a:buNone/>
            </a:pPr>
            <a:r>
              <a:rPr lang="en-GB" sz="2400"/>
              <a:t>	Even when the crystal structure in known, reliable morphology predictions fall a long way short of experimental observations.</a:t>
            </a:r>
          </a:p>
          <a:p>
            <a:r>
              <a:rPr lang="en-GB" sz="2400" b="1"/>
              <a:t>Growth of x-ray quality crystals. Still a ‘black art’.</a:t>
            </a:r>
          </a:p>
          <a:p>
            <a:pPr>
              <a:buFontTx/>
              <a:buNone/>
            </a:pPr>
            <a:r>
              <a:rPr lang="en-GB" sz="2400"/>
              <a:t>	Even in a single laboratory, some people have “better luck” than others.</a:t>
            </a:r>
          </a:p>
          <a:p>
            <a:pPr>
              <a:buFontTx/>
              <a:buNone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15730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B8C3-958E-684B-893B-B68F6A5AA9D5}" type="slidenum">
              <a:rPr lang="en-GB"/>
              <a:pPr/>
              <a:t>35</a:t>
            </a:fld>
            <a:r>
              <a:rPr lang="en-GB"/>
              <a:t>/57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276225"/>
            <a:ext cx="7772400" cy="1143000"/>
          </a:xfrm>
        </p:spPr>
        <p:txBody>
          <a:bodyPr/>
          <a:lstStyle/>
          <a:p>
            <a:r>
              <a:rPr lang="en-GB"/>
              <a:t>KpenV, P1, Z</a:t>
            </a:r>
            <a:r>
              <a:rPr lang="en-US">
                <a:cs typeface="Times New Roman" charset="0"/>
              </a:rPr>
              <a:t>'=4</a:t>
            </a:r>
          </a:p>
        </p:txBody>
      </p:sp>
      <p:pic>
        <p:nvPicPr>
          <p:cNvPr id="131075" name="Picture 3" descr="kpen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2049463"/>
            <a:ext cx="5424487" cy="46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92088" y="1504950"/>
            <a:ext cx="3489325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This chiral molecule in the non-centrosymmetric space group P1 would just love to pack in P-1.</a:t>
            </a:r>
          </a:p>
          <a:p>
            <a:pPr>
              <a:spcBef>
                <a:spcPct val="50000"/>
              </a:spcBef>
            </a:pPr>
            <a:r>
              <a:rPr lang="en-GB" sz="2400"/>
              <a:t>Why can’t these molecules get their act together, and crystallise with  Z’=2?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/>
              <a:t>Carol Brock calls this “Frustrated symmetry”</a:t>
            </a:r>
          </a:p>
        </p:txBody>
      </p:sp>
    </p:spTree>
    <p:extLst>
      <p:ext uri="{BB962C8B-B14F-4D97-AF65-F5344CB8AC3E}">
        <p14:creationId xmlns:p14="http://schemas.microsoft.com/office/powerpoint/2010/main" val="388015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8366-6755-1746-8E07-9DF3E4339C7D}" type="slidenum">
              <a:rPr lang="en-GB"/>
              <a:pPr/>
              <a:t>36</a:t>
            </a:fld>
            <a:r>
              <a:rPr lang="en-GB"/>
              <a:t>/57</a:t>
            </a: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896938"/>
            <a:ext cx="7772400" cy="782637"/>
          </a:xfrm>
        </p:spPr>
        <p:txBody>
          <a:bodyPr/>
          <a:lstStyle/>
          <a:p>
            <a:r>
              <a:rPr lang="en-GB"/>
              <a:t>VONVUP, P2</a:t>
            </a:r>
            <a:r>
              <a:rPr lang="en-GB" sz="3600"/>
              <a:t>1</a:t>
            </a:r>
            <a:r>
              <a:rPr lang="en-GB"/>
              <a:t>, Z</a:t>
            </a:r>
            <a:r>
              <a:rPr lang="en-US">
                <a:cs typeface="Times New Roman" charset="0"/>
              </a:rPr>
              <a:t>'=2</a:t>
            </a:r>
          </a:p>
        </p:txBody>
      </p:sp>
      <p:pic>
        <p:nvPicPr>
          <p:cNvPr id="133123" name="Picture 3" descr="vonv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987550"/>
            <a:ext cx="4521200" cy="46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03213" y="2120900"/>
            <a:ext cx="3922712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Another enantiopure material in a non-centrosymmetric space group.  </a:t>
            </a:r>
          </a:p>
          <a:p>
            <a:pPr>
              <a:spcBef>
                <a:spcPct val="50000"/>
              </a:spcBef>
            </a:pPr>
            <a:r>
              <a:rPr lang="en-GB" sz="2400"/>
              <a:t>There is no pseudo-symmetry. The </a:t>
            </a:r>
            <a:r>
              <a:rPr lang="en-GB" sz="2400" b="1">
                <a:solidFill>
                  <a:schemeClr val="accent2"/>
                </a:solidFill>
              </a:rPr>
              <a:t>blue</a:t>
            </a:r>
            <a:r>
              <a:rPr lang="en-GB" sz="2400"/>
              <a:t> molecules assume an </a:t>
            </a:r>
            <a:r>
              <a:rPr lang="en-GB" sz="2400" b="1">
                <a:solidFill>
                  <a:schemeClr val="accent2"/>
                </a:solidFill>
              </a:rPr>
              <a:t>L</a:t>
            </a:r>
            <a:r>
              <a:rPr lang="en-GB" sz="2400"/>
              <a:t> shape. </a:t>
            </a:r>
          </a:p>
          <a:p>
            <a:pPr>
              <a:spcBef>
                <a:spcPct val="50000"/>
              </a:spcBef>
            </a:pPr>
            <a:r>
              <a:rPr lang="en-GB" sz="2400"/>
              <a:t>The</a:t>
            </a:r>
            <a:r>
              <a:rPr lang="en-GB" sz="2400" b="1"/>
              <a:t> </a:t>
            </a:r>
            <a:r>
              <a:rPr lang="en-GB" sz="2400" b="1">
                <a:solidFill>
                  <a:srgbClr val="00CC00"/>
                </a:solidFill>
              </a:rPr>
              <a:t>green</a:t>
            </a:r>
            <a:r>
              <a:rPr lang="en-GB" sz="2400"/>
              <a:t> molecules assume an </a:t>
            </a:r>
            <a:r>
              <a:rPr lang="en-GB" sz="2400" b="1">
                <a:solidFill>
                  <a:srgbClr val="00CC00"/>
                </a:solidFill>
              </a:rPr>
              <a:t>S</a:t>
            </a:r>
            <a:r>
              <a:rPr lang="en-GB" sz="2400"/>
              <a:t> shape</a:t>
            </a:r>
          </a:p>
        </p:txBody>
      </p:sp>
    </p:spTree>
    <p:extLst>
      <p:ext uri="{BB962C8B-B14F-4D97-AF65-F5344CB8AC3E}">
        <p14:creationId xmlns:p14="http://schemas.microsoft.com/office/powerpoint/2010/main" val="111274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ECAB-64CA-584F-AE4C-998F00015F90}" type="slidenum">
              <a:rPr lang="en-GB"/>
              <a:pPr/>
              <a:t>37</a:t>
            </a:fld>
            <a:r>
              <a:rPr lang="en-GB"/>
              <a:t>/57</a:t>
            </a: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839788"/>
            <a:ext cx="7823200" cy="811212"/>
          </a:xfrm>
        </p:spPr>
        <p:txBody>
          <a:bodyPr/>
          <a:lstStyle/>
          <a:p>
            <a:r>
              <a:rPr lang="en-GB" sz="4000"/>
              <a:t>Where Next?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962025" y="4619625"/>
            <a:ext cx="7289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/>
              <a:t>Worrying about whether ‘completeness’ is 89% or 98% is almost irrelevant.</a:t>
            </a:r>
          </a:p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Understanding molecular crystals is a </a:t>
            </a:r>
            <a:r>
              <a:rPr lang="en-GB" sz="2400" b="1" i="1">
                <a:solidFill>
                  <a:schemeClr val="accent2"/>
                </a:solidFill>
              </a:rPr>
              <a:t>New Frontier</a:t>
            </a:r>
            <a:r>
              <a:rPr lang="en-GB" sz="2400" b="1">
                <a:solidFill>
                  <a:schemeClr val="accent2"/>
                </a:solidFill>
              </a:rPr>
              <a:t> for crystallographers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912813" y="3375025"/>
            <a:ext cx="7286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i="1">
                <a:solidFill>
                  <a:schemeClr val="accent2"/>
                </a:solidFill>
              </a:rPr>
              <a:t>Most modern technology depends upon second or third order effects.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942975" y="2451100"/>
            <a:ext cx="722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Molecular Structure Determination is a done-deal</a:t>
            </a:r>
          </a:p>
        </p:txBody>
      </p:sp>
    </p:spTree>
    <p:extLst>
      <p:ext uri="{BB962C8B-B14F-4D97-AF65-F5344CB8AC3E}">
        <p14:creationId xmlns:p14="http://schemas.microsoft.com/office/powerpoint/2010/main" val="384353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459A-4284-BC41-ADE7-A40DDBBE80CA}" type="slidenum">
              <a:rPr lang="en-GB"/>
              <a:pPr/>
              <a:t>38</a:t>
            </a:fld>
            <a:r>
              <a:rPr lang="en-GB"/>
              <a:t>/57</a:t>
            </a:r>
          </a:p>
        </p:txBody>
      </p:sp>
      <p:pic>
        <p:nvPicPr>
          <p:cNvPr id="30730" name="Picture 10" descr="Blur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727200"/>
            <a:ext cx="8982075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25488" y="369888"/>
            <a:ext cx="769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3600">
              <a:solidFill>
                <a:schemeClr val="accent2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82713" y="1920875"/>
            <a:ext cx="6380162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/>
              <a:t>I would like to thank the American Crystallographic Association for this opportunity to have shared some of my ideas with its members,</a:t>
            </a:r>
          </a:p>
          <a:p>
            <a:pPr algn="ctr"/>
            <a:r>
              <a:rPr lang="en-GB" sz="3200" b="1"/>
              <a:t>and thank the dozens of colleagues who helped form those ideas.</a:t>
            </a:r>
          </a:p>
        </p:txBody>
      </p:sp>
    </p:spTree>
    <p:extLst>
      <p:ext uri="{BB962C8B-B14F-4D97-AF65-F5344CB8AC3E}">
        <p14:creationId xmlns:p14="http://schemas.microsoft.com/office/powerpoint/2010/main" val="263596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63F18-F1F4-FB4E-A9D0-C911D3690954}" type="slidenum">
              <a:rPr lang="en-GB"/>
              <a:pPr/>
              <a:t>4</a:t>
            </a:fld>
            <a:r>
              <a:rPr lang="en-GB"/>
              <a:t>/57</a:t>
            </a:r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3262313" y="176213"/>
            <a:ext cx="2654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Age Concern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414338" y="847725"/>
            <a:ext cx="8315325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Regression to the 1990’s</a:t>
            </a:r>
          </a:p>
          <a:p>
            <a:pPr>
              <a:spcBef>
                <a:spcPct val="50000"/>
              </a:spcBef>
            </a:pPr>
            <a:r>
              <a:rPr lang="en-GB" sz="2400"/>
              <a:t>The speed of instruments and computers is such that crystallographers have become the slowest link.</a:t>
            </a:r>
          </a:p>
          <a:p>
            <a:pPr>
              <a:spcBef>
                <a:spcPct val="50000"/>
              </a:spcBef>
            </a:pPr>
            <a:r>
              <a:rPr lang="en-GB" b="1" i="1">
                <a:solidFill>
                  <a:srgbClr val="3333FF"/>
                </a:solidFill>
              </a:rPr>
              <a:t>Once again, we are trying to teach computers some chemistry</a:t>
            </a:r>
            <a:r>
              <a:rPr lang="en-GB" i="1">
                <a:solidFill>
                  <a:srgbClr val="3333FF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GB" sz="2400"/>
              <a:t>Dave Brown is working on a project to use chemical information in the form of SMILES strings to help analyse proposed structure solutions and unpick disorder.</a:t>
            </a:r>
          </a:p>
          <a:p>
            <a:pPr>
              <a:spcBef>
                <a:spcPct val="50000"/>
              </a:spcBef>
            </a:pPr>
            <a:r>
              <a:rPr lang="en-GB"/>
              <a:t>O=S(c1Ncc(C)cc1)(NC(COC(C2=NC=CC=C2)=O)C(OC)=O)=F</a:t>
            </a:r>
          </a:p>
        </p:txBody>
      </p:sp>
      <p:pic>
        <p:nvPicPr>
          <p:cNvPr id="121860" name="Picture 4" descr="SMILES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4625975"/>
            <a:ext cx="3760788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52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8329-3882-8440-8E96-0B26DE590080}" type="slidenum">
              <a:rPr lang="en-GB"/>
              <a:pPr/>
              <a:t>5</a:t>
            </a:fld>
            <a:r>
              <a:rPr lang="en-GB"/>
              <a:t>/57</a:t>
            </a: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989138" y="2051050"/>
            <a:ext cx="4572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X-Ray Structure Analysis</a:t>
            </a:r>
          </a:p>
          <a:p>
            <a:pPr algn="ctr">
              <a:spcBef>
                <a:spcPct val="50000"/>
              </a:spcBef>
            </a:pPr>
            <a:endParaRPr lang="en-GB" sz="3200" b="1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The Gold Standard</a:t>
            </a:r>
          </a:p>
        </p:txBody>
      </p:sp>
    </p:spTree>
    <p:extLst>
      <p:ext uri="{BB962C8B-B14F-4D97-AF65-F5344CB8AC3E}">
        <p14:creationId xmlns:p14="http://schemas.microsoft.com/office/powerpoint/2010/main" val="41063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08E7-5945-0346-B8BA-6F59597E6523}" type="slidenum">
              <a:rPr lang="en-GB"/>
              <a:pPr/>
              <a:t>6</a:t>
            </a:fld>
            <a:r>
              <a:rPr lang="en-GB"/>
              <a:t>/57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00025" y="554038"/>
            <a:ext cx="87836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chemeClr val="accent2"/>
                </a:solidFill>
              </a:rPr>
              <a:t>Why </a:t>
            </a:r>
            <a:r>
              <a:rPr lang="en-GB" sz="3600" b="1" i="1">
                <a:solidFill>
                  <a:schemeClr val="accent2"/>
                </a:solidFill>
              </a:rPr>
              <a:t>was</a:t>
            </a:r>
            <a:r>
              <a:rPr lang="en-GB" sz="3600">
                <a:solidFill>
                  <a:schemeClr val="accent2"/>
                </a:solidFill>
              </a:rPr>
              <a:t> X-ray Structure Analysis a Gold Standard?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322388" y="2147888"/>
            <a:ext cx="6499225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The materials were carefully chosen.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The materials were already well characterised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There were no other techniques to compete with it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b="1">
                <a:solidFill>
                  <a:schemeClr val="accent2"/>
                </a:solidFill>
              </a:rPr>
              <a:t>The people who did it knew what they were doing</a:t>
            </a:r>
          </a:p>
        </p:txBody>
      </p:sp>
    </p:spTree>
    <p:extLst>
      <p:ext uri="{BB962C8B-B14F-4D97-AF65-F5344CB8AC3E}">
        <p14:creationId xmlns:p14="http://schemas.microsoft.com/office/powerpoint/2010/main" val="384828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2953-CDD6-2148-A645-53A457BA4AEC}" type="slidenum">
              <a:rPr lang="en-GB"/>
              <a:pPr/>
              <a:t>7</a:t>
            </a:fld>
            <a:r>
              <a:rPr lang="en-GB"/>
              <a:t>/57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3513"/>
            <a:ext cx="7772400" cy="1095375"/>
          </a:xfrm>
        </p:spPr>
        <p:txBody>
          <a:bodyPr/>
          <a:lstStyle/>
          <a:p>
            <a:r>
              <a:rPr lang="en-GB"/>
              <a:t>Early Structures</a:t>
            </a:r>
            <a:br>
              <a:rPr lang="en-GB"/>
            </a:br>
            <a:r>
              <a:rPr lang="en-GB" sz="2000"/>
              <a:t>J Chem Soc, 1926, 2944</a:t>
            </a:r>
          </a:p>
        </p:txBody>
      </p:sp>
      <p:pic>
        <p:nvPicPr>
          <p:cNvPr id="53251" name="Picture 3" descr="caspari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492250"/>
            <a:ext cx="7616825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6200" y="2216150"/>
            <a:ext cx="1579563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GB" sz="1400" b="1">
                <a:solidFill>
                  <a:schemeClr val="accent2"/>
                </a:solidFill>
              </a:rPr>
              <a:t>habit &amp;</a:t>
            </a:r>
          </a:p>
          <a:p>
            <a:pPr>
              <a:spcBef>
                <a:spcPct val="5000"/>
              </a:spcBef>
            </a:pPr>
            <a:r>
              <a:rPr lang="en-GB" sz="1400" b="1">
                <a:solidFill>
                  <a:schemeClr val="accent2"/>
                </a:solidFill>
              </a:rPr>
              <a:t>polymorphism</a:t>
            </a:r>
          </a:p>
          <a:p>
            <a:pPr>
              <a:spcBef>
                <a:spcPct val="50000"/>
              </a:spcBef>
            </a:pPr>
            <a:endParaRPr lang="en-GB" sz="14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sz="14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1400" b="1">
                <a:solidFill>
                  <a:schemeClr val="accent2"/>
                </a:solidFill>
              </a:rPr>
              <a:t>twinning</a:t>
            </a:r>
          </a:p>
          <a:p>
            <a:pPr>
              <a:spcBef>
                <a:spcPct val="50000"/>
              </a:spcBef>
            </a:pPr>
            <a:endParaRPr lang="en-GB" sz="14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sz="14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1400" b="1">
                <a:solidFill>
                  <a:schemeClr val="accent2"/>
                </a:solidFill>
              </a:rPr>
              <a:t>pseudosymmetry</a:t>
            </a:r>
          </a:p>
          <a:p>
            <a:pPr>
              <a:spcBef>
                <a:spcPct val="50000"/>
              </a:spcBef>
            </a:pPr>
            <a:endParaRPr lang="en-GB" sz="14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sz="14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sz="1400" b="1">
              <a:solidFill>
                <a:schemeClr val="accent2"/>
              </a:solidFill>
            </a:endParaRPr>
          </a:p>
          <a:p>
            <a:r>
              <a:rPr lang="en-GB" sz="1400" b="1">
                <a:solidFill>
                  <a:schemeClr val="accent2"/>
                </a:solidFill>
              </a:rPr>
              <a:t>hydrogen bond</a:t>
            </a:r>
          </a:p>
          <a:p>
            <a:r>
              <a:rPr lang="en-GB" sz="1400" b="1">
                <a:solidFill>
                  <a:schemeClr val="accent2"/>
                </a:solidFill>
              </a:rPr>
              <a:t>dimerisation</a:t>
            </a: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2803525" y="4932363"/>
            <a:ext cx="3933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V="1">
            <a:off x="4911725" y="5924550"/>
            <a:ext cx="1911350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1543050" y="2782888"/>
            <a:ext cx="1911350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V="1">
            <a:off x="1819275" y="3565525"/>
            <a:ext cx="1911350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4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977A-5DCC-3242-99FF-D3523F09D34C}" type="slidenum">
              <a:rPr lang="en-GB"/>
              <a:pPr/>
              <a:t>8</a:t>
            </a:fld>
            <a:r>
              <a:rPr lang="en-GB"/>
              <a:t>/57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658813"/>
            <a:ext cx="7794625" cy="2500312"/>
          </a:xfrm>
        </p:spPr>
        <p:txBody>
          <a:bodyPr/>
          <a:lstStyle/>
          <a:p>
            <a:r>
              <a:rPr lang="en-GB" sz="3200"/>
              <a:t>The unavailability of computers forced workers to think about problems</a:t>
            </a:r>
            <a:br>
              <a:rPr lang="en-GB" sz="3200"/>
            </a:br>
            <a:r>
              <a:rPr lang="en-GB" sz="3200"/>
              <a:t/>
            </a:r>
            <a:br>
              <a:rPr lang="en-GB" sz="3200"/>
            </a:br>
            <a:r>
              <a:rPr lang="en-GB" sz="3200"/>
              <a:t>Hexachlorobenzene, 1931</a:t>
            </a:r>
          </a:p>
        </p:txBody>
      </p:sp>
      <p:pic>
        <p:nvPicPr>
          <p:cNvPr id="54275" name="Picture 3" descr="c6cl6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38"/>
          <a:stretch>
            <a:fillRect/>
          </a:stretch>
        </p:blipFill>
        <p:spPr bwMode="auto">
          <a:xfrm>
            <a:off x="1036638" y="3868738"/>
            <a:ext cx="72358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71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7165-379B-4C42-BEC1-9DF837B13593}" type="slidenum">
              <a:rPr lang="en-GB"/>
              <a:pPr/>
              <a:t>9</a:t>
            </a:fld>
            <a:r>
              <a:rPr lang="en-GB"/>
              <a:t>/57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188913"/>
            <a:ext cx="7772400" cy="957262"/>
          </a:xfrm>
        </p:spPr>
        <p:txBody>
          <a:bodyPr/>
          <a:lstStyle/>
          <a:p>
            <a:r>
              <a:rPr lang="en-GB" sz="3200"/>
              <a:t>Hexachlorobenzene - Rigid Body Refinement</a:t>
            </a:r>
            <a:br>
              <a:rPr lang="en-GB" sz="3200"/>
            </a:br>
            <a:r>
              <a:rPr lang="en-GB" sz="1400"/>
              <a:t>Lonsdale, 1931</a:t>
            </a:r>
          </a:p>
        </p:txBody>
      </p:sp>
      <p:pic>
        <p:nvPicPr>
          <p:cNvPr id="55299" name="Picture 3" descr="c6cl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625725"/>
            <a:ext cx="89725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17538" y="1108075"/>
            <a:ext cx="76787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From the distribution of the h0l intensities, Lonsdale argued that the </a:t>
            </a:r>
            <a:r>
              <a:rPr lang="en-GB" sz="2400" b="1">
                <a:solidFill>
                  <a:schemeClr val="accent2"/>
                </a:solidFill>
              </a:rPr>
              <a:t>6 (</a:t>
            </a:r>
            <a:r>
              <a:rPr lang="en-GB" sz="2400" b="1" i="1">
                <a:solidFill>
                  <a:schemeClr val="accent2"/>
                </a:solidFill>
              </a:rPr>
              <a:t>x0z</a:t>
            </a:r>
            <a:r>
              <a:rPr lang="en-GB" sz="2400" b="1">
                <a:solidFill>
                  <a:schemeClr val="accent2"/>
                </a:solidFill>
              </a:rPr>
              <a:t>)</a:t>
            </a:r>
            <a:r>
              <a:rPr lang="en-GB" sz="2400"/>
              <a:t> coordinates of the three Cl atoms could be replaced by a </a:t>
            </a:r>
            <a:r>
              <a:rPr lang="en-GB" sz="2400" b="1">
                <a:solidFill>
                  <a:schemeClr val="accent2"/>
                </a:solidFill>
              </a:rPr>
              <a:t>rigid body</a:t>
            </a:r>
            <a:r>
              <a:rPr lang="en-GB" sz="2400"/>
              <a:t> with only its orientation and radius (</a:t>
            </a:r>
            <a:r>
              <a:rPr lang="en-GB" sz="2400">
                <a:sym typeface="Symbol" charset="0"/>
              </a:rPr>
              <a:t> and R) to be determined</a:t>
            </a:r>
            <a:r>
              <a:rPr lang="en-GB" sz="2400"/>
              <a:t> </a:t>
            </a: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4751388" y="2886075"/>
            <a:ext cx="3933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573588" y="5094288"/>
            <a:ext cx="4324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The structure factor expression can be “simplified” to contain only two variables.</a:t>
            </a:r>
          </a:p>
        </p:txBody>
      </p:sp>
    </p:spTree>
    <p:extLst>
      <p:ext uri="{BB962C8B-B14F-4D97-AF65-F5344CB8AC3E}">
        <p14:creationId xmlns:p14="http://schemas.microsoft.com/office/powerpoint/2010/main" val="37716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Arial"/>
      </a:majorFont>
      <a:minorFont>
        <a:latin typeface="Times New Roman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4828</TotalTime>
  <Words>1958</Words>
  <Application>Microsoft Macintosh PowerPoint</Application>
  <PresentationFormat>On-screen Show (4:3)</PresentationFormat>
  <Paragraphs>250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Default Design</vt:lpstr>
      <vt:lpstr>Photo Editor Photo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Structures J Chem Soc, 1926, 2944</vt:lpstr>
      <vt:lpstr>The unavailability of computers forced workers to think about problems  Hexachlorobenzene, 1931</vt:lpstr>
      <vt:lpstr>Hexachlorobenzene - Rigid Body Refinement Lonsdale, 1931</vt:lpstr>
      <vt:lpstr>Data Collection</vt:lpstr>
      <vt:lpstr>PowerPoint Presentation</vt:lpstr>
      <vt:lpstr>PowerPoint Presentation</vt:lpstr>
      <vt:lpstr>Digital Computing</vt:lpstr>
      <vt:lpstr>Crystallography 2011</vt:lpstr>
      <vt:lpstr>What’s Happening to Crystallography?</vt:lpstr>
      <vt:lpstr>Just Stamp-Collecting?</vt:lpstr>
      <vt:lpstr>The Journals of Squeaky-Clean Structures</vt:lpstr>
      <vt:lpstr>The Journal of Rotten Structures</vt:lpstr>
      <vt:lpstr>PowerPoint Presentation</vt:lpstr>
      <vt:lpstr>The Cambridge Structural Database</vt:lpstr>
      <vt:lpstr>The CSD and Validation</vt:lpstr>
      <vt:lpstr>CRYSTALS interface to MOGUL</vt:lpstr>
      <vt:lpstr>Just Stamp-Collecting?</vt:lpstr>
      <vt:lpstr>PowerPoint Presentation</vt:lpstr>
      <vt:lpstr>PowerPoint Presentation</vt:lpstr>
      <vt:lpstr>What is the cost of an X-ray Structure Analysis?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Next?</vt:lpstr>
      <vt:lpstr>The Molecular Solid State</vt:lpstr>
      <vt:lpstr>KpenV, P1, Z'=4</vt:lpstr>
      <vt:lpstr>VONVUP, P21, Z'=2</vt:lpstr>
      <vt:lpstr>Where Next?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Virginia Pett</cp:lastModifiedBy>
  <cp:revision>48</cp:revision>
  <dcterms:created xsi:type="dcterms:W3CDTF">1601-01-01T00:00:00Z</dcterms:created>
  <dcterms:modified xsi:type="dcterms:W3CDTF">2014-02-20T13:26:24Z</dcterms:modified>
</cp:coreProperties>
</file>