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342" r:id="rId2"/>
    <p:sldId id="341" r:id="rId3"/>
    <p:sldId id="378" r:id="rId4"/>
    <p:sldId id="265" r:id="rId5"/>
    <p:sldId id="358" r:id="rId6"/>
    <p:sldId id="366" r:id="rId7"/>
    <p:sldId id="367" r:id="rId8"/>
    <p:sldId id="329" r:id="rId9"/>
    <p:sldId id="3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6" autoAdjust="0"/>
    <p:restoredTop sz="87831" autoAdjust="0"/>
  </p:normalViewPr>
  <p:slideViewPr>
    <p:cSldViewPr>
      <p:cViewPr varScale="1">
        <p:scale>
          <a:sx n="86" d="100"/>
          <a:sy n="86" d="100"/>
        </p:scale>
        <p:origin x="-6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80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A42F3-B77C-4AB3-A88C-6663A3829A7B}" type="datetimeFigureOut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96F21-A013-4BEC-BC59-69652FDD6D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6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detectors!  Main improvement from</a:t>
            </a:r>
            <a:r>
              <a:rPr lang="en-US" baseline="0" dirty="0" smtClean="0"/>
              <a:t> was the introduction of closed-cycle He refrigerators enabling routine low-temperature data collection.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1B033622-AF66-4800-9136-05DC29425E03}" type="slidenum">
              <a:rPr lang="en-US" sz="1200" kern="1200">
                <a:solidFill>
                  <a:prstClr val="black"/>
                </a:solidFill>
                <a:latin typeface="Calibri"/>
                <a:ea typeface="+mn-ea"/>
                <a:cs typeface="+mn-cs"/>
              </a:rPr>
              <a:pPr algn="r" rtl="0"/>
              <a:t>2</a:t>
            </a:fld>
            <a:endParaRPr lang="en-US" sz="12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Time-of-Flight Laue instrument.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Neutrons are point </a:t>
            </a:r>
            <a:r>
              <a:rPr lang="en-US" dirty="0" err="1" smtClean="0"/>
              <a:t>scatterers</a:t>
            </a:r>
            <a:r>
              <a:rPr lang="en-US" dirty="0" smtClean="0"/>
              <a:t> (cf.</a:t>
            </a:r>
            <a:r>
              <a:rPr lang="en-US" baseline="0" dirty="0" smtClean="0"/>
              <a:t> Rutherford, 1911).  </a:t>
            </a:r>
            <a:r>
              <a:rPr lang="en-US" dirty="0" smtClean="0"/>
              <a:t>Thermal neutron energies mean that neutrons are useful for both diffraction and spectroscopy.  Mention</a:t>
            </a:r>
            <a:r>
              <a:rPr lang="en-US" baseline="0" dirty="0" smtClean="0"/>
              <a:t> neutron magnetic moment and studies of molecule-based magnets, which will be discussed by Javier Campo in tomorrow  afternoon’s session 10.01, 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Interplay of Crystallography, NMR and Theoretical Methods,” which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has been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organized by Alberto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Albinati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Larry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Falvello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will be chaired by Ray Teller.</a:t>
            </a:r>
          </a:p>
          <a:p>
            <a:r>
              <a:rPr lang="en-US" baseline="0" dirty="0" smtClean="0"/>
              <a:t> 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</a:t>
            </a:r>
            <a:r>
              <a:rPr lang="en-US" baseline="0" dirty="0" smtClean="0"/>
              <a:t> to probe the absolute stereochemistry of an enzymatic reaction involving  yeast alcohol </a:t>
            </a:r>
            <a:r>
              <a:rPr lang="en-US" baseline="0" dirty="0" err="1" smtClean="0"/>
              <a:t>dehydrogenase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Mention that it was Hannah who helped to rehearse Bob for his after-dinner </a:t>
            </a:r>
            <a:r>
              <a:rPr lang="en-US" baseline="0" dirty="0" err="1" smtClean="0"/>
              <a:t>Karaoki</a:t>
            </a:r>
            <a:r>
              <a:rPr lang="en-US" baseline="0" dirty="0" smtClean="0"/>
              <a:t> performance at the Salt Lake City meeting.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barriers to rotation for the methyl groups and ammonium groups are estimated to be 3.6</a:t>
            </a:r>
            <a:r>
              <a:rPr lang="en-US" baseline="0" dirty="0" smtClean="0"/>
              <a:t> and 20 Kcal/mol, respectively.  Mention implications for H-bond strength.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96F21-A013-4BEC-BC59-69652FDD6DBC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2ECFF-A5C6-4ACF-8E3A-5539ADB8116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DBE88-2054-42F8-8A1B-38D94A93DFD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B4C9C-79A6-4A9E-B917-4A763531B4BA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C2F91-62A4-4D11-AD49-E0C61A41803F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EC345-5F7B-4822-9E24-B1CCF20F1C0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78C61-C5CD-4C3D-B4E8-77B9AD32ED52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9A2D-4E35-4EC0-8B0B-9AF1DAA38B4E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A7286-50B3-4BBA-927D-34E8EB347654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A562A-45F1-493E-A43F-75E5C871B741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AB726-AA9B-4662-B7DA-CC702E2244F3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2EE9-B003-4D86-9050-0ABB95E37246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FFDB6-117B-4C21-B6B9-D826224B59DB}" type="datetime1">
              <a:rPr lang="en-US" smtClean="0"/>
              <a:pPr/>
              <a:t>8/21/14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3DE84-0951-4F80-A2AD-C6E5C6A3E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6858000" cy="449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i="1" dirty="0" smtClean="0"/>
              <a:t>From the Amino Acid Structures to Metal Hydrides:  Four Decades of Single-Crystal Neutron Diffraction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i="1" dirty="0" smtClean="0"/>
              <a:t>Thomas F. </a:t>
            </a:r>
            <a:r>
              <a:rPr lang="en-US" sz="2400" i="1" dirty="0" err="1" smtClean="0"/>
              <a:t>Koetzle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Suffolk Community College</a:t>
            </a:r>
            <a:br>
              <a:rPr lang="en-US" sz="2400" i="1" dirty="0" smtClean="0"/>
            </a:br>
            <a:r>
              <a:rPr lang="en-US" sz="2400" i="1" dirty="0" smtClean="0"/>
              <a:t>Selden, New York 11784 </a:t>
            </a:r>
            <a:endParaRPr lang="en-US" sz="2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5257800"/>
            <a:ext cx="3657600" cy="1371600"/>
          </a:xfrm>
        </p:spPr>
        <p:txBody>
          <a:bodyPr>
            <a:normAutofit/>
          </a:bodyPr>
          <a:lstStyle/>
          <a:p>
            <a:pPr algn="r"/>
            <a:r>
              <a:rPr lang="en-US" sz="2000" i="1" dirty="0" smtClean="0">
                <a:solidFill>
                  <a:schemeClr val="bg1"/>
                </a:solidFill>
              </a:rPr>
              <a:t>ACA Honolulu</a:t>
            </a:r>
          </a:p>
          <a:p>
            <a:pPr algn="r"/>
            <a:r>
              <a:rPr lang="en-US" sz="2000" i="1" dirty="0" smtClean="0">
                <a:solidFill>
                  <a:schemeClr val="bg1"/>
                </a:solidFill>
              </a:rPr>
              <a:t>July 20-24,2013</a:t>
            </a:r>
          </a:p>
          <a:p>
            <a:pPr algn="r"/>
            <a:r>
              <a:rPr lang="en-US" sz="2000" i="1" dirty="0" err="1" smtClean="0">
                <a:solidFill>
                  <a:schemeClr val="bg1"/>
                </a:solidFill>
              </a:rPr>
              <a:t>Bau</a:t>
            </a:r>
            <a:r>
              <a:rPr lang="en-US" sz="2000" i="1" dirty="0" smtClean="0">
                <a:solidFill>
                  <a:schemeClr val="bg1"/>
                </a:solidFill>
              </a:rPr>
              <a:t> Award Lecture AW.01</a:t>
            </a:r>
          </a:p>
        </p:txBody>
      </p:sp>
      <p:pic>
        <p:nvPicPr>
          <p:cNvPr id="4" name="Picture 3" descr="HFBR_Exteri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2438400"/>
            <a:ext cx="3937000" cy="25984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57200" y="5486400"/>
            <a:ext cx="37602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bg1"/>
                </a:solidFill>
              </a:rPr>
              <a:t>Work at Brookhaven and Argonne National Laboratories was Supported by the Office of Science, U. S. Department of Energy.</a:t>
            </a:r>
            <a:endParaRPr lang="en-US" sz="16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34000" y="1447800"/>
            <a:ext cx="3429000" cy="47041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" name="Picture 2" descr="IMG_9366.JPG"/>
          <p:cNvPicPr>
            <a:picLocks noChangeAspect="1"/>
          </p:cNvPicPr>
          <p:nvPr/>
        </p:nvPicPr>
        <p:blipFill>
          <a:blip r:embed="rId4" cstate="print"/>
          <a:srcRect l="8333" t="5000" r="11875" b="5000"/>
          <a:stretch>
            <a:fillRect/>
          </a:stretch>
        </p:blipFill>
        <p:spPr>
          <a:xfrm>
            <a:off x="228600" y="609600"/>
            <a:ext cx="4495800" cy="33811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86000" y="4191000"/>
            <a:ext cx="67839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 smtClean="0"/>
              <a:t>1976</a:t>
            </a:r>
            <a:endParaRPr lang="en-US" sz="19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6172200"/>
            <a:ext cx="6783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800" b="1" dirty="0" smtClean="0"/>
          </a:p>
          <a:p>
            <a:r>
              <a:rPr lang="en-US" sz="1900" b="1" dirty="0" smtClean="0"/>
              <a:t>1985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448" y="5105400"/>
            <a:ext cx="49836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b="1" i="1" dirty="0" smtClean="0"/>
              <a:t>Single-Crystal Neutron </a:t>
            </a:r>
            <a:r>
              <a:rPr lang="en-US" sz="2100" b="1" i="1" dirty="0" err="1" smtClean="0"/>
              <a:t>Diffractometers</a:t>
            </a:r>
            <a:r>
              <a:rPr lang="en-US" sz="2100" b="1" i="1" dirty="0" smtClean="0"/>
              <a:t> </a:t>
            </a:r>
            <a:br>
              <a:rPr lang="en-US" sz="2100" b="1" i="1" dirty="0" smtClean="0"/>
            </a:br>
            <a:r>
              <a:rPr lang="en-US" sz="2100" b="1" i="1" dirty="0" smtClean="0"/>
              <a:t>at the Brookhaven High Flux Beam Reactor</a:t>
            </a:r>
            <a:endParaRPr lang="en-US" sz="21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4" descr="100-0086_IM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562600" y="2331720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SCD Instrument at Argonne IPNS</a:t>
            </a:r>
            <a:endParaRPr lang="en-US" b="1" i="1" dirty="0"/>
          </a:p>
        </p:txBody>
      </p:sp>
      <p:pic>
        <p:nvPicPr>
          <p:cNvPr id="10" name="Picture 54" descr="100-0086_IM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362200"/>
            <a:ext cx="39624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06CCA8E-A17A-4D2D-AC0F-527D1D67C482}" type="slidenum">
              <a:rPr 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3</a:t>
            </a:fld>
            <a:endParaRPr lang="en-US" sz="1200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499" descr="Picture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676400" y="23545800"/>
            <a:ext cx="6400800" cy="550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Picture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5088136" y="2314575"/>
            <a:ext cx="3598664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240210" y="6107668"/>
            <a:ext cx="5060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Figures, dated circa 2005, courtesy of Arthur Schultz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09DE6-33AA-49E6-BC5D-14652EF4407B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53340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/>
              <a:t>Neutron and X-Ray Scattering Amplitudes</a:t>
            </a:r>
          </a:p>
        </p:txBody>
      </p:sp>
      <p:pic>
        <p:nvPicPr>
          <p:cNvPr id="93190" name="Picture 6" descr="Slide_5"/>
          <p:cNvPicPr>
            <a:picLocks noChangeAspect="1" noChangeArrowheads="1"/>
          </p:cNvPicPr>
          <p:nvPr/>
        </p:nvPicPr>
        <p:blipFill>
          <a:blip r:embed="rId3" cstate="print"/>
          <a:srcRect l="4553" t="5910" r="4553" b="5910"/>
          <a:stretch>
            <a:fillRect/>
          </a:stretch>
        </p:blipFill>
        <p:spPr bwMode="auto">
          <a:xfrm>
            <a:off x="1447800" y="1447800"/>
            <a:ext cx="6292851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76200" y="6400800"/>
            <a:ext cx="929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Adapted from Bacon, G. E., “Neutron Diffraction”; 3</a:t>
            </a:r>
            <a:r>
              <a:rPr lang="en-US" baseline="30000" dirty="0" smtClean="0"/>
              <a:t>rd</a:t>
            </a:r>
            <a:r>
              <a:rPr lang="en-US" dirty="0" smtClean="0"/>
              <a:t> Ed.; Oxford University Press: London,</a:t>
            </a:r>
            <a:r>
              <a:rPr lang="en-US" b="1" dirty="0" smtClean="0"/>
              <a:t> </a:t>
            </a:r>
            <a:r>
              <a:rPr lang="en-US" dirty="0" smtClean="0"/>
              <a:t>1975.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Discrimination of Hydrogen from Deuterium in a Neutron Fourier Map</a:t>
            </a:r>
            <a:endParaRPr lang="en-US" sz="3600" b="1" i="1" dirty="0"/>
          </a:p>
        </p:txBody>
      </p:sp>
      <p:pic>
        <p:nvPicPr>
          <p:cNvPr id="5" name="Content Placeholder 4" descr="Slide_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1876"/>
          <a:stretch>
            <a:fillRect/>
          </a:stretch>
        </p:blipFill>
        <p:spPr bwMode="auto">
          <a:xfrm>
            <a:off x="2454231" y="1828800"/>
            <a:ext cx="3946570" cy="348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5715000"/>
            <a:ext cx="8305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Determination of the Absolute Configuration for + Neopentyl-1-d alcohol (S)</a:t>
            </a:r>
            <a:br>
              <a:rPr lang="en-US" sz="2000" b="1" dirty="0" smtClean="0"/>
            </a:br>
            <a:endParaRPr lang="en-US" sz="2000" b="1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324600"/>
            <a:ext cx="6518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Yuan, H.S. et al. </a:t>
            </a:r>
            <a:r>
              <a:rPr lang="en-US" i="1" dirty="0" smtClean="0"/>
              <a:t>Proc. Natl. Acad. Sci. U.S.A. </a:t>
            </a:r>
            <a:r>
              <a:rPr lang="en-US" b="1" dirty="0" smtClean="0"/>
              <a:t>1994</a:t>
            </a:r>
            <a:r>
              <a:rPr lang="en-US" dirty="0" smtClean="0"/>
              <a:t>,</a:t>
            </a:r>
            <a:r>
              <a:rPr lang="en-US" i="1" dirty="0" smtClean="0"/>
              <a:t> 91</a:t>
            </a:r>
            <a:r>
              <a:rPr lang="en-US" dirty="0" smtClean="0"/>
              <a:t>, 12872-12876.</a:t>
            </a:r>
            <a:endParaRPr lang="en-US" dirty="0"/>
          </a:p>
        </p:txBody>
      </p:sp>
      <p:pic>
        <p:nvPicPr>
          <p:cNvPr id="178178" name="Picture 2" descr="http://www.amercrystalassn.org/content/images/Bau_Robert_ForWebGreySca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828799"/>
            <a:ext cx="2428875" cy="35861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>
            <a:noAutofit/>
          </a:bodyPr>
          <a:lstStyle/>
          <a:p>
            <a:r>
              <a:rPr lang="en-US" sz="3600" b="1" i="1" dirty="0" smtClean="0"/>
              <a:t>Modeling Disorder in a Type II Gas Hydrate: 3.5Xe·8CCl</a:t>
            </a:r>
            <a:r>
              <a:rPr lang="en-US" sz="3600" b="1" i="1" baseline="-25000" dirty="0" smtClean="0"/>
              <a:t>4</a:t>
            </a:r>
            <a:r>
              <a:rPr lang="en-US" sz="3600" b="1" i="1" dirty="0" smtClean="0"/>
              <a:t>·136D</a:t>
            </a:r>
            <a:r>
              <a:rPr lang="en-US" sz="3600" b="1" i="1" baseline="-25000" dirty="0" smtClean="0"/>
              <a:t>2</a:t>
            </a:r>
            <a:r>
              <a:rPr lang="en-US" sz="3600" b="1" i="1" dirty="0" smtClean="0"/>
              <a:t>O</a:t>
            </a:r>
            <a:endParaRPr lang="en-US" sz="3600" b="1" i="1" dirty="0"/>
          </a:p>
        </p:txBody>
      </p:sp>
      <p:pic>
        <p:nvPicPr>
          <p:cNvPr id="5" name="Content Placeholder 4" descr="Slide_1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20000" contrast="20000"/>
          </a:blip>
          <a:srcRect l="15367" t="27322" r="20095" b="24590"/>
          <a:stretch>
            <a:fillRect/>
          </a:stretch>
        </p:blipFill>
        <p:spPr>
          <a:xfrm>
            <a:off x="762000" y="1828800"/>
            <a:ext cx="3782161" cy="3657600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4" descr="Slide_15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 l="11821" t="9108" r="11821" b="7286"/>
          <a:stretch>
            <a:fillRect/>
          </a:stretch>
        </p:blipFill>
        <p:spPr>
          <a:xfrm>
            <a:off x="5356932" y="1524000"/>
            <a:ext cx="2948868" cy="4191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57800" y="5867400"/>
            <a:ext cx="317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CCl</a:t>
            </a:r>
            <a:r>
              <a:rPr lang="en-US" b="1" baseline="-25000" dirty="0" smtClean="0"/>
              <a:t>4</a:t>
            </a:r>
            <a:r>
              <a:rPr lang="en-US" b="1" dirty="0" smtClean="0"/>
              <a:t> chlorine scattering density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69530" y="5867400"/>
            <a:ext cx="3197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CCl</a:t>
            </a:r>
            <a:r>
              <a:rPr lang="en-US" b="1" baseline="-25000" dirty="0" smtClean="0"/>
              <a:t>4</a:t>
            </a:r>
            <a:r>
              <a:rPr lang="en-US" b="1" dirty="0" smtClean="0"/>
              <a:t> encapsulated in 16-hedron</a:t>
            </a:r>
            <a:r>
              <a:rPr lang="en-US" b="1" baseline="-25000" dirty="0" smtClean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0" y="6412468"/>
            <a:ext cx="674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McMullan, R.K.; </a:t>
            </a:r>
            <a:r>
              <a:rPr lang="en-US" dirty="0" err="1" smtClean="0"/>
              <a:t>Kvick</a:t>
            </a:r>
            <a:r>
              <a:rPr lang="en-US" dirty="0" smtClean="0"/>
              <a:t>, </a:t>
            </a:r>
            <a:r>
              <a:rPr lang="en-US" dirty="0" smtClean="0">
                <a:cs typeface="Arial" charset="0"/>
              </a:rPr>
              <a:t>Å</a:t>
            </a:r>
            <a:r>
              <a:rPr lang="en-US" dirty="0" smtClean="0"/>
              <a:t>. </a:t>
            </a:r>
            <a:r>
              <a:rPr lang="en-US" i="1" dirty="0" err="1" smtClean="0"/>
              <a:t>Acta</a:t>
            </a:r>
            <a:r>
              <a:rPr lang="en-US" i="1" dirty="0" smtClean="0"/>
              <a:t> </a:t>
            </a:r>
            <a:r>
              <a:rPr lang="en-US" i="1" dirty="0" err="1" smtClean="0"/>
              <a:t>Crystallogr</a:t>
            </a:r>
            <a:r>
              <a:rPr lang="en-US" i="1" dirty="0" smtClean="0"/>
              <a:t>.,</a:t>
            </a:r>
            <a:r>
              <a:rPr lang="en-US" dirty="0" smtClean="0"/>
              <a:t> </a:t>
            </a:r>
            <a:r>
              <a:rPr lang="en-US" i="1" dirty="0" smtClean="0"/>
              <a:t>Sect. B</a:t>
            </a:r>
            <a:r>
              <a:rPr lang="en-US" dirty="0" smtClean="0"/>
              <a:t> </a:t>
            </a:r>
            <a:r>
              <a:rPr lang="en-US" b="1" dirty="0" smtClean="0"/>
              <a:t>1990</a:t>
            </a:r>
            <a:r>
              <a:rPr lang="en-US" dirty="0" smtClean="0"/>
              <a:t>, </a:t>
            </a:r>
            <a:r>
              <a:rPr lang="en-US" i="1" dirty="0" smtClean="0"/>
              <a:t>B46</a:t>
            </a:r>
            <a:r>
              <a:rPr lang="en-US" dirty="0" smtClean="0"/>
              <a:t>, 390-399.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Pittsburgh Diffraction Conference, 1994</a:t>
            </a:r>
            <a:endParaRPr lang="en-US" sz="3600" b="1" i="1" dirty="0"/>
          </a:p>
        </p:txBody>
      </p:sp>
      <p:pic>
        <p:nvPicPr>
          <p:cNvPr id="5" name="Content Placeholder 4" descr="IMG-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62792" y="1766296"/>
            <a:ext cx="6018415" cy="4193771"/>
          </a:xfr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1858" y="6336268"/>
            <a:ext cx="3017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 courtesy of J. S. Ricci, Jr.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604251" cy="768350"/>
          </a:xfrm>
        </p:spPr>
        <p:txBody>
          <a:bodyPr>
            <a:noAutofit/>
          </a:bodyPr>
          <a:lstStyle/>
          <a:p>
            <a:pPr algn="ctr"/>
            <a:r>
              <a:rPr lang="en-US" sz="3600" b="1" i="1" dirty="0" smtClean="0"/>
              <a:t>Air-Sensitive </a:t>
            </a:r>
            <a:r>
              <a:rPr lang="en-US" sz="3600" b="1" i="1" dirty="0"/>
              <a:t>Crystal Sealed in a Quartz Tube </a:t>
            </a:r>
            <a:r>
              <a:rPr lang="en-US" sz="3600" b="1" i="1" dirty="0" smtClean="0"/>
              <a:t/>
            </a:r>
            <a:br>
              <a:rPr lang="en-US" sz="3600" b="1" i="1" dirty="0" smtClean="0"/>
            </a:br>
            <a:r>
              <a:rPr lang="en-US" sz="3600" b="1" i="1" dirty="0" smtClean="0"/>
              <a:t>Ready for Neutron Data Collection at IPNS</a:t>
            </a:r>
            <a:endParaRPr lang="en-US" sz="36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C0E2-A5E6-4B41-8062-81E499CE5FB5}" type="slidenum">
              <a:rPr lang="en-US"/>
              <a:pPr/>
              <a:t>8</a:t>
            </a:fld>
            <a:endParaRPr lang="en-US" dirty="0"/>
          </a:p>
        </p:txBody>
      </p:sp>
      <p:pic>
        <p:nvPicPr>
          <p:cNvPr id="146436" name="Picture 4" descr="quartz_t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39" y="1863120"/>
            <a:ext cx="3890961" cy="339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0" y="5562600"/>
            <a:ext cx="2856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</a:rPr>
              <a:t>Large Crystal Size!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6248400"/>
            <a:ext cx="650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Photo, dated circa 2006, courtesy of Paula </a:t>
            </a:r>
            <a:r>
              <a:rPr lang="en-US" dirty="0" err="1" smtClean="0"/>
              <a:t>Piccoli</a:t>
            </a:r>
            <a:r>
              <a:rPr lang="en-US" dirty="0" smtClean="0"/>
              <a:t> and Arthur Schultz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i="1" dirty="0" smtClean="0"/>
              <a:t>Amino Acids</a:t>
            </a:r>
            <a:endParaRPr lang="en-US" sz="3600" b="1" i="1" dirty="0"/>
          </a:p>
        </p:txBody>
      </p:sp>
      <p:pic>
        <p:nvPicPr>
          <p:cNvPr id="5" name="Content Placeholder 4" descr="L-alanine-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23291"/>
          <a:stretch>
            <a:fillRect/>
          </a:stretch>
        </p:blipFill>
        <p:spPr>
          <a:xfrm>
            <a:off x="1524000" y="76200"/>
            <a:ext cx="6361471" cy="6324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3DE84-0951-4F80-A2AD-C6E5C6A3E84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scan0123.jpg"/>
          <p:cNvPicPr>
            <a:picLocks noChangeAspect="1"/>
          </p:cNvPicPr>
          <p:nvPr/>
        </p:nvPicPr>
        <p:blipFill>
          <a:blip r:embed="rId4" cstate="print"/>
          <a:srcRect l="9470" t="2798" r="7576"/>
          <a:stretch>
            <a:fillRect/>
          </a:stretch>
        </p:blipFill>
        <p:spPr>
          <a:xfrm>
            <a:off x="277641" y="27153"/>
            <a:ext cx="2084559" cy="16530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9600" y="6400800"/>
            <a:ext cx="81814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Lehmann, M. S.; </a:t>
            </a:r>
            <a:r>
              <a:rPr lang="en-US" dirty="0" err="1" smtClean="0"/>
              <a:t>Koetzle</a:t>
            </a:r>
            <a:r>
              <a:rPr lang="en-US" dirty="0" smtClean="0"/>
              <a:t>, T. F.; Hamilton, W. C. </a:t>
            </a:r>
            <a:r>
              <a:rPr lang="en-US" i="1" dirty="0" smtClean="0"/>
              <a:t>J. Am. Chem. Soc. </a:t>
            </a:r>
            <a:r>
              <a:rPr lang="en-US" b="1" dirty="0" smtClean="0"/>
              <a:t>1972</a:t>
            </a:r>
            <a:r>
              <a:rPr lang="en-US" dirty="0" smtClean="0"/>
              <a:t>,</a:t>
            </a:r>
            <a:r>
              <a:rPr lang="en-US" i="1" dirty="0" smtClean="0"/>
              <a:t> 94</a:t>
            </a:r>
            <a:r>
              <a:rPr lang="en-US" dirty="0" smtClean="0"/>
              <a:t>, 2657-2660.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8" name="Picture 7" descr="scan0124.jpg"/>
          <p:cNvPicPr>
            <a:picLocks noChangeAspect="1"/>
          </p:cNvPicPr>
          <p:nvPr/>
        </p:nvPicPr>
        <p:blipFill>
          <a:blip r:embed="rId5" cstate="print"/>
          <a:srcRect l="9470" t="2799" r="15152"/>
          <a:stretch>
            <a:fillRect/>
          </a:stretch>
        </p:blipFill>
        <p:spPr>
          <a:xfrm>
            <a:off x="228601" y="76200"/>
            <a:ext cx="2133600" cy="18619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4551</TotalTime>
  <Words>486</Words>
  <Application>Microsoft Macintosh PowerPoint</Application>
  <PresentationFormat>On-screen Show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From the Amino Acid Structures to Metal Hydrides:  Four Decades of Single-Crystal Neutron Diffraction    Thomas F. Koetzle Suffolk Community College Selden, New York 11784 </vt:lpstr>
      <vt:lpstr>PowerPoint Presentation</vt:lpstr>
      <vt:lpstr>SCD Instrument at Argonne IPNS</vt:lpstr>
      <vt:lpstr>Neutron and X-Ray Scattering Amplitudes</vt:lpstr>
      <vt:lpstr>Discrimination of Hydrogen from Deuterium in a Neutron Fourier Map</vt:lpstr>
      <vt:lpstr>Modeling Disorder in a Type II Gas Hydrate: 3.5Xe·8CCl4·136D2O</vt:lpstr>
      <vt:lpstr>Pittsburgh Diffraction Conference, 1994</vt:lpstr>
      <vt:lpstr>Air-Sensitive Crystal Sealed in a Quartz Tube  Ready for Neutron Data Collection at IPNS</vt:lpstr>
      <vt:lpstr>Amino Acids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USC/BNL Neutron Publications</dc:title>
  <dc:creator>Tom</dc:creator>
  <cp:lastModifiedBy>Virginia Pett</cp:lastModifiedBy>
  <cp:revision>307</cp:revision>
  <dcterms:created xsi:type="dcterms:W3CDTF">2009-03-12T02:43:33Z</dcterms:created>
  <dcterms:modified xsi:type="dcterms:W3CDTF">2014-08-21T17:11:08Z</dcterms:modified>
</cp:coreProperties>
</file>