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388" r:id="rId2"/>
    <p:sldId id="389" r:id="rId3"/>
    <p:sldId id="384" r:id="rId4"/>
    <p:sldId id="363" r:id="rId5"/>
    <p:sldId id="364" r:id="rId6"/>
    <p:sldId id="365" r:id="rId7"/>
    <p:sldId id="362" r:id="rId8"/>
    <p:sldId id="391" r:id="rId9"/>
    <p:sldId id="392" r:id="rId10"/>
    <p:sldId id="368" r:id="rId11"/>
    <p:sldId id="345" r:id="rId12"/>
    <p:sldId id="371" r:id="rId13"/>
    <p:sldId id="3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87831" autoAdjust="0"/>
  </p:normalViewPr>
  <p:slideViewPr>
    <p:cSldViewPr>
      <p:cViewPr varScale="1">
        <p:scale>
          <a:sx n="86" d="100"/>
          <a:sy n="86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42F3-B77C-4AB3-A88C-6663A3829A7B}" type="datetimeFigureOut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6F21-A013-4BEC-BC59-69652FDD6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first solution of a complex </a:t>
            </a:r>
            <a:r>
              <a:rPr lang="en-US" dirty="0" err="1" smtClean="0"/>
              <a:t>acentric</a:t>
            </a:r>
            <a:r>
              <a:rPr lang="en-US" dirty="0" smtClean="0"/>
              <a:t> organic crystal structure from the application of direct methods (MULTAN) to neutron diffraction data.”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first paper, published in </a:t>
            </a:r>
            <a:r>
              <a:rPr lang="en-US" i="1" dirty="0" smtClean="0"/>
              <a:t>JACS  </a:t>
            </a:r>
            <a:r>
              <a:rPr lang="en-US" i="0" dirty="0" smtClean="0"/>
              <a:t>in </a:t>
            </a:r>
            <a:r>
              <a:rPr lang="en-US" b="1" i="0" dirty="0" smtClean="0"/>
              <a:t>1974</a:t>
            </a:r>
            <a:r>
              <a:rPr lang="en-US" i="0" dirty="0" smtClean="0"/>
              <a:t>.  </a:t>
            </a:r>
            <a:r>
              <a:rPr lang="en-US" i="0" dirty="0" err="1" smtClean="0"/>
              <a:t>Esd’s</a:t>
            </a:r>
            <a:r>
              <a:rPr lang="en-US" i="0" dirty="0" smtClean="0"/>
              <a:t> on bond distances ca. 0.004 Å!  Note that the figure is actually that</a:t>
            </a:r>
            <a:r>
              <a:rPr lang="en-US" i="0" baseline="0" dirty="0" smtClean="0"/>
              <a:t> of HW</a:t>
            </a:r>
            <a:r>
              <a:rPr lang="en-US" i="0" baseline="-25000" dirty="0" smtClean="0"/>
              <a:t>2</a:t>
            </a:r>
            <a:r>
              <a:rPr lang="en-US" i="0" baseline="0" dirty="0" smtClean="0"/>
              <a:t>(CO)</a:t>
            </a:r>
            <a:r>
              <a:rPr lang="en-US" i="0" baseline="-25000" dirty="0" smtClean="0"/>
              <a:t>10</a:t>
            </a:r>
            <a:r>
              <a:rPr lang="en-US" i="0" baseline="30000" dirty="0" smtClean="0">
                <a:latin typeface="Calibri"/>
              </a:rPr>
              <a:t>−</a:t>
            </a:r>
            <a:endParaRPr lang="en-US" i="0" baseline="30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IrH</a:t>
            </a:r>
            <a:r>
              <a:rPr lang="en-US" sz="1200" b="0" baseline="-25000" dirty="0" smtClean="0"/>
              <a:t>5</a:t>
            </a:r>
            <a:r>
              <a:rPr lang="en-US" sz="1200" b="0" dirty="0" smtClean="0"/>
              <a:t>[P(</a:t>
            </a:r>
            <a:r>
              <a:rPr lang="en-US" sz="1200" b="0" i="1" dirty="0" err="1" smtClean="0"/>
              <a:t>i</a:t>
            </a:r>
            <a:r>
              <a:rPr lang="en-US" sz="1200" b="0" dirty="0" smtClean="0"/>
              <a:t>-Pr)</a:t>
            </a:r>
            <a:r>
              <a:rPr lang="en-US" sz="1200" b="0" baseline="-25000" dirty="0" smtClean="0"/>
              <a:t>3</a:t>
            </a:r>
            <a:r>
              <a:rPr lang="en-US" sz="1200" b="0" dirty="0" smtClean="0"/>
              <a:t>]</a:t>
            </a:r>
            <a:r>
              <a:rPr lang="en-US" sz="1200" b="0" baseline="-25000" dirty="0" smtClean="0"/>
              <a:t>2 </a:t>
            </a:r>
            <a:r>
              <a:rPr lang="en-US" sz="1200" b="0" baseline="0" dirty="0" smtClean="0"/>
              <a:t> – </a:t>
            </a:r>
            <a:r>
              <a:rPr lang="en-US" sz="1200" b="1" baseline="0" dirty="0" err="1" smtClean="0"/>
              <a:t>Saeed</a:t>
            </a:r>
            <a:r>
              <a:rPr lang="en-US" sz="1200" b="1" baseline="0" dirty="0" smtClean="0"/>
              <a:t> Khan</a:t>
            </a:r>
          </a:p>
          <a:p>
            <a:r>
              <a:rPr lang="en-US" sz="1200" b="0" baseline="0" dirty="0" smtClean="0"/>
              <a:t>[Ph</a:t>
            </a:r>
            <a:r>
              <a:rPr lang="en-US" sz="1200" b="0" baseline="-25000" dirty="0" smtClean="0"/>
              <a:t>4</a:t>
            </a:r>
            <a:r>
              <a:rPr lang="en-US" sz="1200" b="0" baseline="0" dirty="0" smtClean="0"/>
              <a:t>P]</a:t>
            </a:r>
            <a:r>
              <a:rPr lang="en-US" sz="1200" b="0" baseline="30000" dirty="0" smtClean="0"/>
              <a:t>+</a:t>
            </a:r>
            <a:r>
              <a:rPr lang="en-US" sz="1200" b="0" baseline="0" dirty="0" smtClean="0"/>
              <a:t>[W</a:t>
            </a:r>
            <a:r>
              <a:rPr lang="en-US" sz="1200" b="0" baseline="-25000" dirty="0" smtClean="0"/>
              <a:t>2</a:t>
            </a:r>
            <a:r>
              <a:rPr lang="en-US" sz="1200" b="0" baseline="0" dirty="0" smtClean="0"/>
              <a:t>H(CO)</a:t>
            </a:r>
            <a:r>
              <a:rPr lang="en-US" sz="1200" b="0" baseline="-25000" dirty="0" smtClean="0"/>
              <a:t>10</a:t>
            </a:r>
            <a:r>
              <a:rPr lang="en-US" sz="1200" b="0" baseline="0" dirty="0" smtClean="0"/>
              <a:t>]</a:t>
            </a:r>
            <a:r>
              <a:rPr lang="en-US" sz="1200" b="0" baseline="30000" dirty="0" smtClean="0"/>
              <a:t>-</a:t>
            </a:r>
            <a:r>
              <a:rPr lang="en-US" sz="1200" b="0" baseline="0" dirty="0" smtClean="0"/>
              <a:t> – </a:t>
            </a:r>
            <a:r>
              <a:rPr lang="en-US" sz="1200" b="1" baseline="0" dirty="0" smtClean="0"/>
              <a:t>Don Hart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(PEt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Ph)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baseline="0" dirty="0" smtClean="0"/>
              <a:t>–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 Teller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baseline="0" dirty="0" smtClean="0"/>
              <a:t>– </a:t>
            </a:r>
            <a:r>
              <a:rPr lang="en-US" sz="1200" b="1" baseline="0" dirty="0" smtClean="0"/>
              <a:t>Don Hart and Don Tipton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[(Ph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P)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N]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[Co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H(CO)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baseline="0" dirty="0" smtClean="0"/>
              <a:t>– </a:t>
            </a:r>
            <a:r>
              <a:rPr lang="en-US" sz="1200" b="1" baseline="0" dirty="0" smtClean="0"/>
              <a:t>Don Hart, Ray Teller, and C.-Y. Wei</a:t>
            </a:r>
            <a:endParaRPr lang="en-US" sz="1200" b="1" baseline="3000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Neutron structure</a:t>
            </a:r>
            <a:r>
              <a:rPr lang="en-US" baseline="0" dirty="0" smtClean="0"/>
              <a:t> carried out with John Ricci and </a:t>
            </a:r>
            <a:r>
              <a:rPr lang="en-US" baseline="0" dirty="0" err="1" smtClean="0"/>
              <a:t>Wim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Klooster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5BEBF-35DF-42B2-BA30-81E20FD2532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structures are generally</a:t>
            </a:r>
            <a:r>
              <a:rPr lang="en-US" baseline="0" dirty="0" smtClean="0"/>
              <a:t> in good agreement.  </a:t>
            </a:r>
            <a:r>
              <a:rPr lang="en-US" dirty="0" smtClean="0"/>
              <a:t>Pooled</a:t>
            </a:r>
            <a:r>
              <a:rPr lang="en-US" baseline="0" dirty="0" smtClean="0"/>
              <a:t> standard deviations likely are underestimated by a factor of 1.3.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Anomalous</a:t>
            </a:r>
            <a:r>
              <a:rPr lang="en-US" baseline="0" dirty="0" smtClean="0"/>
              <a:t> terms are very large compared to x-ray.  </a:t>
            </a:r>
            <a:r>
              <a:rPr lang="en-US" baseline="0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= 9.6 fm!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</a:t>
            </a:r>
            <a:r>
              <a:rPr lang="en-US" baseline="0" dirty="0" smtClean="0"/>
              <a:t> abundance of </a:t>
            </a:r>
            <a:r>
              <a:rPr lang="en-US" baseline="30000" dirty="0" smtClean="0"/>
              <a:t>149</a:t>
            </a:r>
            <a:r>
              <a:rPr lang="en-US" baseline="0" dirty="0" smtClean="0"/>
              <a:t>Sm is 14%.  High-resolution structure carried out with </a:t>
            </a:r>
            <a:r>
              <a:rPr lang="en-US" baseline="0" dirty="0" err="1" smtClean="0"/>
              <a:t>FusaoTakusagawa</a:t>
            </a:r>
            <a:r>
              <a:rPr lang="en-US" baseline="0" dirty="0" smtClean="0"/>
              <a:t> of our group at BNL.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</a:t>
            </a:r>
            <a:r>
              <a:rPr lang="en-US" dirty="0" err="1" smtClean="0"/>
              <a:t>ms</a:t>
            </a:r>
            <a:r>
              <a:rPr lang="en-US" dirty="0" smtClean="0"/>
              <a:t> deviation between</a:t>
            </a:r>
            <a:r>
              <a:rPr lang="en-US" baseline="0" dirty="0" smtClean="0"/>
              <a:t> anomalous and refined phases is 14</a:t>
            </a:r>
            <a:r>
              <a:rPr lang="en-US" baseline="0" dirty="0" smtClean="0">
                <a:latin typeface="Calibri"/>
              </a:rPr>
              <a:t>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Dorothy</a:t>
            </a:r>
            <a:r>
              <a:rPr lang="en-US" baseline="0" dirty="0" smtClean="0"/>
              <a:t> Hodgkin, Rudolph </a:t>
            </a:r>
            <a:r>
              <a:rPr lang="en-US" baseline="0" dirty="0" err="1" smtClean="0"/>
              <a:t>M</a:t>
            </a:r>
            <a:r>
              <a:rPr lang="en-US" baseline="0" dirty="0" err="1" smtClean="0">
                <a:latin typeface="Calibri"/>
              </a:rPr>
              <a:t>össbauer</a:t>
            </a:r>
            <a:r>
              <a:rPr lang="en-US" baseline="0" dirty="0" smtClean="0">
                <a:latin typeface="Calibri"/>
              </a:rPr>
              <a:t>, and Arthur Wilson.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ECFF-A5C6-4ACF-8E3A-5539ADB8116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BE88-2054-42F8-8A1B-38D94A93DFD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4C9C-79A6-4A9E-B917-4A763531B4BA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91-62A4-4D11-AD49-E0C61A41803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C345-5F7B-4822-9E24-B1CCF20F1C0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8C61-C5CD-4C3D-B4E8-77B9AD32ED5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A2D-4E35-4EC0-8B0B-9AF1DAA38B4E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7286-50B3-4BBA-927D-34E8EB34765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562A-45F1-493E-A43F-75E5C871B741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726-AA9B-4662-B7DA-CC702E2244F3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2EE9-B003-4D86-9050-0ABB95E37246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FDB6-117B-4C21-B6B9-D826224B59DB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-Proline Monohydrate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14" b="907"/>
          <a:stretch>
            <a:fillRect/>
          </a:stretch>
        </p:blipFill>
        <p:spPr>
          <a:xfrm>
            <a:off x="2286000" y="-27236"/>
            <a:ext cx="5181600" cy="68852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Our First Paper from </a:t>
            </a:r>
            <a:br>
              <a:rPr lang="en-US" sz="3600" b="1" i="1" dirty="0" smtClean="0"/>
            </a:br>
            <a:r>
              <a:rPr lang="en-US" sz="3600" b="1" i="1" dirty="0" smtClean="0"/>
              <a:t>the BNL-USC Collaboration</a:t>
            </a:r>
            <a:endParaRPr lang="en-US" sz="3600" b="1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4464" y="1600200"/>
            <a:ext cx="68550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6400800"/>
            <a:ext cx="54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Olsen, J.P. et al., </a:t>
            </a:r>
            <a:r>
              <a:rPr lang="en-US" i="1" dirty="0" smtClean="0"/>
              <a:t>J. Am. Chem. Soc. </a:t>
            </a:r>
            <a:r>
              <a:rPr lang="en-US" b="1" dirty="0" smtClean="0"/>
              <a:t>1974</a:t>
            </a:r>
            <a:r>
              <a:rPr lang="en-US" dirty="0" smtClean="0"/>
              <a:t>, </a:t>
            </a:r>
            <a:r>
              <a:rPr lang="en-US" i="1" dirty="0" smtClean="0"/>
              <a:t>96</a:t>
            </a:r>
            <a:r>
              <a:rPr lang="en-US" dirty="0" smtClean="0"/>
              <a:t>, 6621-6624.</a:t>
            </a:r>
            <a:endParaRPr lang="en-US" dirty="0"/>
          </a:p>
        </p:txBody>
      </p:sp>
      <p:pic>
        <p:nvPicPr>
          <p:cNvPr id="7" name="Content Placeholder 4" descr="1_300.jpg"/>
          <p:cNvPicPr>
            <a:picLocks noChangeAspect="1"/>
          </p:cNvPicPr>
          <p:nvPr/>
        </p:nvPicPr>
        <p:blipFill>
          <a:blip r:embed="rId4" cstate="print"/>
          <a:srcRect t="30959" r="55825" b="42568"/>
          <a:stretch>
            <a:fillRect/>
          </a:stretch>
        </p:blipFill>
        <p:spPr>
          <a:xfrm>
            <a:off x="1295400" y="2080132"/>
            <a:ext cx="1910251" cy="1501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89038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‘Classical’ Hydrides:  H Coordination Modes</a:t>
            </a:r>
            <a:endParaRPr lang="en-US" sz="3600" b="1" i="1" dirty="0"/>
          </a:p>
        </p:txBody>
      </p:sp>
      <p:pic>
        <p:nvPicPr>
          <p:cNvPr id="5" name="Content Placeholder 4" descr="1_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6402" y="1600200"/>
            <a:ext cx="345119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olution Equilibrium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9539" r="4552" b="37810"/>
          <a:stretch>
            <a:fillRect/>
          </a:stretch>
        </p:blipFill>
        <p:spPr>
          <a:xfrm>
            <a:off x="831850" y="2832100"/>
            <a:ext cx="7334250" cy="1712913"/>
          </a:xfrm>
          <a:noFill/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5866C-8116-4A16-8568-540C8946E9AA}" type="slidenum">
              <a:rPr lang="en-US"/>
              <a:pPr/>
              <a:t>12</a:t>
            </a:fld>
            <a:endParaRPr lang="en-US"/>
          </a:p>
        </p:txBody>
      </p:sp>
      <p:pic>
        <p:nvPicPr>
          <p:cNvPr id="22531" name="Picture 2" descr="13K Neutron Diffraction_3"/>
          <p:cNvPicPr>
            <a:picLocks noChangeAspect="1" noChangeArrowheads="1"/>
          </p:cNvPicPr>
          <p:nvPr/>
        </p:nvPicPr>
        <p:blipFill>
          <a:blip r:embed="rId4" cstate="print"/>
          <a:srcRect t="22769" b="29144"/>
          <a:stretch>
            <a:fillRect/>
          </a:stretch>
        </p:blipFill>
        <p:spPr bwMode="auto">
          <a:xfrm>
            <a:off x="2016125" y="2201863"/>
            <a:ext cx="51530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133600" y="515938"/>
            <a:ext cx="5013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 smtClean="0"/>
              <a:t>[Pt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Ph(PEt</a:t>
            </a:r>
            <a:r>
              <a:rPr lang="en-US" sz="3600" b="1" i="1" baseline="-25000" dirty="0" smtClean="0"/>
              <a:t>3</a:t>
            </a:r>
            <a:r>
              <a:rPr lang="en-US" sz="3600" b="1" i="1" dirty="0" smtClean="0"/>
              <a:t>)</a:t>
            </a:r>
            <a:r>
              <a:rPr lang="en-US" sz="3600" b="1" i="1" baseline="-25000" dirty="0" smtClean="0"/>
              <a:t>4</a:t>
            </a:r>
            <a:r>
              <a:rPr lang="en-US" sz="3600" b="1" i="1" dirty="0"/>
              <a:t>]</a:t>
            </a:r>
            <a:r>
              <a:rPr lang="en-US" sz="3600" b="1" i="1" baseline="30000" dirty="0"/>
              <a:t>+</a:t>
            </a:r>
            <a:r>
              <a:rPr lang="en-US" sz="3600" b="1" i="1" dirty="0"/>
              <a:t>[BPh</a:t>
            </a:r>
            <a:r>
              <a:rPr lang="en-US" sz="3600" b="1" i="1" baseline="-25000" dirty="0"/>
              <a:t>4</a:t>
            </a:r>
            <a:r>
              <a:rPr lang="en-US" sz="3600" b="1" i="1" dirty="0" smtClean="0"/>
              <a:t>]</a:t>
            </a:r>
            <a:r>
              <a:rPr lang="en-US" sz="3600" b="1" i="1" baseline="30000" dirty="0" smtClean="0">
                <a:latin typeface="Calibri"/>
              </a:rPr>
              <a:t>−</a:t>
            </a:r>
            <a:endParaRPr lang="en-US" sz="3600" b="1" i="1" baseline="-25000" dirty="0"/>
          </a:p>
        </p:txBody>
      </p:sp>
      <p:graphicFrame>
        <p:nvGraphicFramePr>
          <p:cNvPr id="149557" name="Group 53"/>
          <p:cNvGraphicFramePr>
            <a:graphicFrameLocks noGrp="1"/>
          </p:cNvGraphicFramePr>
          <p:nvPr/>
        </p:nvGraphicFramePr>
        <p:xfrm>
          <a:off x="3271838" y="5521325"/>
          <a:ext cx="3208337" cy="670560"/>
        </p:xfrm>
        <a:graphic>
          <a:graphicData uri="http://schemas.openxmlformats.org/drawingml/2006/table">
            <a:tbl>
              <a:tblPr/>
              <a:tblGrid>
                <a:gridCol w="1533525"/>
                <a:gridCol w="1674812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3.05(1)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Å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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Pt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128(2)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8" name="Text Box 54"/>
          <p:cNvSpPr txBox="1">
            <a:spLocks noChangeArrowheads="1"/>
          </p:cNvSpPr>
          <p:nvPr/>
        </p:nvSpPr>
        <p:spPr bwMode="auto">
          <a:xfrm>
            <a:off x="2514600" y="1501775"/>
            <a:ext cx="4183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/>
              <a:t>Neutron Structure at 13 K</a:t>
            </a:r>
          </a:p>
        </p:txBody>
      </p:sp>
      <p:sp>
        <p:nvSpPr>
          <p:cNvPr id="22539" name="Text Box 55"/>
          <p:cNvSpPr txBox="1">
            <a:spLocks noChangeArrowheads="1"/>
          </p:cNvSpPr>
          <p:nvPr/>
        </p:nvSpPr>
        <p:spPr bwMode="auto">
          <a:xfrm>
            <a:off x="869950" y="6629400"/>
            <a:ext cx="661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540" name="Text Box 56"/>
          <p:cNvSpPr txBox="1">
            <a:spLocks noChangeArrowheads="1"/>
          </p:cNvSpPr>
          <p:nvPr/>
        </p:nvSpPr>
        <p:spPr bwMode="auto">
          <a:xfrm>
            <a:off x="1752600" y="6516688"/>
            <a:ext cx="522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541" name="Text Box 57"/>
          <p:cNvSpPr txBox="1">
            <a:spLocks noChangeArrowheads="1"/>
          </p:cNvSpPr>
          <p:nvPr/>
        </p:nvSpPr>
        <p:spPr bwMode="auto">
          <a:xfrm>
            <a:off x="992188" y="6400800"/>
            <a:ext cx="688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Albinati</a:t>
            </a:r>
            <a:r>
              <a:rPr lang="en-US" dirty="0"/>
              <a:t>, A. et al</a:t>
            </a:r>
            <a:r>
              <a:rPr lang="en-US" dirty="0" smtClean="0"/>
              <a:t>., </a:t>
            </a:r>
            <a:r>
              <a:rPr lang="pt-BR" i="1" dirty="0"/>
              <a:t>Inorg. Chim. </a:t>
            </a:r>
            <a:r>
              <a:rPr lang="pt-BR" i="1" dirty="0" smtClean="0"/>
              <a:t>Acta</a:t>
            </a:r>
            <a:r>
              <a:rPr lang="pt-BR" dirty="0" smtClean="0"/>
              <a:t> </a:t>
            </a:r>
            <a:r>
              <a:rPr lang="pt-BR" b="1" dirty="0" smtClean="0"/>
              <a:t>1997</a:t>
            </a:r>
            <a:r>
              <a:rPr lang="pt-BR" dirty="0"/>
              <a:t>, </a:t>
            </a:r>
            <a:r>
              <a:rPr lang="pt-BR" i="1" dirty="0"/>
              <a:t>265</a:t>
            </a:r>
            <a:r>
              <a:rPr lang="pt-BR" dirty="0"/>
              <a:t>, 255-265.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26156" y="4373217"/>
            <a:ext cx="185531" cy="437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22600" y="4953000"/>
            <a:ext cx="2929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Cleavage trans to Hydride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38400" y="1690688"/>
            <a:ext cx="4427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/>
              <a:t>Solution Equilibrium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9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8" grpId="0"/>
      <p:bldP spid="2254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>
            <a:noAutofit/>
          </a:bodyPr>
          <a:lstStyle/>
          <a:p>
            <a:r>
              <a:rPr lang="en-US" sz="3600" b="1" i="1" dirty="0" err="1" smtClean="0"/>
              <a:t>Bis</a:t>
            </a:r>
            <a:r>
              <a:rPr lang="en-US" sz="3600" b="1" i="1" dirty="0" smtClean="0"/>
              <a:t>-(</a:t>
            </a:r>
            <a:r>
              <a:rPr lang="el-GR" sz="3600" b="1" i="1" dirty="0" smtClean="0"/>
              <a:t>η</a:t>
            </a:r>
            <a:r>
              <a:rPr lang="en-US" sz="3600" b="1" i="1" baseline="30000" dirty="0" smtClean="0"/>
              <a:t>5</a:t>
            </a:r>
            <a:r>
              <a:rPr lang="en-US" sz="3600" b="1" i="1" dirty="0" smtClean="0"/>
              <a:t>-pentamethylcyclopentadienyl)</a:t>
            </a:r>
            <a:r>
              <a:rPr lang="en-US" sz="3600" b="1" i="1" dirty="0" err="1" smtClean="0"/>
              <a:t>dicobalt</a:t>
            </a:r>
            <a:r>
              <a:rPr lang="en-US" sz="3600" b="1" i="1" dirty="0" smtClean="0"/>
              <a:t>?</a:t>
            </a:r>
            <a:endParaRPr lang="en-US" sz="3600" b="1" i="1" dirty="0"/>
          </a:p>
        </p:txBody>
      </p:sp>
      <p:pic>
        <p:nvPicPr>
          <p:cNvPr id="5" name="Picture 5" descr="Slide_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3487692" cy="4525963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lide_22"/>
          <p:cNvPicPr>
            <a:picLocks noChangeAspect="1" noChangeArrowheads="1"/>
          </p:cNvPicPr>
          <p:nvPr/>
        </p:nvPicPr>
        <p:blipFill>
          <a:blip r:embed="rId4" cstate="print"/>
          <a:srcRect t="39061" r="39735" b="17187"/>
          <a:stretch>
            <a:fillRect/>
          </a:stretch>
        </p:blipFill>
        <p:spPr>
          <a:xfrm>
            <a:off x="4191000" y="2081679"/>
            <a:ext cx="4588177" cy="2566521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340242" y="6400800"/>
            <a:ext cx="679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Schneider, J. J. et al., </a:t>
            </a:r>
            <a:r>
              <a:rPr lang="en-US" i="1" dirty="0" err="1" smtClean="0"/>
              <a:t>Angew</a:t>
            </a:r>
            <a:r>
              <a:rPr lang="en-US" i="1" dirty="0" smtClean="0"/>
              <a:t>. Chem., Int. Ed. Engl.</a:t>
            </a:r>
            <a:r>
              <a:rPr lang="en-US" dirty="0" smtClean="0"/>
              <a:t> </a:t>
            </a:r>
            <a:r>
              <a:rPr lang="en-US" b="1" dirty="0" smtClean="0"/>
              <a:t>1991</a:t>
            </a:r>
            <a:r>
              <a:rPr lang="en-US" dirty="0" smtClean="0"/>
              <a:t>, </a:t>
            </a:r>
            <a:r>
              <a:rPr lang="en-US" i="1" dirty="0" smtClean="0"/>
              <a:t>30</a:t>
            </a:r>
            <a:r>
              <a:rPr lang="en-US" dirty="0" smtClean="0"/>
              <a:t>, 1124-1126.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i="1" cap="small" dirty="0" smtClean="0"/>
              <a:t>L</a:t>
            </a:r>
            <a:r>
              <a:rPr lang="en-US" sz="3600" b="1" i="1" dirty="0" smtClean="0"/>
              <a:t>-Asparagine·H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O:  Comparison of CIRUS and BNL Structures</a:t>
            </a:r>
            <a:endParaRPr lang="en-US" sz="3600" b="1" i="1" dirty="0"/>
          </a:p>
        </p:txBody>
      </p:sp>
      <p:pic>
        <p:nvPicPr>
          <p:cNvPr id="5" name="Content Placeholder 4" descr="L-Asparagine Monohydrate_Bhabha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676" t="1933" r="9804" b="65722"/>
          <a:stretch>
            <a:fillRect/>
          </a:stretch>
        </p:blipFill>
        <p:spPr>
          <a:xfrm>
            <a:off x="79287" y="1600200"/>
            <a:ext cx="4340313" cy="2057400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L-Asparagine Monohydrate_BNL-1.jpg"/>
          <p:cNvPicPr>
            <a:picLocks noChangeAspect="1"/>
          </p:cNvPicPr>
          <p:nvPr/>
        </p:nvPicPr>
        <p:blipFill>
          <a:blip r:embed="rId4" cstate="print"/>
          <a:srcRect l="3676" t="1934" r="9804" b="59961"/>
          <a:stretch>
            <a:fillRect/>
          </a:stretch>
        </p:blipFill>
        <p:spPr>
          <a:xfrm>
            <a:off x="4572000" y="1479579"/>
            <a:ext cx="4312467" cy="2406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L-Asparagine Monohydrate_BNL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663050"/>
            <a:ext cx="8458200" cy="4128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71800" y="6031468"/>
            <a:ext cx="290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Half-Normal Probability Plots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/>
              <a:t>En Route to 1972 NATO Summer School in </a:t>
            </a:r>
            <a:r>
              <a:rPr lang="en-US" sz="3600" b="1" i="1" dirty="0" err="1" smtClean="0"/>
              <a:t>Åarhus</a:t>
            </a:r>
            <a:r>
              <a:rPr lang="en-US" sz="3600" b="1" i="1" dirty="0" smtClean="0"/>
              <a:t>, Denmark </a:t>
            </a:r>
            <a:endParaRPr lang="en-US" sz="3600" b="1" i="1" dirty="0"/>
          </a:p>
        </p:txBody>
      </p:sp>
      <p:pic>
        <p:nvPicPr>
          <p:cNvPr id="5" name="Content Placeholder 4" descr="TFK, WCH, and HMB 19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101" b="2101"/>
          <a:stretch>
            <a:fillRect/>
          </a:stretch>
        </p:blipFill>
        <p:spPr>
          <a:xfrm>
            <a:off x="1371600" y="1431527"/>
            <a:ext cx="6377799" cy="4508929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9280" y="6248400"/>
            <a:ext cx="323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courtesy of Carole </a:t>
            </a:r>
            <a:r>
              <a:rPr lang="en-US" dirty="0" err="1" smtClean="0"/>
              <a:t>Koetzle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12838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Neutron Diffraction Study of NaSmEDTA·8H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0 </a:t>
            </a:r>
            <a:br>
              <a:rPr lang="en-US" sz="3600" b="1" i="1" dirty="0" smtClean="0"/>
            </a:br>
            <a:r>
              <a:rPr lang="en-US" sz="2400" b="1" i="1" dirty="0" smtClean="0"/>
              <a:t>An Evaluation of Methods of Phase Determination Based on </a:t>
            </a:r>
            <a:br>
              <a:rPr lang="en-US" sz="2400" b="1" i="1" dirty="0" smtClean="0"/>
            </a:br>
            <a:r>
              <a:rPr lang="en-US" sz="2400" b="1" i="1" dirty="0" smtClean="0"/>
              <a:t>3-Wavelength Anomalous Dispersion Data </a:t>
            </a:r>
            <a:endParaRPr lang="en-US" sz="2400" b="1" i="1" dirty="0"/>
          </a:p>
        </p:txBody>
      </p:sp>
      <p:pic>
        <p:nvPicPr>
          <p:cNvPr id="5" name="Content Placeholder 4" descr="scan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607" r="1820"/>
          <a:stretch>
            <a:fillRect/>
          </a:stretch>
        </p:blipFill>
        <p:spPr>
          <a:xfrm>
            <a:off x="5996311" y="1785958"/>
            <a:ext cx="2842889" cy="3471842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8792" y="5486400"/>
            <a:ext cx="3501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9-coordinate </a:t>
            </a:r>
            <a:r>
              <a:rPr lang="en-US" sz="1600" b="1" dirty="0" err="1" smtClean="0"/>
              <a:t>Sm</a:t>
            </a:r>
            <a:r>
              <a:rPr lang="en-US" sz="1600" b="1" dirty="0" smtClean="0"/>
              <a:t>(III) in [SmEDTA·3H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O]</a:t>
            </a:r>
            <a:r>
              <a:rPr lang="en-US" sz="1600" b="1" baseline="30000" dirty="0" smtClean="0">
                <a:latin typeface="Calibri"/>
              </a:rPr>
              <a:t>−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172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Koetzle</a:t>
            </a:r>
            <a:r>
              <a:rPr lang="en-US" dirty="0" smtClean="0"/>
              <a:t>, T. F.; Hamilton, W. C. in “Anomalous Scattering</a:t>
            </a:r>
            <a:r>
              <a:rPr lang="en-US" i="1" dirty="0" smtClean="0"/>
              <a:t>”</a:t>
            </a:r>
            <a:r>
              <a:rPr lang="en-US" dirty="0" smtClean="0"/>
              <a:t>;</a:t>
            </a:r>
            <a:r>
              <a:rPr lang="en-US" i="1" dirty="0" smtClean="0"/>
              <a:t> </a:t>
            </a:r>
            <a:r>
              <a:rPr lang="en-US" dirty="0" err="1" smtClean="0"/>
              <a:t>Ramaseshan</a:t>
            </a:r>
            <a:r>
              <a:rPr lang="en-US" dirty="0" smtClean="0"/>
              <a:t>, S.; Abrahams, S. C., Eds.; </a:t>
            </a:r>
            <a:r>
              <a:rPr lang="en-US" dirty="0" err="1" smtClean="0"/>
              <a:t>Munksgaard</a:t>
            </a:r>
            <a:r>
              <a:rPr lang="en-US" dirty="0" smtClean="0"/>
              <a:t>: Copenhagen, 1975</a:t>
            </a:r>
            <a:r>
              <a:rPr lang="en-US" b="1" dirty="0" smtClean="0"/>
              <a:t>, </a:t>
            </a:r>
            <a:r>
              <a:rPr lang="en-US" dirty="0" smtClean="0"/>
              <a:t>pp. 489-502.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887" y="3028890"/>
            <a:ext cx="5833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Nuclides with Strong Thermal Absorption Resonances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705" y="3733800"/>
            <a:ext cx="365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 smtClean="0"/>
              <a:t>6</a:t>
            </a:r>
            <a:r>
              <a:rPr lang="en-US" sz="2000" b="1" dirty="0" smtClean="0"/>
              <a:t>Li, </a:t>
            </a:r>
            <a:r>
              <a:rPr lang="en-US" sz="2000" b="1" baseline="30000" dirty="0" smtClean="0"/>
              <a:t>10</a:t>
            </a:r>
            <a:r>
              <a:rPr lang="en-US" sz="2000" b="1" dirty="0" smtClean="0"/>
              <a:t>B,</a:t>
            </a:r>
            <a:r>
              <a:rPr lang="en-US" sz="2000" b="1" baseline="30000" dirty="0" smtClean="0"/>
              <a:t>113</a:t>
            </a:r>
            <a:r>
              <a:rPr lang="en-US" sz="2000" b="1" dirty="0" smtClean="0"/>
              <a:t>Cd, </a:t>
            </a:r>
            <a:r>
              <a:rPr lang="en-US" sz="2000" b="1" u="sng" baseline="30000" dirty="0" smtClean="0"/>
              <a:t>149</a:t>
            </a:r>
            <a:r>
              <a:rPr lang="en-US" sz="2000" b="1" u="sng" dirty="0" smtClean="0"/>
              <a:t>Sm</a:t>
            </a:r>
            <a:r>
              <a:rPr lang="en-US" sz="2000" b="1" dirty="0" smtClean="0"/>
              <a:t>, </a:t>
            </a:r>
            <a:r>
              <a:rPr lang="en-US" sz="2000" b="1" baseline="30000" dirty="0" smtClean="0"/>
              <a:t>151</a:t>
            </a:r>
            <a:r>
              <a:rPr lang="en-US" sz="2000" b="1" dirty="0" smtClean="0"/>
              <a:t>Eu, </a:t>
            </a:r>
            <a:r>
              <a:rPr lang="en-US" sz="2000" b="1" baseline="30000" dirty="0" smtClean="0"/>
              <a:t>157</a:t>
            </a:r>
            <a:r>
              <a:rPr lang="en-US" sz="2000" b="1" dirty="0" smtClean="0"/>
              <a:t>Gd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2192" y="4419600"/>
            <a:ext cx="255230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b (fm, 1 Å) = </a:t>
            </a:r>
            <a:r>
              <a:rPr lang="en-US" sz="2000" b="1" dirty="0" smtClean="0">
                <a:latin typeface="Calibri"/>
              </a:rPr>
              <a:t>−</a:t>
            </a:r>
            <a:r>
              <a:rPr lang="en-US" sz="2000" b="1" dirty="0" smtClean="0"/>
              <a:t>21 + 56i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Three-Wavelength Phase Determination</a:t>
            </a:r>
            <a:endParaRPr lang="en-US" sz="3600" b="1" i="1" dirty="0"/>
          </a:p>
        </p:txBody>
      </p:sp>
      <p:pic>
        <p:nvPicPr>
          <p:cNvPr id="5" name="Content Placeholder 4" descr="scan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59" t="25581" r="13037" b="20465"/>
          <a:stretch>
            <a:fillRect/>
          </a:stretch>
        </p:blipFill>
        <p:spPr>
          <a:xfrm>
            <a:off x="5791199" y="4067443"/>
            <a:ext cx="2818024" cy="2314285"/>
          </a:xfrm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765040"/>
          <a:ext cx="46482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45"/>
                <a:gridCol w="915555"/>
                <a:gridCol w="1162050"/>
                <a:gridCol w="1162050"/>
              </a:tblGrid>
              <a:tr h="313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Wavelength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0" dirty="0" smtClean="0"/>
                        <a:t>λ</a:t>
                      </a:r>
                      <a:r>
                        <a:rPr lang="en-US" sz="1600" i="0" dirty="0" smtClean="0"/>
                        <a:t>, Å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b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baseline="0" dirty="0" smtClean="0"/>
                        <a:t> + b', fm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b'', fm</a:t>
                      </a:r>
                      <a:endParaRPr lang="en-US" sz="16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λ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λ</a:t>
                      </a:r>
                      <a:r>
                        <a:rPr lang="en-US" sz="16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6.6</a:t>
                      </a: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λ</a:t>
                      </a:r>
                      <a:r>
                        <a:rPr lang="en-US" sz="16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4278868"/>
            <a:ext cx="534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Refined Scattering Lengths for Naturally Occurring </a:t>
            </a:r>
            <a:r>
              <a:rPr lang="en-US" b="1" i="1" dirty="0" err="1" smtClean="0"/>
              <a:t>Sm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4746" y="6488668"/>
            <a:ext cx="673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Engel, D. W.; </a:t>
            </a:r>
            <a:r>
              <a:rPr lang="en-US" dirty="0" err="1" smtClean="0"/>
              <a:t>Koetzle</a:t>
            </a:r>
            <a:r>
              <a:rPr lang="en-US" dirty="0" smtClean="0"/>
              <a:t>, T. F. </a:t>
            </a:r>
            <a:r>
              <a:rPr lang="en-US" i="1" dirty="0" err="1" smtClean="0"/>
              <a:t>Acta</a:t>
            </a:r>
            <a:r>
              <a:rPr lang="en-US" i="1" dirty="0" smtClean="0"/>
              <a:t> </a:t>
            </a:r>
            <a:r>
              <a:rPr lang="en-US" i="1" dirty="0" err="1" smtClean="0"/>
              <a:t>Crystallogr</a:t>
            </a:r>
            <a:r>
              <a:rPr lang="en-US" i="1" dirty="0" smtClean="0"/>
              <a:t>., Sect. A</a:t>
            </a:r>
            <a:r>
              <a:rPr lang="en-US" dirty="0" smtClean="0"/>
              <a:t> </a:t>
            </a:r>
            <a:r>
              <a:rPr lang="en-US" b="1" dirty="0" smtClean="0"/>
              <a:t>1984</a:t>
            </a:r>
            <a:r>
              <a:rPr lang="en-US" dirty="0" smtClean="0"/>
              <a:t>, </a:t>
            </a:r>
            <a:r>
              <a:rPr lang="en-US" i="1" dirty="0" smtClean="0"/>
              <a:t>A40</a:t>
            </a:r>
            <a:r>
              <a:rPr lang="en-US" dirty="0" smtClean="0"/>
              <a:t>, 99-102. </a:t>
            </a:r>
            <a:endParaRPr lang="en-US" dirty="0"/>
          </a:p>
        </p:txBody>
      </p:sp>
      <p:pic>
        <p:nvPicPr>
          <p:cNvPr id="7" name="Picture 6" descr="scan0081.jpg"/>
          <p:cNvPicPr>
            <a:picLocks noChangeAspect="1"/>
          </p:cNvPicPr>
          <p:nvPr/>
        </p:nvPicPr>
        <p:blipFill>
          <a:blip r:embed="rId4" cstate="print"/>
          <a:srcRect b="3661"/>
          <a:stretch>
            <a:fillRect/>
          </a:stretch>
        </p:blipFill>
        <p:spPr>
          <a:xfrm>
            <a:off x="1167384" y="1417291"/>
            <a:ext cx="3099816" cy="2407909"/>
          </a:xfrm>
          <a:prstGeom prst="rect">
            <a:avLst/>
          </a:prstGeom>
        </p:spPr>
      </p:pic>
      <p:pic>
        <p:nvPicPr>
          <p:cNvPr id="8" name="Picture 7" descr="scan0082.jpg"/>
          <p:cNvPicPr>
            <a:picLocks noChangeAspect="1"/>
          </p:cNvPicPr>
          <p:nvPr/>
        </p:nvPicPr>
        <p:blipFill>
          <a:blip r:embed="rId5" cstate="print"/>
          <a:srcRect t="6494"/>
          <a:stretch>
            <a:fillRect/>
          </a:stretch>
        </p:blipFill>
        <p:spPr>
          <a:xfrm>
            <a:off x="5029200" y="1447800"/>
            <a:ext cx="2743200" cy="2312313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5943600" y="2133600"/>
            <a:ext cx="45719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324600" y="2133600"/>
            <a:ext cx="45719" cy="7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659881" y="2819401"/>
            <a:ext cx="45719" cy="7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667000" y="3276600"/>
            <a:ext cx="45719" cy="7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124200" y="3352801"/>
            <a:ext cx="45719" cy="7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flipV="1">
            <a:off x="2362200" y="1905000"/>
            <a:ext cx="45719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162"/>
            <a:ext cx="7620000" cy="1112838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Anomalous Difference Patterson and Fourier Sections</a:t>
            </a:r>
            <a:endParaRPr lang="en-US" sz="3600" b="1" i="1" dirty="0"/>
          </a:p>
        </p:txBody>
      </p:sp>
      <p:pic>
        <p:nvPicPr>
          <p:cNvPr id="5" name="Content Placeholder 4" descr="scan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2626"/>
          <a:stretch>
            <a:fillRect/>
          </a:stretch>
        </p:blipFill>
        <p:spPr>
          <a:xfrm>
            <a:off x="380985" y="2346784"/>
            <a:ext cx="4160149" cy="25300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scan0003.jpg"/>
          <p:cNvPicPr>
            <a:picLocks noChangeAspect="1"/>
          </p:cNvPicPr>
          <p:nvPr/>
        </p:nvPicPr>
        <p:blipFill>
          <a:blip r:embed="rId4" cstate="print"/>
          <a:srcRect t="20729" r="2737" b="13191"/>
          <a:stretch>
            <a:fillRect/>
          </a:stretch>
        </p:blipFill>
        <p:spPr>
          <a:xfrm rot="16200000">
            <a:off x="5170398" y="2726191"/>
            <a:ext cx="1704611" cy="1682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an0005.jpg"/>
          <p:cNvPicPr>
            <a:picLocks noChangeAspect="1"/>
          </p:cNvPicPr>
          <p:nvPr/>
        </p:nvPicPr>
        <p:blipFill>
          <a:blip r:embed="rId5" cstate="print"/>
          <a:srcRect l="2742" t="16960" r="2742" b="18844"/>
          <a:stretch>
            <a:fillRect/>
          </a:stretch>
        </p:blipFill>
        <p:spPr>
          <a:xfrm rot="16200000">
            <a:off x="7239000" y="2677193"/>
            <a:ext cx="1752599" cy="1732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72200" y="3090446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C1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05800" y="3166646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C1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3852446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H1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28194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H1’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3776246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H1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861846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H1’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286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593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8828" y="5105400"/>
            <a:ext cx="3926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λ</a:t>
            </a:r>
            <a:r>
              <a:rPr lang="en-US" b="1" baseline="-25000" dirty="0" smtClean="0"/>
              <a:t>2</a:t>
            </a:r>
            <a:r>
              <a:rPr lang="en-US" b="1" dirty="0" smtClean="0"/>
              <a:t>-</a:t>
            </a:r>
            <a:r>
              <a:rPr lang="el-GR" b="1" dirty="0" smtClean="0"/>
              <a:t>λ</a:t>
            </a:r>
            <a:r>
              <a:rPr lang="en-US" b="1" baseline="-25000" dirty="0" smtClean="0"/>
              <a:t>3</a:t>
            </a:r>
            <a:r>
              <a:rPr lang="en-US" b="1" dirty="0" smtClean="0"/>
              <a:t> anomalous difference Patterson, </a:t>
            </a:r>
            <a:br>
              <a:rPr lang="en-US" b="1" dirty="0" smtClean="0"/>
            </a:br>
            <a:r>
              <a:rPr lang="en-US" b="1" i="1" dirty="0" smtClean="0"/>
              <a:t>z</a:t>
            </a:r>
            <a:r>
              <a:rPr lang="en-US" b="1" dirty="0" smtClean="0"/>
              <a:t> = ¼ section showing </a:t>
            </a:r>
            <a:r>
              <a:rPr lang="en-US" b="1" dirty="0" err="1" smtClean="0"/>
              <a:t>Harker</a:t>
            </a:r>
            <a:r>
              <a:rPr lang="en-US" b="1" dirty="0" smtClean="0"/>
              <a:t> peaks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4507468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anomalous phases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495800"/>
            <a:ext cx="158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refined phases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43098" y="5105400"/>
            <a:ext cx="363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 Å Fourier sections  through </a:t>
            </a:r>
            <a:br>
              <a:rPr lang="en-US" b="1" dirty="0" smtClean="0"/>
            </a:br>
            <a:r>
              <a:rPr lang="en-US" b="1" dirty="0" smtClean="0"/>
              <a:t>C1 </a:t>
            </a:r>
            <a:r>
              <a:rPr lang="en-US" b="1" dirty="0" err="1" smtClean="0"/>
              <a:t>methylene</a:t>
            </a:r>
            <a:r>
              <a:rPr lang="en-US" b="1" dirty="0" smtClean="0"/>
              <a:t>  group of EDTA </a:t>
            </a:r>
            <a:r>
              <a:rPr lang="en-US" b="1" dirty="0" err="1" smtClean="0"/>
              <a:t>ligand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1974 Madrid Inter-Congress Conference </a:t>
            </a:r>
            <a:endParaRPr lang="en-US" sz="3600" b="1" i="1" dirty="0"/>
          </a:p>
        </p:txBody>
      </p:sp>
      <p:pic>
        <p:nvPicPr>
          <p:cNvPr id="5" name="Content Placeholder 4" descr="scan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2840" r="3010" b="2020"/>
          <a:stretch>
            <a:fillRect/>
          </a:stretch>
        </p:blipFill>
        <p:spPr>
          <a:xfrm>
            <a:off x="457200" y="2057400"/>
            <a:ext cx="2946429" cy="3853358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adrid_Participants_19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866073"/>
            <a:ext cx="5336060" cy="2467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95800" y="5638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conference participants photographed at the Spanish National Research Council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Hamilton Seminar Room, Brookhaven National Laboratory, Upton, NY </a:t>
            </a:r>
            <a:endParaRPr lang="en-US" dirty="0"/>
          </a:p>
        </p:txBody>
      </p:sp>
      <p:pic>
        <p:nvPicPr>
          <p:cNvPr id="5" name="Content Placeholder 4" descr="100_03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Transition-Metal Hydrides</a:t>
            </a:r>
            <a:endParaRPr lang="en-US" sz="3600" b="1" i="1" dirty="0"/>
          </a:p>
        </p:txBody>
      </p:sp>
      <p:pic>
        <p:nvPicPr>
          <p:cNvPr id="7" name="Content Placeholder 6" descr="5_7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9000" contrast="-8000"/>
          </a:blip>
          <a:srcRect l="5400" b="21771"/>
          <a:stretch>
            <a:fillRect/>
          </a:stretch>
        </p:blipFill>
        <p:spPr>
          <a:xfrm>
            <a:off x="2438400" y="1787985"/>
            <a:ext cx="4182314" cy="4003215"/>
          </a:xfrm>
          <a:solidFill>
            <a:schemeClr val="bg2"/>
          </a:solidFill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6287869"/>
            <a:ext cx="579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Stevens, R. C. et al. </a:t>
            </a:r>
            <a:r>
              <a:rPr lang="en-US" i="1" dirty="0" smtClean="0"/>
              <a:t>J. Am. Chem. Soc.</a:t>
            </a:r>
            <a:r>
              <a:rPr lang="en-US" dirty="0" smtClean="0"/>
              <a:t> </a:t>
            </a:r>
            <a:r>
              <a:rPr lang="en-US" b="1" dirty="0" smtClean="0"/>
              <a:t>1989</a:t>
            </a:r>
            <a:r>
              <a:rPr lang="en-US" dirty="0" smtClean="0"/>
              <a:t>, </a:t>
            </a:r>
            <a:r>
              <a:rPr lang="en-US" i="1" dirty="0" smtClean="0"/>
              <a:t>111</a:t>
            </a:r>
            <a:r>
              <a:rPr lang="en-US" dirty="0" smtClean="0"/>
              <a:t>, 3472-3473.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</TotalTime>
  <Words>671</Words>
  <Application>Microsoft Macintosh PowerPoint</Application>
  <PresentationFormat>On-screen Show (4:3)</PresentationFormat>
  <Paragraphs>98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L-Asparagine·H2O:  Comparison of CIRUS and BNL Structures</vt:lpstr>
      <vt:lpstr>En Route to 1972 NATO Summer School in Åarhus, Denmark </vt:lpstr>
      <vt:lpstr>Neutron Diffraction Study of NaSmEDTA·8H20  An Evaluation of Methods of Phase Determination Based on  3-Wavelength Anomalous Dispersion Data </vt:lpstr>
      <vt:lpstr>Three-Wavelength Phase Determination</vt:lpstr>
      <vt:lpstr>Anomalous Difference Patterson and Fourier Sections</vt:lpstr>
      <vt:lpstr>1974 Madrid Inter-Congress Conference </vt:lpstr>
      <vt:lpstr>Hamilton Seminar Room, Brookhaven National Laboratory, Upton, NY </vt:lpstr>
      <vt:lpstr>Transition-Metal Hydrides</vt:lpstr>
      <vt:lpstr>Our First Paper from  the BNL-USC Collaboration</vt:lpstr>
      <vt:lpstr>‘Classical’ Hydrides:  H Coordination Modes</vt:lpstr>
      <vt:lpstr>PowerPoint Presentation</vt:lpstr>
      <vt:lpstr>Bis-(η5-pentamethylcyclopentadienyl)dicobalt?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USC/BNL Neutron Publications</dc:title>
  <dc:creator>Tom</dc:creator>
  <cp:lastModifiedBy>Virginia Pett</cp:lastModifiedBy>
  <cp:revision>305</cp:revision>
  <dcterms:created xsi:type="dcterms:W3CDTF">2009-03-12T02:43:33Z</dcterms:created>
  <dcterms:modified xsi:type="dcterms:W3CDTF">2014-08-21T17:15:44Z</dcterms:modified>
</cp:coreProperties>
</file>