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9"/>
  </p:notesMasterIdLst>
  <p:sldIdLst>
    <p:sldId id="297" r:id="rId2"/>
    <p:sldId id="331" r:id="rId3"/>
    <p:sldId id="347" r:id="rId4"/>
    <p:sldId id="361" r:id="rId5"/>
    <p:sldId id="372" r:id="rId6"/>
    <p:sldId id="374" r:id="rId7"/>
    <p:sldId id="3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 autoAdjust="0"/>
    <p:restoredTop sz="87831" autoAdjust="0"/>
  </p:normalViewPr>
  <p:slideViewPr>
    <p:cSldViewPr>
      <p:cViewPr varScale="1">
        <p:scale>
          <a:sx n="86" d="100"/>
          <a:sy n="86" d="100"/>
        </p:scale>
        <p:origin x="-6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8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A42F3-B77C-4AB3-A88C-6663A3829A7B}" type="datetimeFigureOut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6F21-A013-4BEC-BC59-69652FDD6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6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Neutron</a:t>
            </a:r>
            <a:r>
              <a:rPr lang="en-US" baseline="0" dirty="0" smtClean="0"/>
              <a:t> Diffraction Study at 15 K:  The First Accurate Characterization of Five-Coordinate Hydrogen Atoms. 127 independent atoms including the three </a:t>
            </a:r>
            <a:r>
              <a:rPr lang="en-US" baseline="0" dirty="0" err="1" smtClean="0"/>
              <a:t>tetramethyammonium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cations</a:t>
            </a:r>
            <a:r>
              <a:rPr lang="en-US" baseline="0" dirty="0" smtClean="0"/>
              <a:t> and a </a:t>
            </a:r>
            <a:r>
              <a:rPr lang="en-US" baseline="0" dirty="0" err="1" smtClean="0"/>
              <a:t>clathrated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meythlethylketone</a:t>
            </a:r>
            <a:r>
              <a:rPr lang="en-US" baseline="0" dirty="0" smtClean="0"/>
              <a:t> molecule. Refinements based on 11,000 independent F</a:t>
            </a:r>
            <a:r>
              <a:rPr lang="en-US" baseline="30000" dirty="0" smtClean="0"/>
              <a:t>2</a:t>
            </a:r>
            <a:r>
              <a:rPr lang="en-US" baseline="0" dirty="0" smtClean="0"/>
              <a:t> values.  </a:t>
            </a:r>
            <a:r>
              <a:rPr lang="el-GR" baseline="0" dirty="0" smtClean="0"/>
              <a:t>σ</a:t>
            </a:r>
            <a:r>
              <a:rPr lang="en-US" baseline="0" dirty="0" smtClean="0"/>
              <a:t>(</a:t>
            </a:r>
            <a:r>
              <a:rPr lang="en-US" baseline="0" dirty="0" err="1" smtClean="0"/>
              <a:t>Rh</a:t>
            </a:r>
            <a:r>
              <a:rPr lang="en-US" baseline="0" dirty="0" smtClean="0"/>
              <a:t>–H) = 0.02 Å.  Neutron structure carried out with Mary </a:t>
            </a:r>
            <a:r>
              <a:rPr lang="en-US" baseline="0" dirty="0" err="1" smtClean="0"/>
              <a:t>Drabnis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Bau</a:t>
            </a:r>
            <a:r>
              <a:rPr lang="en-US" baseline="0" dirty="0" smtClean="0"/>
              <a:t> group and </a:t>
            </a:r>
            <a:r>
              <a:rPr lang="en-US" baseline="0" dirty="0" err="1" smtClean="0"/>
              <a:t>Wim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Klooster</a:t>
            </a:r>
            <a:r>
              <a:rPr lang="en-US" baseline="0" dirty="0" smtClean="0"/>
              <a:t> using crystals prepared by Luigi </a:t>
            </a:r>
            <a:r>
              <a:rPr lang="en-US" baseline="0" dirty="0" err="1" smtClean="0"/>
              <a:t>Garlaschelli</a:t>
            </a:r>
            <a:r>
              <a:rPr lang="en-US" baseline="0" dirty="0" smtClean="0"/>
              <a:t> in Milan.  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Positions of bridging hydrides agree with those originally</a:t>
            </a:r>
            <a:r>
              <a:rPr lang="en-US" baseline="0" dirty="0" smtClean="0"/>
              <a:t> assigned by Albano and co-workers in the 1970’s based on their x-ray structure!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8619-CC55-4C20-9795-D70EC770C6D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Rh</a:t>
            </a:r>
            <a:r>
              <a:rPr lang="en-US" dirty="0" smtClean="0"/>
              <a:t>–H distance increases with increasing coordination 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Compound synthesized</a:t>
            </a:r>
            <a:r>
              <a:rPr lang="en-US" baseline="0" dirty="0" smtClean="0"/>
              <a:t> by Prof. </a:t>
            </a:r>
            <a:r>
              <a:rPr lang="en-US" baseline="0" dirty="0" err="1" smtClean="0"/>
              <a:t>Hou’s</a:t>
            </a:r>
            <a:r>
              <a:rPr lang="en-US" baseline="0" dirty="0" smtClean="0"/>
              <a:t> group at RIKEN.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ECFF-A5C6-4ACF-8E3A-5539ADB8116F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BE88-2054-42F8-8A1B-38D94A93DFD4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4C9C-79A6-4A9E-B917-4A763531B4BA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91-62A4-4D11-AD49-E0C61A41803F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C345-5F7B-4822-9E24-B1CCF20F1C02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8C61-C5CD-4C3D-B4E8-77B9AD32ED52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A2D-4E35-4EC0-8B0B-9AF1DAA38B4E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7286-50B3-4BBA-927D-34E8EB347654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562A-45F1-493E-A43F-75E5C871B741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B726-AA9B-4662-B7DA-CC702E2244F3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2EE9-B003-4D86-9050-0ABB95E37246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FFDB6-117B-4C21-B6B9-D826224B59DB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696200" cy="1371600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[Rh</a:t>
            </a:r>
            <a:r>
              <a:rPr lang="en-US" sz="3600" b="1" i="1" baseline="-25000" dirty="0" smtClean="0"/>
              <a:t>13</a:t>
            </a:r>
            <a:r>
              <a:rPr lang="en-US" sz="3600" b="1" i="1" dirty="0" smtClean="0"/>
              <a:t>H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(CO)</a:t>
            </a:r>
            <a:r>
              <a:rPr lang="en-US" sz="3600" b="1" i="1" baseline="-25000" dirty="0" smtClean="0"/>
              <a:t>24</a:t>
            </a:r>
            <a:r>
              <a:rPr lang="en-US" sz="3600" b="1" i="1" dirty="0" smtClean="0"/>
              <a:t>]</a:t>
            </a:r>
            <a:r>
              <a:rPr lang="en-US" sz="3600" b="1" i="1" baseline="30000" dirty="0" smtClean="0"/>
              <a:t>3−</a:t>
            </a:r>
            <a:endParaRPr lang="en-US" sz="3600" b="1" i="1" baseline="300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F80-1289-4F92-9399-BB4973C09C6B}" type="slidenum">
              <a:rPr lang="en-US"/>
              <a:pPr/>
              <a:t>1</a:t>
            </a:fld>
            <a:endParaRPr lang="en-US" dirty="0"/>
          </a:p>
        </p:txBody>
      </p:sp>
      <p:pic>
        <p:nvPicPr>
          <p:cNvPr id="215044" name="Picture 4" descr="Slide_26"/>
          <p:cNvPicPr>
            <a:picLocks noChangeAspect="1" noChangeArrowheads="1"/>
          </p:cNvPicPr>
          <p:nvPr/>
        </p:nvPicPr>
        <p:blipFill>
          <a:blip r:embed="rId3" cstate="print"/>
          <a:srcRect l="5910" t="21858" r="5910" b="25500"/>
          <a:stretch>
            <a:fillRect/>
          </a:stretch>
        </p:blipFill>
        <p:spPr bwMode="auto">
          <a:xfrm>
            <a:off x="1770064" y="1779589"/>
            <a:ext cx="5603875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2328861" y="6248400"/>
            <a:ext cx="68151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dirty="0" smtClean="0"/>
              <a:t> </a:t>
            </a:r>
          </a:p>
          <a:p>
            <a:r>
              <a:rPr lang="en-US" dirty="0" smtClean="0"/>
              <a:t>Bau</a:t>
            </a:r>
            <a:r>
              <a:rPr lang="en-US" dirty="0"/>
              <a:t>, R. et al</a:t>
            </a:r>
            <a:r>
              <a:rPr lang="en-US" dirty="0" smtClean="0"/>
              <a:t>., </a:t>
            </a:r>
            <a:r>
              <a:rPr lang="en-US" i="1" dirty="0"/>
              <a:t>Science</a:t>
            </a:r>
            <a:r>
              <a:rPr lang="en-US" dirty="0"/>
              <a:t> </a:t>
            </a:r>
            <a:r>
              <a:rPr lang="en-US" b="1" dirty="0"/>
              <a:t>1997</a:t>
            </a:r>
            <a:r>
              <a:rPr lang="en-US" dirty="0"/>
              <a:t>, </a:t>
            </a:r>
            <a:r>
              <a:rPr lang="en-US" i="1" dirty="0"/>
              <a:t>275</a:t>
            </a:r>
            <a:r>
              <a:rPr lang="en-US" dirty="0"/>
              <a:t>, 1099-1102.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533400"/>
            <a:ext cx="3809999" cy="885826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[Rh</a:t>
            </a:r>
            <a:r>
              <a:rPr lang="en-US" sz="3600" b="1" i="1" baseline="-25000" dirty="0" smtClean="0"/>
              <a:t>13</a:t>
            </a:r>
            <a:r>
              <a:rPr lang="en-US" sz="3600" b="1" i="1" dirty="0" smtClean="0"/>
              <a:t>H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(CO)</a:t>
            </a:r>
            <a:r>
              <a:rPr lang="en-US" sz="3600" b="1" i="1" baseline="-25000" dirty="0" smtClean="0"/>
              <a:t>24</a:t>
            </a:r>
            <a:r>
              <a:rPr lang="en-US" sz="3600" b="1" i="1" dirty="0" smtClean="0"/>
              <a:t>]</a:t>
            </a:r>
            <a:r>
              <a:rPr lang="en-US" sz="3600" b="1" i="1" baseline="30000" dirty="0" smtClean="0"/>
              <a:t>3−</a:t>
            </a:r>
            <a:endParaRPr lang="en-US" sz="3600" b="1" i="1" baseline="300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7262-C1EF-4203-97E5-DF11CE212E2F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216068" name="Picture 4" descr="Slide_28"/>
          <p:cNvPicPr>
            <a:picLocks noChangeAspect="1" noChangeArrowheads="1"/>
          </p:cNvPicPr>
          <p:nvPr/>
        </p:nvPicPr>
        <p:blipFill>
          <a:blip r:embed="rId3" cstate="print"/>
          <a:srcRect t="18214" b="18214"/>
          <a:stretch>
            <a:fillRect/>
          </a:stretch>
        </p:blipFill>
        <p:spPr bwMode="auto">
          <a:xfrm>
            <a:off x="381000" y="2133600"/>
            <a:ext cx="4239280" cy="349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9" name="Picture 5" descr="Slide_27"/>
          <p:cNvPicPr>
            <a:picLocks noChangeAspect="1" noChangeArrowheads="1"/>
          </p:cNvPicPr>
          <p:nvPr/>
        </p:nvPicPr>
        <p:blipFill>
          <a:blip r:embed="rId4" cstate="print"/>
          <a:srcRect l="11821" t="22769" r="11821" b="22769"/>
          <a:stretch>
            <a:fillRect/>
          </a:stretch>
        </p:blipFill>
        <p:spPr bwMode="auto">
          <a:xfrm>
            <a:off x="4953000" y="2133600"/>
            <a:ext cx="3757612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82391" y="6019800"/>
            <a:ext cx="439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Five-Coordinate Hydrogen Atoms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400800" cy="1219200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Variation of Rh–H Distance with H Coordination Number</a:t>
            </a:r>
            <a:endParaRPr lang="en-US" sz="3600" b="1" i="1" dirty="0"/>
          </a:p>
        </p:txBody>
      </p:sp>
      <p:pic>
        <p:nvPicPr>
          <p:cNvPr id="5" name="Content Placeholder 4" descr="Rh-H_Distanc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9703" b="25248"/>
          <a:stretch>
            <a:fillRect/>
          </a:stretch>
        </p:blipFill>
        <p:spPr>
          <a:xfrm>
            <a:off x="1600200" y="2209800"/>
            <a:ext cx="5552037" cy="3886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[Y(H)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(C</a:t>
            </a:r>
            <a:r>
              <a:rPr lang="en-US" sz="3600" b="1" i="1" baseline="-25000" dirty="0" smtClean="0"/>
              <a:t>5</a:t>
            </a:r>
            <a:r>
              <a:rPr lang="en-US" sz="3600" b="1" i="1" dirty="0" smtClean="0"/>
              <a:t>Me</a:t>
            </a:r>
            <a:r>
              <a:rPr lang="en-US" sz="3600" b="1" i="1" baseline="-25000" dirty="0" smtClean="0"/>
              <a:t>4</a:t>
            </a:r>
            <a:r>
              <a:rPr lang="en-US" sz="3600" b="1" i="1" dirty="0" smtClean="0"/>
              <a:t>SiMe</a:t>
            </a:r>
            <a:r>
              <a:rPr lang="en-US" sz="3600" b="1" i="1" baseline="-25000" dirty="0" smtClean="0"/>
              <a:t>3</a:t>
            </a:r>
            <a:r>
              <a:rPr lang="en-US" sz="3600" b="1" i="1" dirty="0" smtClean="0"/>
              <a:t>)]</a:t>
            </a:r>
            <a:r>
              <a:rPr lang="en-US" sz="3600" b="1" i="1" baseline="-25000" dirty="0" smtClean="0"/>
              <a:t>4</a:t>
            </a:r>
            <a:r>
              <a:rPr lang="en-US" sz="3600" b="1" i="1" baseline="30000" dirty="0" smtClean="0">
                <a:sym typeface="Symbol" pitchFamily="18" charset="2"/>
              </a:rPr>
              <a:t></a:t>
            </a:r>
            <a:r>
              <a:rPr lang="en-US" sz="3600" b="1" i="1" dirty="0" smtClean="0">
                <a:sym typeface="Symbol" pitchFamily="18" charset="2"/>
              </a:rPr>
              <a:t>(THF):  </a:t>
            </a:r>
            <a:br>
              <a:rPr lang="en-US" sz="3600" b="1" i="1" dirty="0" smtClean="0">
                <a:sym typeface="Symbol" pitchFamily="18" charset="2"/>
              </a:rPr>
            </a:br>
            <a:r>
              <a:rPr lang="en-US" sz="3600" b="1" i="1" dirty="0" smtClean="0">
                <a:sym typeface="Symbol" pitchFamily="18" charset="2"/>
              </a:rPr>
              <a:t>A Tetrahedral Interstitial Hydride</a:t>
            </a:r>
            <a:endParaRPr lang="en-US" sz="3600" b="1" i="1" dirty="0"/>
          </a:p>
        </p:txBody>
      </p:sp>
      <p:pic>
        <p:nvPicPr>
          <p:cNvPr id="5" name="Picture 3" descr="y4h_core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23332" y="1600200"/>
            <a:ext cx="3497335" cy="4525963"/>
          </a:xfrm>
          <a:noFill/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6324600"/>
            <a:ext cx="513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Yousufuddin</a:t>
            </a:r>
            <a:r>
              <a:rPr lang="en-US" dirty="0" smtClean="0"/>
              <a:t>, M. et al., </a:t>
            </a:r>
            <a:r>
              <a:rPr lang="en-US" i="1" dirty="0" err="1" smtClean="0"/>
              <a:t>Physica</a:t>
            </a:r>
            <a:r>
              <a:rPr lang="en-US" i="1" dirty="0" smtClean="0"/>
              <a:t> B</a:t>
            </a:r>
            <a:r>
              <a:rPr lang="en-US" dirty="0" smtClean="0"/>
              <a:t> </a:t>
            </a:r>
            <a:r>
              <a:rPr lang="en-US" b="1" dirty="0" smtClean="0"/>
              <a:t>2006</a:t>
            </a:r>
            <a:r>
              <a:rPr lang="en-US" dirty="0" smtClean="0"/>
              <a:t>, </a:t>
            </a:r>
            <a:r>
              <a:rPr lang="en-US" i="1" dirty="0" smtClean="0"/>
              <a:t>385</a:t>
            </a:r>
            <a:r>
              <a:rPr lang="en-US" dirty="0" smtClean="0"/>
              <a:t>, 231-233.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i="1" dirty="0" smtClean="0"/>
              <a:t>η</a:t>
            </a:r>
            <a:r>
              <a:rPr lang="en-US" sz="3600" b="1" i="1" baseline="30000" dirty="0" smtClean="0"/>
              <a:t>2</a:t>
            </a:r>
            <a:r>
              <a:rPr lang="en-US" sz="3600" b="1" i="1" dirty="0" smtClean="0"/>
              <a:t>-Dihydrogen Complexes and H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 Activation</a:t>
            </a:r>
            <a:endParaRPr lang="en-US" sz="3600" b="1" i="1" dirty="0"/>
          </a:p>
        </p:txBody>
      </p:sp>
      <p:pic>
        <p:nvPicPr>
          <p:cNvPr id="14" name="Content Placeholder 4" descr="Slide_3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biLevel thresh="50000"/>
          </a:blip>
          <a:srcRect l="9108" t="39008" r="9108" b="29550"/>
          <a:stretch>
            <a:fillRect/>
          </a:stretch>
        </p:blipFill>
        <p:spPr bwMode="auto">
          <a:xfrm>
            <a:off x="466389" y="2514600"/>
            <a:ext cx="8211222" cy="243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5726668"/>
            <a:ext cx="326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(Non-Classical Hydrides)</a:t>
            </a:r>
            <a:endParaRPr lang="en-US" sz="2400" b="1" i="1" dirty="0"/>
          </a:p>
        </p:txBody>
      </p:sp>
      <p:sp>
        <p:nvSpPr>
          <p:cNvPr id="15" name="Up Arrow 14"/>
          <p:cNvSpPr/>
          <p:nvPr/>
        </p:nvSpPr>
        <p:spPr>
          <a:xfrm>
            <a:off x="3657600" y="44958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Bonding Schematic</a:t>
            </a:r>
            <a:endParaRPr lang="en-US" sz="3600" b="1" i="1" dirty="0"/>
          </a:p>
        </p:txBody>
      </p:sp>
      <p:pic>
        <p:nvPicPr>
          <p:cNvPr id="5" name="Content Placeholder 4" descr="Slide_2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 contrast="20000"/>
          </a:blip>
          <a:stretch>
            <a:fillRect/>
          </a:stretch>
        </p:blipFill>
        <p:spPr bwMode="auto">
          <a:xfrm>
            <a:off x="1635588" y="1600200"/>
            <a:ext cx="58728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Proton Tunneling</a:t>
            </a:r>
            <a:endParaRPr lang="en-US" sz="3600" b="1" i="1" dirty="0"/>
          </a:p>
        </p:txBody>
      </p:sp>
      <p:pic>
        <p:nvPicPr>
          <p:cNvPr id="5" name="Content Placeholder 4" descr="Slide_3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26966" y="1600200"/>
            <a:ext cx="34900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4548</TotalTime>
  <Words>236</Words>
  <Application>Microsoft Macintosh PowerPoint</Application>
  <PresentationFormat>On-screen Show (4:3)</PresentationFormat>
  <Paragraphs>30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[Rh13H2(CO)24]3−</vt:lpstr>
      <vt:lpstr>[Rh13H2(CO)24]3−</vt:lpstr>
      <vt:lpstr>Variation of Rh–H Distance with H Coordination Number</vt:lpstr>
      <vt:lpstr>[Y(H)2(C5Me4SiMe3)]4(THF):   A Tetrahedral Interstitial Hydride</vt:lpstr>
      <vt:lpstr>η2-Dihydrogen Complexes and H2 Activation</vt:lpstr>
      <vt:lpstr>Bonding Schematic</vt:lpstr>
      <vt:lpstr>Proton Tunneling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USC/BNL Neutron Publications</dc:title>
  <dc:creator>Tom</dc:creator>
  <cp:lastModifiedBy>Virginia Pett</cp:lastModifiedBy>
  <cp:revision>306</cp:revision>
  <dcterms:created xsi:type="dcterms:W3CDTF">2009-03-12T02:43:33Z</dcterms:created>
  <dcterms:modified xsi:type="dcterms:W3CDTF">2014-08-21T17:26:57Z</dcterms:modified>
</cp:coreProperties>
</file>