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9"/>
  </p:notesMasterIdLst>
  <p:sldIdLst>
    <p:sldId id="373" r:id="rId2"/>
    <p:sldId id="376" r:id="rId3"/>
    <p:sldId id="377" r:id="rId4"/>
    <p:sldId id="385" r:id="rId5"/>
    <p:sldId id="379" r:id="rId6"/>
    <p:sldId id="380" r:id="rId7"/>
    <p:sldId id="38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6" autoAdjust="0"/>
    <p:restoredTop sz="87831" autoAdjust="0"/>
  </p:normalViewPr>
  <p:slideViewPr>
    <p:cSldViewPr>
      <p:cViewPr varScale="1">
        <p:scale>
          <a:sx n="86" d="100"/>
          <a:sy n="86" d="100"/>
        </p:scale>
        <p:origin x="-6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80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A42F3-B77C-4AB3-A88C-6663A3829A7B}" type="datetimeFigureOut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96F21-A013-4BEC-BC59-69652FDD6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6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Neutron</a:t>
            </a:r>
            <a:r>
              <a:rPr lang="en-US" baseline="0" dirty="0" smtClean="0"/>
              <a:t> structure carried out with John Ricci and </a:t>
            </a:r>
            <a:r>
              <a:rPr lang="en-US" baseline="0" dirty="0" err="1" smtClean="0"/>
              <a:t>Wim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Klooster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Unusually broad lines may result</a:t>
            </a:r>
            <a:r>
              <a:rPr lang="en-US" baseline="0" dirty="0" smtClean="0"/>
              <a:t> from a non-sinusoidal potential with a broad, somewhat flat bottom.  Splitting is 3.2 cm</a:t>
            </a:r>
            <a:r>
              <a:rPr lang="en-US" baseline="30000" dirty="0" smtClean="0"/>
              <a:t>-1</a:t>
            </a:r>
            <a:r>
              <a:rPr lang="en-US" baseline="0" dirty="0" smtClean="0"/>
              <a:t>.  IINS with </a:t>
            </a:r>
            <a:r>
              <a:rPr lang="en-US" baseline="0" dirty="0" err="1" smtClean="0"/>
              <a:t>Juergen</a:t>
            </a:r>
            <a:r>
              <a:rPr lang="en-US" baseline="0" dirty="0" smtClean="0"/>
              <a:t> Eckert.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Well-resolved tunneling peaks!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HFBR was</a:t>
            </a:r>
            <a:r>
              <a:rPr lang="en-US" baseline="0" dirty="0" smtClean="0"/>
              <a:t> shut down about the time that we had completed our Rh</a:t>
            </a:r>
            <a:r>
              <a:rPr lang="en-US" baseline="-25000" dirty="0" smtClean="0"/>
              <a:t>13</a:t>
            </a:r>
            <a:r>
              <a:rPr lang="en-US" baseline="0" dirty="0" smtClean="0"/>
              <a:t> structure.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work</a:t>
            </a:r>
            <a:r>
              <a:rPr lang="en-US" baseline="0" dirty="0" smtClean="0"/>
              <a:t> of Chick Wilson, who will be speaking in the Transactions Symposium TR.04 on Tuesday afternoon.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X-ray</a:t>
            </a:r>
            <a:r>
              <a:rPr lang="en-US" baseline="0" dirty="0" smtClean="0"/>
              <a:t> charge density work carried out in Alan Pinkerton’s lab.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ECFF-A5C6-4ACF-8E3A-5539ADB8116F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BE88-2054-42F8-8A1B-38D94A93DFD4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4C9C-79A6-4A9E-B917-4A763531B4BA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91-62A4-4D11-AD49-E0C61A41803F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C345-5F7B-4822-9E24-B1CCF20F1C02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8C61-C5CD-4C3D-B4E8-77B9AD32ED52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9A2D-4E35-4EC0-8B0B-9AF1DAA38B4E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7286-50B3-4BBA-927D-34E8EB347654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562A-45F1-493E-A43F-75E5C871B741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B726-AA9B-4662-B7DA-CC702E2244F3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2EE9-B003-4D86-9050-0ABB95E37246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FFDB6-117B-4C21-B6B9-D826224B59DB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oleObject" Target="../embeddings/oleObject1.bin"/><Relationship Id="rId9" Type="http://schemas.openxmlformats.org/officeDocument/2006/relationships/oleObject" Target="../embeddings/Microsoft_Excel_97_-_2004_Worksheet1.xls"/><Relationship Id="rId10" Type="http://schemas.openxmlformats.org/officeDocument/2006/relationships/image" Target="../media/image7.emf"/><Relationship Id="rId11" Type="http://schemas.openxmlformats.org/officeDocument/2006/relationships/image" Target="../media/image12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/>
              <a:t>[</a:t>
            </a:r>
            <a:r>
              <a:rPr lang="en-US" sz="3600" b="1" i="1" dirty="0" err="1" smtClean="0"/>
              <a:t>Ru</a:t>
            </a:r>
            <a:r>
              <a:rPr lang="en-US" sz="3600" b="1" i="1" dirty="0" smtClean="0"/>
              <a:t>(H)(H</a:t>
            </a:r>
            <a:r>
              <a:rPr lang="en-US" sz="3600" b="1" i="1" baseline="-25000" dirty="0" smtClean="0"/>
              <a:t>2</a:t>
            </a:r>
            <a:r>
              <a:rPr lang="en-US" sz="3600" b="1" i="1" dirty="0" smtClean="0"/>
              <a:t>)(PPh</a:t>
            </a:r>
            <a:r>
              <a:rPr lang="en-US" sz="3600" b="1" i="1" baseline="-25000" dirty="0" smtClean="0"/>
              <a:t>2</a:t>
            </a:r>
            <a:r>
              <a:rPr lang="en-US" sz="3600" b="1" i="1" dirty="0" smtClean="0"/>
              <a:t>CH</a:t>
            </a:r>
            <a:r>
              <a:rPr lang="en-US" sz="3600" b="1" i="1" baseline="-25000" dirty="0" smtClean="0"/>
              <a:t>2</a:t>
            </a:r>
            <a:r>
              <a:rPr lang="en-US" sz="3600" b="1" i="1" dirty="0" smtClean="0"/>
              <a:t>CH</a:t>
            </a:r>
            <a:r>
              <a:rPr lang="en-US" sz="3600" b="1" i="1" baseline="-25000" dirty="0" smtClean="0"/>
              <a:t>2</a:t>
            </a:r>
            <a:r>
              <a:rPr lang="en-US" sz="3600" b="1" i="1" dirty="0" smtClean="0"/>
              <a:t>PPh</a:t>
            </a:r>
            <a:r>
              <a:rPr lang="en-US" sz="3600" b="1" i="1" baseline="-25000" dirty="0" smtClean="0"/>
              <a:t>2</a:t>
            </a:r>
            <a:r>
              <a:rPr lang="en-US" sz="3600" b="1" i="1" dirty="0" smtClean="0"/>
              <a:t>)</a:t>
            </a:r>
            <a:r>
              <a:rPr lang="en-US" sz="3600" b="1" i="1" baseline="-25000" dirty="0" smtClean="0"/>
              <a:t>2</a:t>
            </a:r>
            <a:r>
              <a:rPr lang="en-US" sz="3600" b="1" i="1" dirty="0" smtClean="0"/>
              <a:t>]</a:t>
            </a:r>
            <a:r>
              <a:rPr lang="en-US" sz="3600" b="1" i="1" baseline="30000" dirty="0" smtClean="0"/>
              <a:t>+</a:t>
            </a:r>
            <a:endParaRPr lang="en-US" sz="3600" b="1" i="1" dirty="0"/>
          </a:p>
        </p:txBody>
      </p:sp>
      <p:pic>
        <p:nvPicPr>
          <p:cNvPr id="5" name="Content Placeholder 4" descr="Sllide_1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20000" contrast="20000"/>
          </a:blip>
          <a:srcRect t="18214" b="18214"/>
          <a:stretch>
            <a:fillRect/>
          </a:stretch>
        </p:blipFill>
        <p:spPr>
          <a:xfrm>
            <a:off x="1831459" y="1447800"/>
            <a:ext cx="5481082" cy="4525963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6248400"/>
            <a:ext cx="5312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Albinati</a:t>
            </a:r>
            <a:r>
              <a:rPr lang="en-US" dirty="0" smtClean="0"/>
              <a:t>, A. et al., </a:t>
            </a:r>
            <a:r>
              <a:rPr lang="en-US" i="1" dirty="0" err="1" smtClean="0"/>
              <a:t>Inorg</a:t>
            </a:r>
            <a:r>
              <a:rPr lang="en-US" i="1" dirty="0" smtClean="0"/>
              <a:t>. </a:t>
            </a:r>
            <a:r>
              <a:rPr lang="en-US" i="1" dirty="0" err="1" smtClean="0"/>
              <a:t>Chim</a:t>
            </a:r>
            <a:r>
              <a:rPr lang="en-US" i="1" dirty="0" smtClean="0"/>
              <a:t>. </a:t>
            </a:r>
            <a:r>
              <a:rPr lang="en-US" i="1" dirty="0" err="1" smtClean="0"/>
              <a:t>Acta</a:t>
            </a:r>
            <a:r>
              <a:rPr lang="en-US" dirty="0" smtClean="0"/>
              <a:t> </a:t>
            </a:r>
            <a:r>
              <a:rPr lang="en-US" b="1" dirty="0" smtClean="0"/>
              <a:t>259</a:t>
            </a:r>
            <a:r>
              <a:rPr lang="en-US" dirty="0" smtClean="0"/>
              <a:t>, </a:t>
            </a:r>
            <a:r>
              <a:rPr lang="en-US" i="1" dirty="0" smtClean="0"/>
              <a:t>1997</a:t>
            </a:r>
            <a:r>
              <a:rPr lang="en-US" dirty="0" smtClean="0"/>
              <a:t>, 351-357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Inelastic Incoherent Neutron Scattering</a:t>
            </a:r>
            <a:br>
              <a:rPr kumimoji="0" lang="en-US" sz="4000" b="1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2700" b="1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Proton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700" b="1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Tunneling Spectrum</a:t>
            </a:r>
          </a:p>
        </p:txBody>
      </p:sp>
      <p:pic>
        <p:nvPicPr>
          <p:cNvPr id="7" name="Picture 4" descr="Slide_3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828391" y="1524000"/>
            <a:ext cx="34872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76399" y="6248400"/>
            <a:ext cx="460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Rotational tunneling barrier 1.0 – 1.4 kcal/mol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1189038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Fe(H)</a:t>
            </a:r>
            <a:r>
              <a:rPr lang="en-US" sz="3600" b="1" i="1" baseline="-25000" dirty="0" smtClean="0"/>
              <a:t>2</a:t>
            </a:r>
            <a:r>
              <a:rPr lang="en-US" sz="3600" b="1" i="1" dirty="0" smtClean="0"/>
              <a:t>(H</a:t>
            </a:r>
            <a:r>
              <a:rPr lang="en-US" sz="3600" b="1" i="1" baseline="-25000" dirty="0" smtClean="0"/>
              <a:t>2</a:t>
            </a:r>
            <a:r>
              <a:rPr lang="en-US" sz="3600" b="1" i="1" dirty="0" smtClean="0"/>
              <a:t>)(PEtPh</a:t>
            </a:r>
            <a:r>
              <a:rPr lang="en-US" sz="3600" b="1" i="1" baseline="-25000" dirty="0" smtClean="0"/>
              <a:t>2</a:t>
            </a:r>
            <a:r>
              <a:rPr lang="en-US" sz="3600" b="1" i="1" dirty="0" smtClean="0"/>
              <a:t>)</a:t>
            </a:r>
            <a:r>
              <a:rPr lang="en-US" sz="3600" b="1" i="1" baseline="-25000" dirty="0" smtClean="0"/>
              <a:t>3</a:t>
            </a:r>
            <a:endParaRPr lang="en-US" sz="3600" b="1" i="1" baseline="-25000" dirty="0"/>
          </a:p>
        </p:txBody>
      </p:sp>
      <p:pic>
        <p:nvPicPr>
          <p:cNvPr id="5" name="Content Placeholder 4" descr="Slide_3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1821" b="9456"/>
          <a:stretch>
            <a:fillRect/>
          </a:stretch>
        </p:blipFill>
        <p:spPr bwMode="auto">
          <a:xfrm>
            <a:off x="1143000" y="1951038"/>
            <a:ext cx="6629400" cy="402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6324600"/>
            <a:ext cx="634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Sluys</a:t>
            </a:r>
            <a:r>
              <a:rPr lang="en-US" dirty="0" smtClean="0"/>
              <a:t>, L. S., et al</a:t>
            </a:r>
            <a:r>
              <a:rPr lang="en-US" i="1" dirty="0" smtClean="0"/>
              <a:t>., J. Am. Chem. Soc.</a:t>
            </a:r>
            <a:r>
              <a:rPr lang="en-US" dirty="0" smtClean="0"/>
              <a:t> </a:t>
            </a:r>
            <a:r>
              <a:rPr lang="en-US" b="1" dirty="0" smtClean="0"/>
              <a:t>1990</a:t>
            </a:r>
            <a:r>
              <a:rPr lang="en-US" dirty="0" smtClean="0"/>
              <a:t>, </a:t>
            </a:r>
            <a:r>
              <a:rPr lang="en-US" i="1" dirty="0" smtClean="0"/>
              <a:t>112</a:t>
            </a:r>
            <a:r>
              <a:rPr lang="en-US" dirty="0" smtClean="0"/>
              <a:t>, 4831-4841.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/>
              <a:t>IPNS at Argonne National Laboratory</a:t>
            </a:r>
            <a:endParaRPr lang="en-US" sz="3600" b="1" i="1" dirty="0"/>
          </a:p>
        </p:txBody>
      </p:sp>
      <p:pic>
        <p:nvPicPr>
          <p:cNvPr id="5" name="Picture 7" descr="anlaeria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8000"/>
          </a:blip>
          <a:stretch>
            <a:fillRect/>
          </a:stretch>
        </p:blipFill>
        <p:spPr bwMode="auto">
          <a:xfrm>
            <a:off x="1651978" y="1600200"/>
            <a:ext cx="5840043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905000" y="19812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i="1" dirty="0" smtClean="0"/>
              <a:t>Hydrogen Bonding in </a:t>
            </a:r>
            <a:r>
              <a:rPr lang="en-US" sz="3600" b="1" i="1" dirty="0" err="1" smtClean="0"/>
              <a:t>Tetraacetylethane</a:t>
            </a:r>
            <a:r>
              <a:rPr lang="en-US" sz="3600" b="1" i="1" dirty="0" smtClean="0"/>
              <a:t> (TAE)</a:t>
            </a:r>
            <a:endParaRPr lang="en-US" sz="3600" b="1" i="1" dirty="0"/>
          </a:p>
        </p:txBody>
      </p:sp>
      <p:pic>
        <p:nvPicPr>
          <p:cNvPr id="5" name="Picture 1429" descr="TAE2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445" y="1752600"/>
            <a:ext cx="294755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4646" y="4857690"/>
            <a:ext cx="3267754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50" b="1" i="1" dirty="0" smtClean="0"/>
              <a:t>20 K neutron diffraction study</a:t>
            </a:r>
            <a:endParaRPr lang="en-US" sz="1950" b="1" i="1" dirty="0"/>
          </a:p>
        </p:txBody>
      </p:sp>
      <p:pic>
        <p:nvPicPr>
          <p:cNvPr id="7" name="Picture 1437" descr="RAH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7075" y="2057401"/>
            <a:ext cx="19399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433"/>
          <p:cNvSpPr txBox="1">
            <a:spLocks noChangeArrowheads="1"/>
          </p:cNvSpPr>
          <p:nvPr/>
        </p:nvSpPr>
        <p:spPr bwMode="auto">
          <a:xfrm>
            <a:off x="6400800" y="2219980"/>
            <a:ext cx="2667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5016500" eaLnBrk="1" hangingPunct="1"/>
            <a:r>
              <a:rPr lang="en-US" sz="1400" dirty="0"/>
              <a:t>resonance assisted hydrogen bonding model</a:t>
            </a:r>
          </a:p>
        </p:txBody>
      </p:sp>
      <p:sp>
        <p:nvSpPr>
          <p:cNvPr id="9" name="Text Box 1434"/>
          <p:cNvSpPr txBox="1">
            <a:spLocks noChangeArrowheads="1"/>
          </p:cNvSpPr>
          <p:nvPr/>
        </p:nvSpPr>
        <p:spPr bwMode="auto">
          <a:xfrm>
            <a:off x="6629400" y="3134380"/>
            <a:ext cx="2286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5016500" eaLnBrk="1" hangingPunct="1"/>
            <a:r>
              <a:rPr lang="en-US" sz="1400" dirty="0"/>
              <a:t>disordered </a:t>
            </a:r>
            <a:br>
              <a:rPr lang="en-US" sz="1400" dirty="0"/>
            </a:br>
            <a:r>
              <a:rPr lang="en-US" sz="1400" dirty="0" err="1"/>
              <a:t>keto-enol</a:t>
            </a:r>
            <a:r>
              <a:rPr lang="en-US" sz="1400" dirty="0"/>
              <a:t> </a:t>
            </a:r>
            <a:r>
              <a:rPr lang="en-US" sz="1400" dirty="0" err="1"/>
              <a:t>tautomers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6260068"/>
            <a:ext cx="5858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Piccoli</a:t>
            </a:r>
            <a:r>
              <a:rPr lang="en-US" dirty="0" smtClean="0"/>
              <a:t>, P. M. B. et al.,</a:t>
            </a:r>
            <a:r>
              <a:rPr lang="en-US" i="1" dirty="0" smtClean="0"/>
              <a:t> J. Phys. Chem. A</a:t>
            </a:r>
            <a:r>
              <a:rPr lang="en-US" dirty="0" smtClean="0"/>
              <a:t> </a:t>
            </a:r>
            <a:r>
              <a:rPr lang="en-US" b="1" dirty="0" smtClean="0"/>
              <a:t>2008</a:t>
            </a:r>
            <a:r>
              <a:rPr lang="en-US" dirty="0" smtClean="0"/>
              <a:t>, </a:t>
            </a:r>
            <a:r>
              <a:rPr lang="en-US" i="1" dirty="0" smtClean="0"/>
              <a:t>112</a:t>
            </a:r>
            <a:r>
              <a:rPr lang="en-US" dirty="0" smtClean="0"/>
              <a:t>, 6667-6677.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Temperature Dependence of H-Bonding Parameters</a:t>
            </a:r>
            <a:endParaRPr lang="en-US" sz="3600" b="1" i="1" dirty="0"/>
          </a:p>
        </p:txBody>
      </p:sp>
      <p:grpSp>
        <p:nvGrpSpPr>
          <p:cNvPr id="5" name="Group 982"/>
          <p:cNvGrpSpPr>
            <a:grpSpLocks noGrp="1"/>
          </p:cNvGrpSpPr>
          <p:nvPr/>
        </p:nvGrpSpPr>
        <p:grpSpPr bwMode="auto">
          <a:xfrm>
            <a:off x="457200" y="1600200"/>
            <a:ext cx="4419600" cy="4572000"/>
            <a:chOff x="318" y="971"/>
            <a:chExt cx="3677" cy="3780"/>
          </a:xfrm>
        </p:grpSpPr>
        <p:pic>
          <p:nvPicPr>
            <p:cNvPr id="6" name="Picture 983" descr="TAE4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8" y="999"/>
              <a:ext cx="1727" cy="16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7" name="Picture 984" descr="TAE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68" y="971"/>
              <a:ext cx="1727" cy="170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8" name="Picture 985" descr="TAE1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8" y="3076"/>
              <a:ext cx="1727" cy="1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" name="Picture 986" descr="TAE29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68" y="3072"/>
              <a:ext cx="1727" cy="16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3657600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 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05200" y="3657600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70 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19200" y="624840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110 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624840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298 K</a:t>
            </a:r>
            <a:endParaRPr lang="en-US" dirty="0"/>
          </a:p>
        </p:txBody>
      </p:sp>
      <p:graphicFrame>
        <p:nvGraphicFramePr>
          <p:cNvPr id="110594" name="Object 14"/>
          <p:cNvGraphicFramePr>
            <a:graphicFrameLocks noChangeAspect="1"/>
          </p:cNvGraphicFramePr>
          <p:nvPr/>
        </p:nvGraphicFramePr>
        <p:xfrm>
          <a:off x="5029200" y="1404938"/>
          <a:ext cx="4095750" cy="236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4" name="Chart" r:id="rId9" imgW="8410683" imgH="4848309" progId="Excel.Sheet.8">
                  <p:embed/>
                </p:oleObj>
              </mc:Choice>
              <mc:Fallback>
                <p:oleObj name="Chart" r:id="rId9" imgW="8410683" imgH="4848309" progId="Excel.Shee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404938"/>
                        <a:ext cx="4095750" cy="236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24"/>
          <p:cNvGrpSpPr>
            <a:grpSpLocks/>
          </p:cNvGrpSpPr>
          <p:nvPr/>
        </p:nvGrpSpPr>
        <p:grpSpPr bwMode="auto">
          <a:xfrm>
            <a:off x="4945060" y="4419601"/>
            <a:ext cx="3817982" cy="1894641"/>
            <a:chOff x="22031" y="11952"/>
            <a:chExt cx="4076" cy="1590"/>
          </a:xfrm>
        </p:grpSpPr>
        <p:pic>
          <p:nvPicPr>
            <p:cNvPr id="16" name="Picture 1417" descr="delf1_298_edit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2752" y="11952"/>
              <a:ext cx="2879" cy="10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7" name="Text Box 1419"/>
            <p:cNvSpPr txBox="1">
              <a:spLocks noChangeArrowheads="1"/>
            </p:cNvSpPr>
            <p:nvPr/>
          </p:nvSpPr>
          <p:spPr bwMode="auto">
            <a:xfrm>
              <a:off x="22031" y="13103"/>
              <a:ext cx="4076" cy="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5016500" eaLnBrk="1" hangingPunct="1"/>
              <a:r>
                <a:rPr lang="en-US" sz="1400" dirty="0"/>
                <a:t>298 K difference Fourier map with H1 omitted from the structure factor calculation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Charge Density Distribution at 20 K – Results of </a:t>
            </a:r>
            <a:r>
              <a:rPr lang="en-US" b="1" i="1" dirty="0" err="1" smtClean="0"/>
              <a:t>Multipole</a:t>
            </a:r>
            <a:r>
              <a:rPr lang="en-US" b="1" i="1" dirty="0" smtClean="0"/>
              <a:t> Refinement</a:t>
            </a:r>
            <a:endParaRPr lang="en-US" b="1" i="1" dirty="0"/>
          </a:p>
        </p:txBody>
      </p:sp>
      <p:pic>
        <p:nvPicPr>
          <p:cNvPr id="5" name="Picture 3" descr="mult_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906" t="2853" r="2906" b="2853"/>
          <a:stretch>
            <a:fillRect/>
          </a:stretch>
        </p:blipFill>
        <p:spPr bwMode="auto">
          <a:xfrm>
            <a:off x="853447" y="2225040"/>
            <a:ext cx="2963481" cy="30216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81000" y="5505271"/>
            <a:ext cx="3822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800" dirty="0"/>
              <a:t>Positive density buildup in red shows where bonding and </a:t>
            </a:r>
            <a:r>
              <a:rPr lang="en-US" sz="1800" dirty="0" smtClean="0"/>
              <a:t>lone-pair </a:t>
            </a:r>
            <a:r>
              <a:rPr lang="en-US" sz="1800" dirty="0"/>
              <a:t>electron density resides in the structure.  A localized structure is observed at 20 K.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0374" y="1688068"/>
            <a:ext cx="284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Model Deformation Density</a:t>
            </a:r>
            <a:endParaRPr lang="en-US" b="1" dirty="0"/>
          </a:p>
        </p:txBody>
      </p:sp>
      <p:pic>
        <p:nvPicPr>
          <p:cNvPr id="9" name="Picture 4" descr="TAE_d2rho"/>
          <p:cNvPicPr>
            <a:picLocks noChangeAspect="1" noChangeArrowheads="1"/>
          </p:cNvPicPr>
          <p:nvPr/>
        </p:nvPicPr>
        <p:blipFill>
          <a:blip r:embed="rId4" cstate="print"/>
          <a:srcRect l="2953" t="2941" r="2953" b="2941"/>
          <a:stretch>
            <a:fillRect/>
          </a:stretch>
        </p:blipFill>
        <p:spPr bwMode="auto">
          <a:xfrm>
            <a:off x="5378799" y="2241596"/>
            <a:ext cx="2985699" cy="2998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632607" y="1676400"/>
            <a:ext cx="2596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Negative of the </a:t>
            </a:r>
            <a:r>
              <a:rPr lang="en-US" b="1" dirty="0" err="1" smtClean="0"/>
              <a:t>LaPlacian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876800" y="556260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Positive density buildup in red indicates shared electronic interactions.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4549</TotalTime>
  <Words>322</Words>
  <Application>Microsoft Macintosh PowerPoint</Application>
  <PresentationFormat>On-screen Show (4:3)</PresentationFormat>
  <Paragraphs>43</Paragraphs>
  <Slides>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Chart</vt:lpstr>
      <vt:lpstr>[Ru(H)(H2)(PPh2CH2CH2PPh2)2]+</vt:lpstr>
      <vt:lpstr>Inelastic Incoherent Neutron Scattering Proton Tunneling Spectrum</vt:lpstr>
      <vt:lpstr>Fe(H)2(H2)(PEtPh2)3</vt:lpstr>
      <vt:lpstr>IPNS at Argonne National Laboratory</vt:lpstr>
      <vt:lpstr>Hydrogen Bonding in Tetraacetylethane (TAE)</vt:lpstr>
      <vt:lpstr>Temperature Dependence of H-Bonding Parameters</vt:lpstr>
      <vt:lpstr>Charge Density Distribution at 20 K – Results of Multipole Refinement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USC/BNL Neutron Publications</dc:title>
  <dc:creator>Tom</dc:creator>
  <cp:lastModifiedBy>Virginia Pett</cp:lastModifiedBy>
  <cp:revision>307</cp:revision>
  <dcterms:created xsi:type="dcterms:W3CDTF">2009-03-12T02:43:33Z</dcterms:created>
  <dcterms:modified xsi:type="dcterms:W3CDTF">2014-08-21T17:31:17Z</dcterms:modified>
</cp:coreProperties>
</file>