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7"/>
  </p:notesMasterIdLst>
  <p:sldIdLst>
    <p:sldId id="382" r:id="rId2"/>
    <p:sldId id="393" r:id="rId3"/>
    <p:sldId id="395" r:id="rId4"/>
    <p:sldId id="386" r:id="rId5"/>
    <p:sldId id="33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6" autoAdjust="0"/>
    <p:restoredTop sz="87831" autoAdjust="0"/>
  </p:normalViewPr>
  <p:slideViewPr>
    <p:cSldViewPr>
      <p:cViewPr varScale="1">
        <p:scale>
          <a:sx n="86" d="100"/>
          <a:sy n="86" d="100"/>
        </p:scale>
        <p:origin x="-6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8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A42F3-B77C-4AB3-A88C-6663A3829A7B}" type="datetimeFigureOut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96F21-A013-4BEC-BC59-69652FDD6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6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from 2006 during a helium-3 spin filter test at IPNS SCD.  Left to right the people are:  Art Schultz, Gordon Jones (Hamilton College), Paula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Piccoli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Tom Gentile (NIST), Martha Miller, ???,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Ovidiu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Garlea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(ORNL), and X. (Tony) Tong (Indiana U., now at ORNL).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that Garry McIntyre will highlight resent advances in instrumentation at fission reactors in his</a:t>
            </a:r>
            <a:r>
              <a:rPr lang="en-US" baseline="0" dirty="0" smtClean="0"/>
              <a:t> talk on Monday afternoon.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Call for proposals</a:t>
            </a:r>
            <a:r>
              <a:rPr lang="en-US" baseline="0" dirty="0" smtClean="0"/>
              <a:t> by July 31, 2013.</a:t>
            </a: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4CEC6-D925-E34C-B436-D77DBC24B13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none" dirty="0" err="1" smtClean="0"/>
              <a:t>iBIX</a:t>
            </a:r>
            <a:r>
              <a:rPr lang="en-US" u="none" dirty="0" smtClean="0"/>
              <a:t> = </a:t>
            </a:r>
            <a:r>
              <a:rPr lang="en-US" u="sng" dirty="0" smtClean="0"/>
              <a:t>I</a:t>
            </a:r>
            <a:r>
              <a:rPr lang="en-US" dirty="0" smtClean="0"/>
              <a:t>baraki </a:t>
            </a:r>
            <a:r>
              <a:rPr lang="en-US" u="sng" dirty="0" smtClean="0"/>
              <a:t>Bi</a:t>
            </a:r>
            <a:r>
              <a:rPr lang="en-US" dirty="0" smtClean="0"/>
              <a:t>ological </a:t>
            </a:r>
            <a:r>
              <a:rPr lang="en-US" u="sng" dirty="0" err="1" smtClean="0"/>
              <a:t>X</a:t>
            </a:r>
            <a:r>
              <a:rPr lang="en-US" dirty="0" err="1" smtClean="0"/>
              <a:t>tal</a:t>
            </a:r>
            <a:r>
              <a:rPr lang="en-US" dirty="0" smtClean="0"/>
              <a:t> Diffractometer.  Mention Dan </a:t>
            </a:r>
            <a:r>
              <a:rPr lang="en-US" dirty="0" err="1" smtClean="0"/>
              <a:t>Nocera</a:t>
            </a:r>
            <a:r>
              <a:rPr lang="en-US" dirty="0" smtClean="0"/>
              <a:t> and the hydrogen economy.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RB and TFK at the International</a:t>
            </a:r>
            <a:r>
              <a:rPr lang="en-US" baseline="0" dirty="0" smtClean="0"/>
              <a:t> Congress of Crystallography Banquet, Geneva, Switzerland, 2002.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ECFF-A5C6-4ACF-8E3A-5539ADB8116F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BE88-2054-42F8-8A1B-38D94A93DFD4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4C9C-79A6-4A9E-B917-4A763531B4BA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91-62A4-4D11-AD49-E0C61A41803F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C345-5F7B-4822-9E24-B1CCF20F1C02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8C61-C5CD-4C3D-B4E8-77B9AD32ED52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A2D-4E35-4EC0-8B0B-9AF1DAA38B4E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7286-50B3-4BBA-927D-34E8EB347654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562A-45F1-493E-A43F-75E5C871B741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B726-AA9B-4662-B7DA-CC702E2244F3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2EE9-B003-4D86-9050-0ABB95E37246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FFDB6-117B-4C21-B6B9-D826224B59DB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He-3_filter_test,_March_2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295400"/>
            <a:ext cx="7070594" cy="4495800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7370" y="6172200"/>
            <a:ext cx="445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Photo, dated 2006, courtesy of Arthur Schultz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cs typeface="Times New Roman" pitchFamily="18" charset="0"/>
              </a:rPr>
              <a:t>Flux Increase at Neutron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366" y="1600200"/>
            <a:ext cx="69172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59531" y="2069812"/>
            <a:ext cx="64985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300" b="1" dirty="0" smtClean="0">
                <a:solidFill>
                  <a:srgbClr val="DDDDDD"/>
                </a:solidFill>
                <a:cs typeface="Times New Roman" pitchFamily="18" charset="0"/>
              </a:rPr>
              <a:t>J-PARC</a:t>
            </a:r>
            <a:endParaRPr lang="en-US" sz="1300" b="1" dirty="0">
              <a:solidFill>
                <a:srgbClr val="DDDDDD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52400" y="1356985"/>
            <a:ext cx="2895600" cy="466281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000066"/>
                </a:solidFill>
              </a:rPr>
              <a:t>TOPAZ is a time-of-flight Laue neutron diffractometer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000066"/>
                </a:solidFill>
              </a:rPr>
              <a:t>0.5 – 3.6, (4.2 </a:t>
            </a:r>
            <a:r>
              <a:rPr lang="en-US" sz="1200" dirty="0">
                <a:solidFill>
                  <a:srgbClr val="000066"/>
                </a:solidFill>
              </a:rPr>
              <a:t>– </a:t>
            </a:r>
            <a:r>
              <a:rPr lang="en-US" sz="1200" dirty="0" smtClean="0">
                <a:solidFill>
                  <a:srgbClr val="000066"/>
                </a:solidFill>
              </a:rPr>
              <a:t>7.3) </a:t>
            </a:r>
            <a:r>
              <a:rPr lang="en-US" sz="1200" dirty="0" err="1" smtClean="0">
                <a:solidFill>
                  <a:srgbClr val="000066"/>
                </a:solidFill>
              </a:rPr>
              <a:t>Å</a:t>
            </a:r>
            <a:endParaRPr lang="en-US" sz="1200" dirty="0" smtClean="0">
              <a:solidFill>
                <a:srgbClr val="00006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000066"/>
                </a:solidFill>
              </a:rPr>
              <a:t>Super-mirror guide system for neutron transport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000066"/>
                </a:solidFill>
              </a:rPr>
              <a:t>Expansive area detector coverage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000066"/>
                </a:solidFill>
              </a:rPr>
              <a:t>Systems / Samples: </a:t>
            </a:r>
          </a:p>
          <a:p>
            <a:pPr marL="742950" lvl="1" indent="-285750">
              <a:buFont typeface="Arial"/>
              <a:buChar char="•"/>
            </a:pPr>
            <a:r>
              <a:rPr lang="en-US" sz="1100" dirty="0" smtClean="0">
                <a:solidFill>
                  <a:srgbClr val="000066"/>
                </a:solidFill>
              </a:rPr>
              <a:t>Small molecules, </a:t>
            </a:r>
          </a:p>
          <a:p>
            <a:pPr marL="742950" lvl="1" indent="-285750">
              <a:buFont typeface="Arial"/>
              <a:buChar char="•"/>
            </a:pPr>
            <a:r>
              <a:rPr lang="en-US" sz="1100" dirty="0" smtClean="0">
                <a:solidFill>
                  <a:srgbClr val="000066"/>
                </a:solidFill>
              </a:rPr>
              <a:t>Larger molecular systems, </a:t>
            </a:r>
          </a:p>
          <a:p>
            <a:pPr marL="742950" lvl="1" indent="-285750">
              <a:buFont typeface="Arial"/>
              <a:buChar char="•"/>
            </a:pPr>
            <a:r>
              <a:rPr lang="en-US" sz="1100" dirty="0" smtClean="0">
                <a:solidFill>
                  <a:srgbClr val="000066"/>
                </a:solidFill>
              </a:rPr>
              <a:t>functional materials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000066"/>
                </a:solidFill>
              </a:rPr>
              <a:t>Applications: </a:t>
            </a:r>
          </a:p>
          <a:p>
            <a:pPr marL="742950" lvl="1" indent="-285750">
              <a:buFont typeface="Arial"/>
              <a:buChar char="•"/>
            </a:pPr>
            <a:r>
              <a:rPr lang="en-US" sz="1100" dirty="0" smtClean="0">
                <a:solidFill>
                  <a:srgbClr val="000066"/>
                </a:solidFill>
              </a:rPr>
              <a:t>High resolution Bragg data </a:t>
            </a:r>
          </a:p>
          <a:p>
            <a:pPr marL="742950" lvl="1" indent="-285750">
              <a:buFont typeface="Arial"/>
              <a:buChar char="•"/>
            </a:pPr>
            <a:r>
              <a:rPr lang="en-US" sz="1100" dirty="0" smtClean="0">
                <a:solidFill>
                  <a:srgbClr val="000066"/>
                </a:solidFill>
              </a:rPr>
              <a:t>Diffuse scattering</a:t>
            </a:r>
          </a:p>
          <a:p>
            <a:pPr marL="742950" lvl="1" indent="-285750">
              <a:buFont typeface="Arial"/>
              <a:buChar char="•"/>
            </a:pPr>
            <a:r>
              <a:rPr lang="en-US" sz="1100" dirty="0" smtClean="0">
                <a:solidFill>
                  <a:srgbClr val="000066"/>
                </a:solidFill>
              </a:rPr>
              <a:t>Magnetic scattering</a:t>
            </a:r>
          </a:p>
          <a:p>
            <a:pPr marL="742950" lvl="1" indent="-285750">
              <a:buFont typeface="Arial"/>
              <a:buChar char="•"/>
            </a:pPr>
            <a:r>
              <a:rPr lang="en-US" sz="1100" dirty="0" smtClean="0">
                <a:solidFill>
                  <a:srgbClr val="000066"/>
                </a:solidFill>
              </a:rPr>
              <a:t>Reciprocal space mapping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000066"/>
                </a:solidFill>
              </a:rPr>
              <a:t>0.7 – </a:t>
            </a:r>
            <a:r>
              <a:rPr lang="en-US" sz="1200" dirty="0">
                <a:solidFill>
                  <a:srgbClr val="000066"/>
                </a:solidFill>
              </a:rPr>
              <a:t>3</a:t>
            </a:r>
            <a:r>
              <a:rPr lang="en-US" sz="1200" dirty="0" smtClean="0">
                <a:solidFill>
                  <a:srgbClr val="000066"/>
                </a:solidFill>
              </a:rPr>
              <a:t> mm diameter sample size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000066"/>
                </a:solidFill>
              </a:rPr>
              <a:t>Sample cooling </a:t>
            </a:r>
          </a:p>
          <a:p>
            <a:pPr marL="742950" lvl="1" indent="-285750">
              <a:buFont typeface="Arial"/>
              <a:buChar char="•"/>
            </a:pPr>
            <a:r>
              <a:rPr lang="en-US" sz="1100" dirty="0" smtClean="0">
                <a:solidFill>
                  <a:srgbClr val="000066"/>
                </a:solidFill>
              </a:rPr>
              <a:t>100 - 450 K (N-cold-stream) </a:t>
            </a:r>
          </a:p>
          <a:p>
            <a:pPr marL="742950" lvl="1" indent="-285750">
              <a:buFont typeface="Arial"/>
              <a:buChar char="•"/>
            </a:pPr>
            <a:r>
              <a:rPr lang="en-US" sz="1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(10 K CCR upgrade path) </a:t>
            </a:r>
            <a:endParaRPr lang="en-US" sz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66"/>
                </a:solidFill>
              </a:rPr>
              <a:t>D</a:t>
            </a:r>
            <a:r>
              <a:rPr lang="en-US" sz="1200" dirty="0" smtClean="0">
                <a:solidFill>
                  <a:srgbClr val="000066"/>
                </a:solidFill>
              </a:rPr>
              <a:t>ata collection &amp; analysis software:</a:t>
            </a:r>
          </a:p>
          <a:p>
            <a:pPr marL="742950" lvl="1" indent="-285750">
              <a:buFont typeface="Arial"/>
              <a:buChar char="•"/>
            </a:pPr>
            <a:r>
              <a:rPr lang="en-US" sz="1100" dirty="0" smtClean="0">
                <a:solidFill>
                  <a:srgbClr val="000066"/>
                </a:solidFill>
              </a:rPr>
              <a:t>Real time feedback </a:t>
            </a:r>
          </a:p>
          <a:p>
            <a:pPr marL="742950" lvl="1" indent="-285750">
              <a:buFont typeface="Arial"/>
              <a:buChar char="•"/>
            </a:pPr>
            <a:r>
              <a:rPr lang="en-US" sz="1100" dirty="0" smtClean="0">
                <a:solidFill>
                  <a:srgbClr val="000066"/>
                </a:solidFill>
              </a:rPr>
              <a:t>Setup data collection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100" dirty="0" smtClean="0">
                <a:solidFill>
                  <a:srgbClr val="000066"/>
                </a:solidFill>
              </a:rPr>
              <a:t>Monitor experiment</a:t>
            </a:r>
          </a:p>
          <a:p>
            <a:pPr marL="742950" lvl="1" indent="-285750">
              <a:buFont typeface="Arial"/>
              <a:buChar char="•"/>
            </a:pPr>
            <a:r>
              <a:rPr lang="en-US" sz="1100" dirty="0" smtClean="0">
                <a:solidFill>
                  <a:srgbClr val="000066"/>
                </a:solidFill>
              </a:rPr>
              <a:t>Visualize results</a:t>
            </a:r>
          </a:p>
          <a:p>
            <a:pPr marL="742950" lvl="1" indent="-285750">
              <a:buFont typeface="Arial"/>
              <a:buChar char="•"/>
            </a:pPr>
            <a:r>
              <a:rPr lang="en-US" sz="1100" dirty="0" smtClean="0">
                <a:solidFill>
                  <a:srgbClr val="000066"/>
                </a:solidFill>
              </a:rPr>
              <a:t>GUI based interface</a:t>
            </a:r>
          </a:p>
          <a:p>
            <a:pPr marL="742950" lvl="1" indent="-285750">
              <a:buFont typeface="Arial"/>
              <a:buChar char="•"/>
            </a:pPr>
            <a:r>
              <a:rPr lang="en-US" sz="1100" dirty="0" smtClean="0">
                <a:solidFill>
                  <a:srgbClr val="000066"/>
                </a:solidFill>
              </a:rPr>
              <a:t>Intuitive use</a:t>
            </a:r>
            <a:endParaRPr lang="en-US" sz="1100" dirty="0">
              <a:solidFill>
                <a:srgbClr val="000066"/>
              </a:solidFill>
            </a:endParaRPr>
          </a:p>
        </p:txBody>
      </p:sp>
      <p:pic>
        <p:nvPicPr>
          <p:cNvPr id="5" name="Picture 4" descr="triphylite-313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60" y="1524000"/>
            <a:ext cx="5730240" cy="3581400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1125" y="0"/>
            <a:ext cx="5680075" cy="1064213"/>
          </a:xfrm>
          <a:ln>
            <a:noFill/>
          </a:ln>
          <a:effectLst/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i="1" dirty="0" smtClean="0">
                <a:cs typeface="Chalkduster"/>
              </a:rPr>
              <a:t>TOPAZ Diffractometer at SNS </a:t>
            </a:r>
            <a:endParaRPr lang="en-US" sz="3200" b="1" i="1" dirty="0">
              <a:cs typeface="Chalkduster"/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4648200" y="4419600"/>
            <a:ext cx="3541391" cy="2368150"/>
            <a:chOff x="5486400" y="2737250"/>
            <a:chExt cx="3541391" cy="236815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400" y="2737250"/>
              <a:ext cx="3541391" cy="236815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6833754" y="2979006"/>
              <a:ext cx="2081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FFFFF"/>
                  </a:solidFill>
                </a:rPr>
                <a:t>Unit Cell: 73.46, 73.46, 99.31, 90, 90, 120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194398" y="1534326"/>
            <a:ext cx="1371600" cy="206210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sz="800" dirty="0" smtClean="0"/>
          </a:p>
          <a:p>
            <a:pPr algn="ctr"/>
            <a:endParaRPr lang="en-US" sz="800" dirty="0"/>
          </a:p>
          <a:p>
            <a:pPr algn="ctr"/>
            <a:endParaRPr lang="en-US" sz="800" dirty="0" smtClean="0"/>
          </a:p>
          <a:p>
            <a:pPr algn="ctr"/>
            <a:endParaRPr lang="en-US" sz="800" dirty="0"/>
          </a:p>
          <a:p>
            <a:pPr algn="ctr"/>
            <a:endParaRPr lang="en-US" sz="800" dirty="0" smtClean="0"/>
          </a:p>
          <a:p>
            <a:pPr algn="ctr"/>
            <a:r>
              <a:rPr lang="en-US" sz="800" dirty="0" smtClean="0"/>
              <a:t>Example of</a:t>
            </a:r>
          </a:p>
          <a:p>
            <a:pPr marL="171450" indent="-171450" algn="ctr">
              <a:buFont typeface="Arial"/>
              <a:buChar char="•"/>
            </a:pPr>
            <a:r>
              <a:rPr lang="en-US" sz="800" dirty="0" smtClean="0"/>
              <a:t>reciprocal space view</a:t>
            </a:r>
          </a:p>
          <a:p>
            <a:pPr marL="171450" indent="-171450" algn="ctr">
              <a:buFont typeface="Arial"/>
              <a:buChar char="•"/>
            </a:pPr>
            <a:r>
              <a:rPr lang="en-US" sz="800" dirty="0" smtClean="0"/>
              <a:t>reciprocal slice view</a:t>
            </a:r>
          </a:p>
          <a:p>
            <a:pPr marL="171450" indent="-171450" algn="ctr">
              <a:buFont typeface="Arial"/>
              <a:buChar char="•"/>
            </a:pPr>
            <a:r>
              <a:rPr lang="en-US" sz="800" dirty="0" smtClean="0"/>
              <a:t>peak search results</a:t>
            </a:r>
          </a:p>
          <a:p>
            <a:pPr algn="ctr"/>
            <a:r>
              <a:rPr lang="en-US" sz="800" dirty="0" smtClean="0"/>
              <a:t>in real time.</a:t>
            </a:r>
          </a:p>
          <a:p>
            <a:pPr algn="ctr"/>
            <a:endParaRPr lang="en-US" sz="800" dirty="0" smtClean="0"/>
          </a:p>
          <a:p>
            <a:pPr algn="ctr"/>
            <a:endParaRPr lang="en-US" sz="800" dirty="0" smtClean="0"/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endParaRPr lang="en-US" sz="800" dirty="0" smtClean="0"/>
          </a:p>
          <a:p>
            <a:pPr algn="ctr"/>
            <a:endParaRPr lang="en-US" sz="800" dirty="0"/>
          </a:p>
        </p:txBody>
      </p:sp>
      <p:sp>
        <p:nvSpPr>
          <p:cNvPr id="38" name="Oval Callout 37"/>
          <p:cNvSpPr/>
          <p:nvPr/>
        </p:nvSpPr>
        <p:spPr>
          <a:xfrm>
            <a:off x="990600" y="2874164"/>
            <a:ext cx="1600200" cy="152400"/>
          </a:xfrm>
          <a:prstGeom prst="wedgeEllipseCallout">
            <a:avLst>
              <a:gd name="adj1" fmla="val 361489"/>
              <a:gd name="adj2" fmla="val 1096560"/>
            </a:avLst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477000" y="6248400"/>
            <a:ext cx="16002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reciprocal slice view of (3kl)</a:t>
            </a:r>
          </a:p>
          <a:p>
            <a:pPr algn="ctr"/>
            <a:r>
              <a:rPr lang="el-GR" sz="800" dirty="0" smtClean="0"/>
              <a:t>λ</a:t>
            </a:r>
            <a:r>
              <a:rPr lang="en-US" sz="800" dirty="0" smtClean="0"/>
              <a:t> = 3.8 A – 7.2 A</a:t>
            </a:r>
          </a:p>
          <a:p>
            <a:pPr algn="ctr"/>
            <a:r>
              <a:rPr lang="en-US" sz="800" dirty="0"/>
              <a:t>f</a:t>
            </a:r>
            <a:r>
              <a:rPr lang="en-US" sz="800" dirty="0" smtClean="0"/>
              <a:t>or macromolecule</a:t>
            </a:r>
            <a:endParaRPr lang="en-US" sz="800" dirty="0"/>
          </a:p>
        </p:txBody>
      </p:sp>
      <p:pic>
        <p:nvPicPr>
          <p:cNvPr id="22" name="Picture 21" descr="slices1'8'1_3197_screenshot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6" t="20641" r="16648" b="16791"/>
          <a:stretch/>
        </p:blipFill>
        <p:spPr>
          <a:xfrm>
            <a:off x="2362200" y="4876800"/>
            <a:ext cx="2209800" cy="1899347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971800" y="6320135"/>
            <a:ext cx="16002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Diffuse scattering </a:t>
            </a:r>
          </a:p>
          <a:p>
            <a:pPr algn="ctr"/>
            <a:r>
              <a:rPr lang="en-US" sz="800" dirty="0" smtClean="0"/>
              <a:t>reciprocal slice view for superconductor </a:t>
            </a:r>
          </a:p>
        </p:txBody>
      </p:sp>
      <p:sp>
        <p:nvSpPr>
          <p:cNvPr id="39" name="Oval Callout 38"/>
          <p:cNvSpPr/>
          <p:nvPr/>
        </p:nvSpPr>
        <p:spPr>
          <a:xfrm>
            <a:off x="1016805" y="3557628"/>
            <a:ext cx="1058779" cy="152400"/>
          </a:xfrm>
          <a:prstGeom prst="wedgeEllipseCallout">
            <a:avLst>
              <a:gd name="adj1" fmla="val 126218"/>
              <a:gd name="adj2" fmla="val 846876"/>
            </a:avLst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Callout 30"/>
          <p:cNvSpPr/>
          <p:nvPr/>
        </p:nvSpPr>
        <p:spPr>
          <a:xfrm>
            <a:off x="901818" y="2688436"/>
            <a:ext cx="1145003" cy="152400"/>
          </a:xfrm>
          <a:prstGeom prst="wedgeEllipseCallout">
            <a:avLst>
              <a:gd name="adj1" fmla="val 281910"/>
              <a:gd name="adj2" fmla="val 175585"/>
            </a:avLst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G_00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2124" y="212724"/>
            <a:ext cx="21336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29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 descr="goniometer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87064" y="212724"/>
            <a:ext cx="1179872" cy="13776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200" y="990600"/>
            <a:ext cx="3414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Narrow"/>
                <a:cs typeface="Arial Narrow"/>
              </a:rPr>
              <a:t>Collecting volumes of reciprocal space</a:t>
            </a:r>
            <a:endParaRPr lang="en-US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3824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Structure of [</a:t>
            </a:r>
            <a:r>
              <a:rPr lang="en-US" sz="3200" b="1" i="1" dirty="0" err="1" smtClean="0"/>
              <a:t>NiFe</a:t>
            </a:r>
            <a:r>
              <a:rPr lang="en-US" sz="3200" b="1" i="1" dirty="0" smtClean="0"/>
              <a:t>]</a:t>
            </a:r>
            <a:r>
              <a:rPr lang="en-US" sz="3200" b="1" i="1" dirty="0" err="1" smtClean="0"/>
              <a:t>Hydrogenase</a:t>
            </a:r>
            <a:r>
              <a:rPr lang="en-US" sz="3200" b="1" i="1" dirty="0" smtClean="0"/>
              <a:t> Active Site Analog Studied on </a:t>
            </a:r>
            <a:r>
              <a:rPr lang="en-US" sz="3200" b="1" i="1" dirty="0" err="1" smtClean="0"/>
              <a:t>iBIX</a:t>
            </a:r>
            <a:r>
              <a:rPr lang="en-US" sz="3200" b="1" i="1" dirty="0" smtClean="0"/>
              <a:t> Diffractometer at J-PARC </a:t>
            </a:r>
            <a:endParaRPr lang="en-US" sz="3200" b="1" i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32960" y="2112105"/>
            <a:ext cx="3901440" cy="350215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47126" y="5867400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Ogo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, S., et al., </a:t>
            </a:r>
            <a:r>
              <a:rPr lang="en-GB" i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Science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2013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, </a:t>
            </a:r>
            <a:r>
              <a:rPr lang="en-GB" i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339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, 682-684.</a:t>
            </a:r>
          </a:p>
        </p:txBody>
      </p:sp>
      <p:pic>
        <p:nvPicPr>
          <p:cNvPr id="7" name="Picture 6" descr="BL031.gif"/>
          <p:cNvPicPr>
            <a:picLocks noChangeAspect="1"/>
          </p:cNvPicPr>
          <p:nvPr/>
        </p:nvPicPr>
        <p:blipFill>
          <a:blip r:embed="rId4" cstate="print"/>
          <a:srcRect l="2462" t="44444" r="61538" b="3556"/>
          <a:stretch>
            <a:fillRect/>
          </a:stretch>
        </p:blipFill>
        <p:spPr>
          <a:xfrm>
            <a:off x="457093" y="2133600"/>
            <a:ext cx="3505307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5772090"/>
            <a:ext cx="4356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iBIX</a:t>
            </a:r>
            <a:r>
              <a:rPr lang="en-US" sz="2000" b="1" dirty="0" smtClean="0"/>
              <a:t> Diffractometer at J-PARC MLF BL03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01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1" y="1295401"/>
            <a:ext cx="6034617" cy="4525963"/>
          </a:xfrm>
        </p:spPr>
      </p:pic>
      <p:sp>
        <p:nvSpPr>
          <p:cNvPr id="6" name="TextBox 5"/>
          <p:cNvSpPr txBox="1"/>
          <p:nvPr/>
        </p:nvSpPr>
        <p:spPr>
          <a:xfrm>
            <a:off x="1524000" y="6248400"/>
            <a:ext cx="590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IUCr</a:t>
            </a:r>
            <a:r>
              <a:rPr lang="en-US" dirty="0" smtClean="0"/>
              <a:t> XIX Geneva, 2002 (Photo Courtesy of Prof. Thomas </a:t>
            </a:r>
            <a:r>
              <a:rPr lang="en-US" dirty="0" err="1" smtClean="0"/>
              <a:t>Mak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4548</TotalTime>
  <Words>382</Words>
  <Application>Microsoft Macintosh PowerPoint</Application>
  <PresentationFormat>On-screen Show (4:3)</PresentationFormat>
  <Paragraphs>66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Flux Increase at Neutron Sources</vt:lpstr>
      <vt:lpstr>TOPAZ Diffractometer at SNS </vt:lpstr>
      <vt:lpstr>Structure of [NiFe]Hydrogenase Active Site Analog Studied on iBIX Diffractometer at J-PARC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USC/BNL Neutron Publications</dc:title>
  <dc:creator>Tom</dc:creator>
  <cp:lastModifiedBy>Virginia Pett</cp:lastModifiedBy>
  <cp:revision>304</cp:revision>
  <dcterms:created xsi:type="dcterms:W3CDTF">2009-03-12T02:43:33Z</dcterms:created>
  <dcterms:modified xsi:type="dcterms:W3CDTF">2014-08-21T17:32:28Z</dcterms:modified>
</cp:coreProperties>
</file>