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370" r:id="rId2"/>
    <p:sldId id="292" r:id="rId3"/>
    <p:sldId id="294" r:id="rId4"/>
    <p:sldId id="295" r:id="rId5"/>
    <p:sldId id="296" r:id="rId6"/>
    <p:sldId id="389" r:id="rId7"/>
    <p:sldId id="259" r:id="rId8"/>
    <p:sldId id="298" r:id="rId9"/>
    <p:sldId id="358" r:id="rId10"/>
    <p:sldId id="303" r:id="rId11"/>
    <p:sldId id="311" r:id="rId12"/>
    <p:sldId id="317" r:id="rId13"/>
    <p:sldId id="397" r:id="rId14"/>
    <p:sldId id="352" r:id="rId15"/>
    <p:sldId id="353" r:id="rId16"/>
    <p:sldId id="314" r:id="rId17"/>
    <p:sldId id="372" r:id="rId18"/>
    <p:sldId id="355" r:id="rId19"/>
    <p:sldId id="387" r:id="rId20"/>
    <p:sldId id="359" r:id="rId21"/>
    <p:sldId id="360" r:id="rId22"/>
    <p:sldId id="386" r:id="rId23"/>
    <p:sldId id="349" r:id="rId24"/>
    <p:sldId id="401" r:id="rId25"/>
    <p:sldId id="402" r:id="rId26"/>
    <p:sldId id="403"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4ADE"/>
    <a:srgbClr val="D7BBE3"/>
    <a:srgbClr val="D778E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3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0BAB86FE-5F55-4548-AED5-DC6F127CF0AB}" type="slidenum">
              <a:rPr lang="en-US"/>
              <a:pPr>
                <a:defRPr/>
              </a:pPr>
              <a:t>‹#›</a:t>
            </a:fld>
            <a:endParaRPr lang="en-US"/>
          </a:p>
        </p:txBody>
      </p:sp>
    </p:spTree>
    <p:extLst>
      <p:ext uri="{BB962C8B-B14F-4D97-AF65-F5344CB8AC3E}">
        <p14:creationId xmlns:p14="http://schemas.microsoft.com/office/powerpoint/2010/main" val="905706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92E029-66C7-A14B-A48C-7775D7271F13}" type="slidenum">
              <a:rPr lang="en-US" sz="1200"/>
              <a:pPr/>
              <a:t>1</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0"/>
                <a:cs typeface="ＭＳ Ｐゴシック" charset="0"/>
              </a:rPr>
              <a:t>Watson with his chauvinist bias insisted Franklin could not interpret her own </a:t>
            </a:r>
            <a:r>
              <a:rPr lang="en-US" dirty="0" smtClean="0">
                <a:latin typeface="Arial" charset="0"/>
                <a:ea typeface="ＭＳ Ｐゴシック" charset="0"/>
                <a:cs typeface="ＭＳ Ｐゴシック" charset="0"/>
              </a:rPr>
              <a:t>data,</a:t>
            </a:r>
          </a:p>
          <a:p>
            <a:pPr eaLnBrk="1" hangingPunct="1"/>
            <a:r>
              <a:rPr lang="en-US" dirty="0" smtClean="0">
                <a:latin typeface="Arial" charset="0"/>
                <a:ea typeface="ＭＳ Ｐゴシック" charset="0"/>
                <a:cs typeface="ＭＳ Ｐゴシック" charset="0"/>
              </a:rPr>
              <a:t>(Rosalind</a:t>
            </a:r>
            <a:r>
              <a:rPr lang="en-US" baseline="0" dirty="0" smtClean="0">
                <a:latin typeface="Arial" charset="0"/>
                <a:ea typeface="ＭＳ Ｐゴシック" charset="0"/>
                <a:cs typeface="ＭＳ Ｐゴシック" charset="0"/>
              </a:rPr>
              <a:t> Franklin’s Photo 51 of B-DNA)</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A72C1D2-30DA-9B4F-A827-8F49D441CDAB}" type="slidenum">
              <a:rPr lang="en-US" sz="1200"/>
              <a:pPr/>
              <a:t>10</a:t>
            </a:fld>
            <a:endParaRPr lang="en-US" sz="1200"/>
          </a:p>
        </p:txBody>
      </p:sp>
      <p:sp>
        <p:nvSpPr>
          <p:cNvPr id="103426" name="Rectangle 2"/>
          <p:cNvSpPr>
            <a:spLocks noGrp="1" noRot="1" noChangeAspect="1" noChangeArrowheads="1"/>
          </p:cNvSpPr>
          <p:nvPr>
            <p:ph type="sldImg"/>
          </p:nvPr>
        </p:nvSpPr>
        <p:spPr>
          <a:xfrm>
            <a:off x="1100138" y="676275"/>
            <a:ext cx="4610100" cy="3457575"/>
          </a:xfrm>
          <a:solidFill>
            <a:srgbClr val="FFFFFF"/>
          </a:solidFill>
          <a:ln/>
        </p:spPr>
      </p:sp>
      <p:sp>
        <p:nvSpPr>
          <p:cNvPr id="103427" name="Rectangle 3"/>
          <p:cNvSpPr>
            <a:spLocks noGrp="1" noChangeArrowheads="1"/>
          </p:cNvSpPr>
          <p:nvPr>
            <p:ph type="body" idx="1"/>
          </p:nvPr>
        </p:nvSpPr>
        <p:spPr>
          <a:xfrm>
            <a:off x="898525" y="4359275"/>
            <a:ext cx="5011738" cy="4133850"/>
          </a:xfrm>
          <a:solidFill>
            <a:srgbClr val="FFFFFF"/>
          </a:solidFill>
          <a:ln>
            <a:solidFill>
              <a:srgbClr val="000000"/>
            </a:solidFill>
          </a:ln>
          <a:extLst>
            <a:ext uri="{FAA26D3D-D897-4be2-8F04-BA451C77F1D7}">
              <ma14:placeholderFlag xmlns:ma14="http://schemas.microsoft.com/office/mac/drawingml/2011/main" val="1"/>
            </a:ext>
          </a:extLst>
        </p:spPr>
        <p:txBody>
          <a:bodyPr lIns="90004" tIns="45002" rIns="90004" bIns="45002"/>
          <a:lstStyle/>
          <a:p>
            <a:pPr eaLnBrk="1" hangingPunct="1"/>
            <a:r>
              <a:rPr lang="en-US" dirty="0" smtClean="0">
                <a:latin typeface="Arial" charset="0"/>
                <a:ea typeface="ＭＳ Ｐゴシック" charset="0"/>
                <a:cs typeface="ＭＳ Ｐゴシック" charset="0"/>
              </a:rPr>
              <a:t>Watson and Crick at the March 1956 London Ciba meeting on “The Nature of Viruses”.  Crick reported their theory that “spherical” viruses should have cubic symmetry:  tetrahedral, octahedral or icosahedral.  I (Caspar) had just established that a crystalline virus had crystallographically forbidden icosahedral symmetry.</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2FE5FD-5DEC-3743-86AB-B67D0FFFD9BE}" type="slidenum">
              <a:rPr lang="en-US" sz="1200"/>
              <a:pPr/>
              <a:t>11</a:t>
            </a:fld>
            <a:endParaRPr lang="en-US" sz="1200"/>
          </a:p>
        </p:txBody>
      </p:sp>
      <p:sp>
        <p:nvSpPr>
          <p:cNvPr id="105474" name="Rectangle 2"/>
          <p:cNvSpPr>
            <a:spLocks noGrp="1" noRot="1" noChangeAspect="1" noChangeArrowheads="1"/>
          </p:cNvSpPr>
          <p:nvPr>
            <p:ph type="sldImg"/>
          </p:nvPr>
        </p:nvSpPr>
        <p:spPr>
          <a:xfrm>
            <a:off x="1100138" y="676275"/>
            <a:ext cx="4610100" cy="3457575"/>
          </a:xfrm>
          <a:solidFill>
            <a:srgbClr val="FFFFFF"/>
          </a:solidFill>
          <a:ln/>
        </p:spPr>
      </p:sp>
      <p:sp>
        <p:nvSpPr>
          <p:cNvPr id="105475" name="Rectangle 3"/>
          <p:cNvSpPr>
            <a:spLocks noGrp="1" noChangeArrowheads="1"/>
          </p:cNvSpPr>
          <p:nvPr>
            <p:ph type="body" idx="1"/>
          </p:nvPr>
        </p:nvSpPr>
        <p:spPr>
          <a:xfrm>
            <a:off x="898525" y="4359275"/>
            <a:ext cx="5011738" cy="4133850"/>
          </a:xfrm>
          <a:solidFill>
            <a:srgbClr val="FFFFFF"/>
          </a:solidFill>
          <a:ln>
            <a:solidFill>
              <a:srgbClr val="000000"/>
            </a:solidFill>
          </a:ln>
          <a:extLst>
            <a:ext uri="{FAA26D3D-D897-4be2-8F04-BA451C77F1D7}">
              <ma14:placeholderFlag xmlns:ma14="http://schemas.microsoft.com/office/mac/drawingml/2011/main" val="1"/>
            </a:ext>
          </a:extLst>
        </p:spPr>
        <p:txBody>
          <a:bodyPr lIns="90004" tIns="45002" rIns="90004" bIns="45002"/>
          <a:lstStyle/>
          <a:p>
            <a:pPr eaLnBrk="1" hangingPunct="1"/>
            <a:r>
              <a:rPr lang="en-US" dirty="0" smtClean="0">
                <a:latin typeface="Arial" charset="0"/>
                <a:ea typeface="ＭＳ Ｐゴシック" charset="0"/>
                <a:cs typeface="ＭＳ Ｐゴシック" charset="0"/>
              </a:rPr>
              <a:t>April 1956 </a:t>
            </a:r>
            <a:r>
              <a:rPr lang="en-US" dirty="0" err="1" smtClean="0">
                <a:latin typeface="Arial" charset="0"/>
                <a:ea typeface="ＭＳ Ｐゴシック" charset="0"/>
                <a:cs typeface="ＭＳ Ｐゴシック" charset="0"/>
              </a:rPr>
              <a:t>IUCr</a:t>
            </a:r>
            <a:r>
              <a:rPr lang="en-US" dirty="0" smtClean="0">
                <a:latin typeface="Arial" charset="0"/>
                <a:ea typeface="ＭＳ Ｐゴシック" charset="0"/>
                <a:cs typeface="ＭＳ Ｐゴシック" charset="0"/>
              </a:rPr>
              <a:t> Symposium in Madrid.  Ann Cullis, Francis Crick, Don Caspar, Aaron Klug, Rosalind Franklin, </a:t>
            </a:r>
            <a:r>
              <a:rPr lang="en-US" dirty="0" err="1" smtClean="0">
                <a:latin typeface="Arial" charset="0"/>
                <a:ea typeface="ＭＳ Ｐゴシック" charset="0"/>
                <a:cs typeface="ＭＳ Ｐゴシック" charset="0"/>
              </a:rPr>
              <a:t>Odile</a:t>
            </a:r>
            <a:r>
              <a:rPr lang="en-US" dirty="0" smtClean="0">
                <a:latin typeface="Arial" charset="0"/>
                <a:ea typeface="ＭＳ Ｐゴシック" charset="0"/>
                <a:cs typeface="ＭＳ Ｐゴシック" charset="0"/>
              </a:rPr>
              <a:t> Crick, John Kendrew.</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9AFF24-BD8F-274E-B14B-D5E9391710BA}" type="slidenum">
              <a:rPr lang="en-US" sz="1200"/>
              <a:pPr/>
              <a:t>12</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Kendrew’s 1958 5.6 </a:t>
            </a:r>
            <a:r>
              <a:rPr lang="en-US" dirty="0" err="1" smtClean="0">
                <a:latin typeface="Arial" charset="0"/>
                <a:ea typeface="ＭＳ Ｐゴシック" charset="0"/>
                <a:cs typeface="ＭＳ Ｐゴシック" charset="0"/>
              </a:rPr>
              <a:t>Å</a:t>
            </a:r>
            <a:r>
              <a:rPr lang="en-US" dirty="0" smtClean="0">
                <a:latin typeface="Arial" charset="0"/>
                <a:ea typeface="ＭＳ Ｐゴシック" charset="0"/>
                <a:cs typeface="ＭＳ Ｐゴシック" charset="0"/>
              </a:rPr>
              <a:t> resolution myoglobin model.</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98CA5B-53B7-2C4C-8EDF-B8ED9CE56B73}" type="slidenum">
              <a:rPr lang="en-US" sz="1200"/>
              <a:pPr/>
              <a:t>13</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Kendrew’s 1958 5.6 </a:t>
            </a:r>
            <a:r>
              <a:rPr lang="en-US" dirty="0" err="1" smtClean="0">
                <a:latin typeface="Arial" charset="0"/>
                <a:ea typeface="ＭＳ Ｐゴシック" charset="0"/>
                <a:cs typeface="ＭＳ Ｐゴシック" charset="0"/>
              </a:rPr>
              <a:t>Å</a:t>
            </a:r>
            <a:r>
              <a:rPr lang="en-US" dirty="0" smtClean="0">
                <a:latin typeface="Arial" charset="0"/>
                <a:ea typeface="ＭＳ Ｐゴシック" charset="0"/>
                <a:cs typeface="ＭＳ Ｐゴシック" charset="0"/>
              </a:rPr>
              <a:t> resolution myoglobin model.</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7321FF-58F3-BB42-B29F-D09291D833F8}" type="slidenum">
              <a:rPr lang="en-US" sz="1200"/>
              <a:pPr/>
              <a:t>14</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first atomic model of a protein:  Kendrew’s 1960 2 </a:t>
            </a:r>
            <a:r>
              <a:rPr lang="en-US" dirty="0" err="1" smtClean="0">
                <a:latin typeface="Arial" charset="0"/>
                <a:ea typeface="ＭＳ Ｐゴシック" charset="0"/>
                <a:cs typeface="ＭＳ Ｐゴシック" charset="0"/>
              </a:rPr>
              <a:t>Å</a:t>
            </a:r>
            <a:r>
              <a:rPr lang="en-US" dirty="0" smtClean="0">
                <a:latin typeface="Arial" charset="0"/>
                <a:ea typeface="ＭＳ Ｐゴシック" charset="0"/>
                <a:cs typeface="ＭＳ Ｐゴシック" charset="0"/>
              </a:rPr>
              <a:t> myoglobin model.</a:t>
            </a:r>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3F9EA3-27E7-4C45-B7E9-BB5E2E7E21F7}" type="slidenum">
              <a:rPr lang="en-US" sz="1200"/>
              <a:pPr/>
              <a:t>15</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The first atomic model of a protein:  Kendrew’s 1960 2 </a:t>
            </a:r>
            <a:r>
              <a:rPr lang="en-US" dirty="0" err="1" smtClean="0">
                <a:latin typeface="Arial" charset="0"/>
                <a:ea typeface="ＭＳ Ｐゴシック" charset="0"/>
                <a:cs typeface="ＭＳ Ｐゴシック" charset="0"/>
              </a:rPr>
              <a:t>Å</a:t>
            </a:r>
            <a:r>
              <a:rPr lang="en-US" dirty="0" smtClean="0">
                <a:latin typeface="Arial" charset="0"/>
                <a:ea typeface="ＭＳ Ｐゴシック" charset="0"/>
                <a:cs typeface="ＭＳ Ｐゴシック" charset="0"/>
              </a:rPr>
              <a:t> myoglobin model.</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873014-A2FD-1E4C-B2C8-561A9B78F6FE}" type="slidenum">
              <a:rPr lang="en-US" sz="1200"/>
              <a:pPr/>
              <a:t>16</a:t>
            </a:fld>
            <a:endParaRPr lang="en-US" sz="1200"/>
          </a:p>
        </p:txBody>
      </p:sp>
      <p:sp>
        <p:nvSpPr>
          <p:cNvPr id="115714" name="Rectangle 2"/>
          <p:cNvSpPr>
            <a:spLocks noGrp="1" noRot="1" noChangeAspect="1" noChangeArrowheads="1"/>
          </p:cNvSpPr>
          <p:nvPr>
            <p:ph type="sldImg"/>
          </p:nvPr>
        </p:nvSpPr>
        <p:spPr>
          <a:xfrm>
            <a:off x="1100138" y="676275"/>
            <a:ext cx="4610100" cy="3457575"/>
          </a:xfrm>
          <a:solidFill>
            <a:srgbClr val="FFFFFF"/>
          </a:solidFill>
          <a:ln/>
        </p:spPr>
      </p:sp>
      <p:sp>
        <p:nvSpPr>
          <p:cNvPr id="115715" name="Rectangle 3"/>
          <p:cNvSpPr>
            <a:spLocks noGrp="1" noChangeArrowheads="1"/>
          </p:cNvSpPr>
          <p:nvPr>
            <p:ph type="body" idx="1"/>
          </p:nvPr>
        </p:nvSpPr>
        <p:spPr>
          <a:xfrm>
            <a:off x="898525" y="4359275"/>
            <a:ext cx="5011738" cy="4133850"/>
          </a:xfrm>
          <a:solidFill>
            <a:srgbClr val="FFFFFF"/>
          </a:solidFill>
          <a:ln>
            <a:solidFill>
              <a:srgbClr val="000000"/>
            </a:solidFill>
          </a:ln>
          <a:extLst>
            <a:ext uri="{FAA26D3D-D897-4be2-8F04-BA451C77F1D7}">
              <ma14:placeholderFlag xmlns:ma14="http://schemas.microsoft.com/office/mac/drawingml/2011/main" val="1"/>
            </a:ext>
          </a:extLst>
        </p:spPr>
        <p:txBody>
          <a:bodyPr lIns="90004" tIns="45002" rIns="90004" bIns="45002"/>
          <a:lstStyle/>
          <a:p>
            <a:pPr eaLnBrk="1" hangingPunct="1"/>
            <a:r>
              <a:rPr lang="en-US" dirty="0" smtClean="0">
                <a:latin typeface="Arial" charset="0"/>
                <a:ea typeface="ＭＳ Ｐゴシック" charset="0"/>
                <a:cs typeface="ＭＳ Ｐゴシック" charset="0"/>
              </a:rPr>
              <a:t>At Boston Children’s Cancer Research Foundation Laboratory shared</a:t>
            </a:r>
            <a:r>
              <a:rPr lang="en-US" baseline="0" dirty="0" smtClean="0">
                <a:latin typeface="Arial" charset="0"/>
                <a:ea typeface="ＭＳ Ｐゴシック" charset="0"/>
                <a:cs typeface="ＭＳ Ｐゴシック" charset="0"/>
              </a:rPr>
              <a:t> by Caspar and Carolyn Cohen in 1960.  Caspar, Ken Holmes, Aaron Klug.</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Arial" charset="0"/>
                <a:ea typeface="ＭＳ Ｐゴシック" charset="0"/>
                <a:cs typeface="ＭＳ Ｐゴシック" charset="0"/>
              </a:rPr>
              <a:t>Carolyn Cohen, December 1960.</a:t>
            </a:r>
            <a:endParaRPr lang="en-US" dirty="0">
              <a:latin typeface="Arial" charset="0"/>
              <a:ea typeface="ＭＳ Ｐゴシック" charset="0"/>
              <a:cs typeface="ＭＳ Ｐゴシック" charset="0"/>
            </a:endParaRPr>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3FDAB7-7346-6842-8DC1-A4076F9BCD26}" type="slidenum">
              <a:rPr lang="en-US" sz="120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35640E-1977-0141-B937-1C80A26FA07B}" type="slidenum">
              <a:rPr lang="en-US" sz="1200"/>
              <a:pPr/>
              <a:t>18</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First visualization of alpha-helical coiled-coil diffraction pattern</a:t>
            </a:r>
            <a:r>
              <a:rPr lang="en-US" baseline="0" dirty="0" smtClean="0">
                <a:latin typeface="Arial" charset="0"/>
                <a:ea typeface="ＭＳ Ｐゴシック" charset="0"/>
                <a:cs typeface="ＭＳ Ｐゴシック" charset="0"/>
              </a:rPr>
              <a:t> predicted by Crick in 1953, obtained by Holmes and Cohen in 1960.</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1962 Nobel</a:t>
            </a:r>
            <a:r>
              <a:rPr lang="en-US" baseline="0" dirty="0" smtClean="0"/>
              <a:t> Prizes for DNA and crystalline protein structures and Grapes of Wrath:  Wilkins, Steinbeck, Kendrew, Perutz, Crick and Watson.</a:t>
            </a:r>
            <a:endParaRPr lang="en-US" dirty="0"/>
          </a:p>
        </p:txBody>
      </p:sp>
      <p:sp>
        <p:nvSpPr>
          <p:cNvPr id="4" name="Slide Number Placeholder 3"/>
          <p:cNvSpPr>
            <a:spLocks noGrp="1"/>
          </p:cNvSpPr>
          <p:nvPr>
            <p:ph type="sldNum" sz="quarter" idx="10"/>
          </p:nvPr>
        </p:nvSpPr>
        <p:spPr/>
        <p:txBody>
          <a:bodyPr/>
          <a:lstStyle/>
          <a:p>
            <a:pPr>
              <a:defRPr/>
            </a:pPr>
            <a:fld id="{0BAB86FE-5F55-4548-AED5-DC6F127CF0AB}" type="slidenum">
              <a:rPr lang="en-US" smtClean="0"/>
              <a:pPr>
                <a:defRPr/>
              </a:pPr>
              <a:t>19</a:t>
            </a:fld>
            <a:endParaRPr lang="en-US"/>
          </a:p>
        </p:txBody>
      </p:sp>
    </p:spTree>
    <p:extLst>
      <p:ext uri="{BB962C8B-B14F-4D97-AF65-F5344CB8AC3E}">
        <p14:creationId xmlns:p14="http://schemas.microsoft.com/office/powerpoint/2010/main" val="3876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05EACE-E7AB-C54C-9616-AB2AF659D23F}" type="slidenum">
              <a:rPr lang="en-US" sz="1200"/>
              <a:pPr/>
              <a:t>2</a:t>
            </a:fld>
            <a:endParaRPr lang="en-US" sz="1200"/>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Rosalind</a:t>
            </a:r>
            <a:r>
              <a:rPr lang="en-US" baseline="0" dirty="0" smtClean="0">
                <a:latin typeface="Arial" charset="0"/>
                <a:ea typeface="ＭＳ Ｐゴシック" charset="0"/>
                <a:cs typeface="ＭＳ Ｐゴシック" charset="0"/>
              </a:rPr>
              <a:t> Franklin’s Photo 51 of B-DNA</a:t>
            </a:r>
            <a:endParaRPr lang="en-US"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FA14AC-344E-C249-98C0-E6AAC900F394}" type="slidenum">
              <a:rPr lang="en-US" sz="1200"/>
              <a:pPr/>
              <a:t>20</a:t>
            </a:fld>
            <a:endParaRPr lang="en-US" sz="120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The Medical Research Council Laboratory of Molecular Biology, Cambridge, England in 1962,</a:t>
            </a:r>
            <a:r>
              <a:rPr lang="en-US" baseline="0" dirty="0" smtClean="0">
                <a:latin typeface="Arial" charset="0"/>
                <a:ea typeface="ＭＳ Ｐゴシック" charset="0"/>
                <a:cs typeface="ＭＳ Ｐゴシック" charset="0"/>
              </a:rPr>
              <a:t> formerly the MRC Unit for the Study of the Molecular Structure of Biological Systems, before it had this new home.</a:t>
            </a: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70ADB6-4F80-0F43-9E06-FF15B0CBAA09}" type="slidenum">
              <a:rPr lang="en-US" sz="1200"/>
              <a:pPr/>
              <a:t>21</a:t>
            </a:fld>
            <a:endParaRPr lang="en-US" sz="120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Leaders of the new Laboratory of Molecular Biology.  Rear:  Kendrew and Crick; seated, Huxley, Perutz, Sanger</a:t>
            </a:r>
            <a:r>
              <a:rPr lang="en-US" baseline="0" dirty="0" smtClean="0">
                <a:latin typeface="Arial" charset="0"/>
                <a:ea typeface="ＭＳ Ｐゴシック" charset="0"/>
                <a:cs typeface="ＭＳ Ｐゴシック" charset="0"/>
              </a:rPr>
              <a:t> and Brenner.</a:t>
            </a:r>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13FD10-1675-164B-8AA2-A7C7D662F618}" type="slidenum">
              <a:rPr lang="en-US" sz="1200"/>
              <a:pPr/>
              <a:t>22</a:t>
            </a:fld>
            <a:endParaRPr lang="en-US" sz="1200"/>
          </a:p>
        </p:txBody>
      </p:sp>
      <p:sp>
        <p:nvSpPr>
          <p:cNvPr id="126978" name="Rectangle 2"/>
          <p:cNvSpPr>
            <a:spLocks noGrp="1" noRot="1" noChangeAspect="1" noChangeArrowheads="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Title page of festschrift for Linus Pauling organized in 1966 for his 65</a:t>
            </a:r>
            <a:r>
              <a:rPr lang="en-US" baseline="30000" dirty="0" smtClean="0">
                <a:latin typeface="Arial" charset="0"/>
                <a:ea typeface="ＭＳ Ｐゴシック" charset="0"/>
                <a:cs typeface="ＭＳ Ｐゴシック" charset="0"/>
              </a:rPr>
              <a:t>th</a:t>
            </a:r>
            <a:r>
              <a:rPr lang="en-US" baseline="0" dirty="0" smtClean="0">
                <a:latin typeface="Arial" charset="0"/>
                <a:ea typeface="ＭＳ Ｐゴシック" charset="0"/>
                <a:cs typeface="ＭＳ Ｐゴシック" charset="0"/>
              </a:rPr>
              <a:t> birthday.  (</a:t>
            </a:r>
            <a:r>
              <a:rPr lang="en-US" b="0" baseline="0" dirty="0" smtClean="0">
                <a:latin typeface="Arial" charset="0"/>
                <a:ea typeface="ＭＳ Ｐゴシック" charset="0"/>
                <a:cs typeface="ＭＳ Ｐゴシック" charset="0"/>
              </a:rPr>
              <a:t>This book is now out of print..)</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F3399E2-5098-3843-B02E-DFB5B23E1E87}" type="slidenum">
              <a:rPr lang="en-US" sz="1200"/>
              <a:pPr/>
              <a:t>23</a:t>
            </a:fld>
            <a:endParaRPr lang="en-US" sz="12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Cover of 2006 Centenary Edition of 1966 festschrift</a:t>
            </a:r>
            <a:r>
              <a:rPr lang="en-US" baseline="0" dirty="0" smtClean="0">
                <a:latin typeface="Arial" charset="0"/>
                <a:ea typeface="ＭＳ Ｐゴシック" charset="0"/>
                <a:cs typeface="ＭＳ Ｐゴシック" charset="0"/>
              </a:rPr>
              <a:t> for Max </a:t>
            </a:r>
            <a:r>
              <a:rPr lang="en-US" baseline="0" dirty="0" err="1" smtClean="0">
                <a:latin typeface="Arial" charset="0"/>
                <a:ea typeface="ＭＳ Ｐゴシック" charset="0"/>
                <a:cs typeface="ＭＳ Ｐゴシック" charset="0"/>
              </a:rPr>
              <a:t>Delbr</a:t>
            </a:r>
            <a:r>
              <a:rPr lang="en-US" u="sng" baseline="0" dirty="0" err="1" smtClean="0">
                <a:latin typeface="Arial" charset="0"/>
                <a:ea typeface="ＭＳ Ｐゴシック" charset="0"/>
                <a:cs typeface="ＭＳ Ｐゴシック" charset="0"/>
              </a:rPr>
              <a:t>ück</a:t>
            </a:r>
            <a:r>
              <a:rPr lang="en-US" u="sng" baseline="0" dirty="0" smtClean="0">
                <a:latin typeface="Arial" charset="0"/>
                <a:ea typeface="ＭＳ Ｐゴシック" charset="0"/>
                <a:cs typeface="ＭＳ Ｐゴシック" charset="0"/>
              </a:rPr>
              <a:t>,</a:t>
            </a:r>
            <a:r>
              <a:rPr lang="en-US" u="none" baseline="0" dirty="0" smtClean="0">
                <a:latin typeface="Arial" charset="0"/>
                <a:ea typeface="ＭＳ Ｐゴシック" charset="0"/>
                <a:cs typeface="ＭＳ Ｐゴシック" charset="0"/>
              </a:rPr>
              <a:t> born 1906. (This book is still in print.)</a:t>
            </a:r>
            <a:endParaRPr lang="en-US" u="none"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Kendrew’s 1967 review of the </a:t>
            </a:r>
            <a:r>
              <a:rPr lang="en-US" baseline="0" dirty="0" err="1" smtClean="0">
                <a:latin typeface="Arial" charset="0"/>
                <a:ea typeface="ＭＳ Ｐゴシック" charset="0"/>
                <a:cs typeface="ＭＳ Ｐゴシック" charset="0"/>
              </a:rPr>
              <a:t>Delbr</a:t>
            </a:r>
            <a:r>
              <a:rPr lang="en-US" u="sng" baseline="0" dirty="0" err="1" smtClean="0">
                <a:latin typeface="Arial" charset="0"/>
                <a:ea typeface="ＭＳ Ｐゴシック" charset="0"/>
                <a:cs typeface="ＭＳ Ｐゴシック" charset="0"/>
              </a:rPr>
              <a:t>ück</a:t>
            </a:r>
            <a:r>
              <a:rPr lang="en-US" u="none" baseline="0" dirty="0" smtClean="0">
                <a:latin typeface="Arial" pitchFamily="1" charset="0"/>
                <a:ea typeface="ＭＳ Ｐゴシック" pitchFamily="1" charset="-128"/>
                <a:cs typeface="ＭＳ Ｐゴシック" pitchFamily="1" charset="-128"/>
              </a:rPr>
              <a:t> festschrift “Phage and the Origins of Molecular Biology” from Scientific American.</a:t>
            </a:r>
            <a:endParaRPr lang="en-US" dirty="0"/>
          </a:p>
        </p:txBody>
      </p:sp>
      <p:sp>
        <p:nvSpPr>
          <p:cNvPr id="4" name="Slide Number Placeholder 3"/>
          <p:cNvSpPr>
            <a:spLocks noGrp="1"/>
          </p:cNvSpPr>
          <p:nvPr>
            <p:ph type="sldNum" sz="quarter" idx="10"/>
          </p:nvPr>
        </p:nvSpPr>
        <p:spPr/>
        <p:txBody>
          <a:bodyPr/>
          <a:lstStyle/>
          <a:p>
            <a:pPr>
              <a:defRPr/>
            </a:pPr>
            <a:fld id="{0BAB86FE-5F55-4548-AED5-DC6F127CF0AB}" type="slidenum">
              <a:rPr lang="en-US" smtClean="0"/>
              <a:pPr>
                <a:defRPr/>
              </a:pPr>
              <a:t>24</a:t>
            </a:fld>
            <a:endParaRPr lang="en-US"/>
          </a:p>
        </p:txBody>
      </p:sp>
    </p:spTree>
    <p:extLst>
      <p:ext uri="{BB962C8B-B14F-4D97-AF65-F5344CB8AC3E}">
        <p14:creationId xmlns:p14="http://schemas.microsoft.com/office/powerpoint/2010/main" val="2157132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John Kendrew’s 1967 review of the </a:t>
            </a:r>
            <a:r>
              <a:rPr lang="en-US" baseline="0" dirty="0" err="1" smtClean="0">
                <a:latin typeface="Arial" charset="0"/>
                <a:ea typeface="ＭＳ Ｐゴシック" charset="0"/>
                <a:cs typeface="ＭＳ Ｐゴシック" charset="0"/>
              </a:rPr>
              <a:t>Delbr</a:t>
            </a:r>
            <a:r>
              <a:rPr lang="en-US" u="sng" baseline="0" dirty="0" err="1" smtClean="0">
                <a:latin typeface="Arial" charset="0"/>
                <a:ea typeface="ＭＳ Ｐゴシック" charset="0"/>
                <a:cs typeface="ＭＳ Ｐゴシック" charset="0"/>
              </a:rPr>
              <a:t>ück</a:t>
            </a:r>
            <a:r>
              <a:rPr lang="en-US" u="none" baseline="0" dirty="0" smtClean="0">
                <a:latin typeface="Arial" pitchFamily="1" charset="0"/>
                <a:ea typeface="ＭＳ Ｐゴシック" pitchFamily="1" charset="-128"/>
                <a:cs typeface="ＭＳ Ｐゴシック" pitchFamily="1" charset="-128"/>
              </a:rPr>
              <a:t> festschrift “Phage and the Origins of Molecular Biology” from Scientific American.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BAB86FE-5F55-4548-AED5-DC6F127CF0AB}" type="slidenum">
              <a:rPr lang="en-US" smtClean="0"/>
              <a:pPr>
                <a:defRPr/>
              </a:pPr>
              <a:t>25</a:t>
            </a:fld>
            <a:endParaRPr lang="en-US"/>
          </a:p>
        </p:txBody>
      </p:sp>
    </p:spTree>
    <p:extLst>
      <p:ext uri="{BB962C8B-B14F-4D97-AF65-F5344CB8AC3E}">
        <p14:creationId xmlns:p14="http://schemas.microsoft.com/office/powerpoint/2010/main" val="1497803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John Kendrew’s 1967 review of the </a:t>
            </a:r>
            <a:r>
              <a:rPr lang="en-US" baseline="0" dirty="0" err="1" smtClean="0">
                <a:latin typeface="Arial" charset="0"/>
                <a:ea typeface="ＭＳ Ｐゴシック" charset="0"/>
                <a:cs typeface="ＭＳ Ｐゴシック" charset="0"/>
              </a:rPr>
              <a:t>Delbr</a:t>
            </a:r>
            <a:r>
              <a:rPr lang="en-US" u="sng" baseline="0" dirty="0" err="1" smtClean="0">
                <a:latin typeface="Arial" charset="0"/>
                <a:ea typeface="ＭＳ Ｐゴシック" charset="0"/>
                <a:cs typeface="ＭＳ Ｐゴシック" charset="0"/>
              </a:rPr>
              <a:t>ück</a:t>
            </a:r>
            <a:r>
              <a:rPr lang="en-US" u="none" baseline="0" dirty="0" smtClean="0">
                <a:latin typeface="Arial" pitchFamily="1" charset="0"/>
                <a:ea typeface="ＭＳ Ｐゴシック" pitchFamily="1" charset="-128"/>
                <a:cs typeface="ＭＳ Ｐゴシック" pitchFamily="1" charset="-128"/>
              </a:rPr>
              <a:t> festschrift “Phage and the Origins of Molecular Biology” from Scientific American.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BAB86FE-5F55-4548-AED5-DC6F127CF0AB}" type="slidenum">
              <a:rPr lang="en-US" smtClean="0"/>
              <a:pPr>
                <a:defRPr/>
              </a:pPr>
              <a:t>26</a:t>
            </a:fld>
            <a:endParaRPr lang="en-US"/>
          </a:p>
        </p:txBody>
      </p:sp>
    </p:spTree>
    <p:extLst>
      <p:ext uri="{BB962C8B-B14F-4D97-AF65-F5344CB8AC3E}">
        <p14:creationId xmlns:p14="http://schemas.microsoft.com/office/powerpoint/2010/main" val="311536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53862A-5710-0343-B295-9663F0B6310A}" type="slidenum">
              <a:rPr lang="en-US" sz="1200"/>
              <a:pPr/>
              <a:t>3</a:t>
            </a:fld>
            <a:endParaRPr lang="en-US" sz="1200"/>
          </a:p>
        </p:txBody>
      </p:sp>
      <p:sp>
        <p:nvSpPr>
          <p:cNvPr id="89090" name="Rectangle 2"/>
          <p:cNvSpPr>
            <a:spLocks noGrp="1" noRot="1" noChangeAspect="1" noChangeArrowheads="1"/>
          </p:cNvSpPr>
          <p:nvPr>
            <p:ph type="sldImg"/>
          </p:nvPr>
        </p:nvSpPr>
        <p:spPr>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latin typeface="Arial" charset="0"/>
                <a:ea typeface="ＭＳ Ｐゴシック" charset="0"/>
                <a:cs typeface="ＭＳ Ｐゴシック" charset="0"/>
              </a:rPr>
              <a:t>Rosalind</a:t>
            </a:r>
            <a:r>
              <a:rPr lang="en-US" baseline="0" smtClean="0">
                <a:latin typeface="Arial" charset="0"/>
                <a:ea typeface="ＭＳ Ｐゴシック" charset="0"/>
                <a:cs typeface="ＭＳ Ｐゴシック" charset="0"/>
              </a:rPr>
              <a:t> Franklin’s Photo 51 of B-DNA</a:t>
            </a:r>
            <a:endParaRPr lang="en-US" smtClean="0">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16457C-DCF5-7D41-BB3C-BE144593C7E3}" type="slidenum">
              <a:rPr lang="en-US" sz="1200"/>
              <a:pPr/>
              <a:t>4</a:t>
            </a:fld>
            <a:endParaRPr lang="en-US" sz="1200"/>
          </a:p>
        </p:txBody>
      </p:sp>
      <p:sp>
        <p:nvSpPr>
          <p:cNvPr id="91138" name="Rectangle 2"/>
          <p:cNvSpPr>
            <a:spLocks noGrp="1" noRot="1" noChangeAspect="1" noChangeArrowheads="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ea typeface="ＭＳ Ｐゴシック" charset="0"/>
                <a:cs typeface="ＭＳ Ｐゴシック" charset="0"/>
              </a:rPr>
              <a:t>Rosalind Franklin’s Photo 51 of B-DNA</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CBB1EE-C1DC-EA4A-853A-8B7816F882F6}" type="slidenum">
              <a:rPr lang="en-US" sz="1200"/>
              <a:pPr/>
              <a:t>5</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0"/>
                <a:cs typeface="ＭＳ Ｐゴシック" charset="0"/>
              </a:rPr>
              <a:t>but </a:t>
            </a:r>
            <a:r>
              <a:rPr lang="en-US" dirty="0">
                <a:latin typeface="Arial" charset="0"/>
                <a:ea typeface="ＭＳ Ｐゴシック" charset="0"/>
                <a:cs typeface="ＭＳ Ｐゴシック" charset="0"/>
              </a:rPr>
              <a:t>she had no problem seeing the double helical DNA backbone in her photo 51</a:t>
            </a:r>
            <a:r>
              <a:rPr lang="en-US" dirty="0" smtClean="0">
                <a:latin typeface="Arial" charset="0"/>
                <a:ea typeface="ＭＳ Ｐゴシック" charset="0"/>
                <a:cs typeface="ＭＳ Ｐゴシック" charset="0"/>
              </a:rPr>
              <a:t>.</a:t>
            </a:r>
          </a:p>
          <a:p>
            <a:pPr eaLnBrk="1" hangingPunct="1"/>
            <a:r>
              <a:rPr lang="en-US" dirty="0" smtClean="0">
                <a:latin typeface="Arial" charset="0"/>
                <a:ea typeface="ＭＳ Ｐゴシック" charset="0"/>
                <a:cs typeface="ＭＳ Ｐゴシック" charset="0"/>
              </a:rPr>
              <a:t>(DNA helical parameters determined</a:t>
            </a:r>
            <a:r>
              <a:rPr lang="en-US" baseline="0" dirty="0" smtClean="0">
                <a:latin typeface="Arial" charset="0"/>
                <a:ea typeface="ＭＳ Ｐゴシック" charset="0"/>
                <a:cs typeface="ＭＳ Ｐゴシック" charset="0"/>
              </a:rPr>
              <a:t> by Franklin.)</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Once Watson and Crick had fitted </a:t>
            </a:r>
            <a:r>
              <a:rPr lang="en-US" dirty="0" err="1">
                <a:latin typeface="Arial" charset="0"/>
                <a:ea typeface="ＭＳ Ｐゴシック" charset="0"/>
                <a:cs typeface="ＭＳ Ｐゴシック" charset="0"/>
              </a:rPr>
              <a:t>Chagaff's</a:t>
            </a:r>
            <a:r>
              <a:rPr lang="en-US" dirty="0">
                <a:latin typeface="Arial" charset="0"/>
                <a:ea typeface="ＭＳ Ｐゴシック" charset="0"/>
                <a:cs typeface="ＭＳ Ｐゴシック" charset="0"/>
              </a:rPr>
              <a:t> base pairs into Franklin's double helical backbone, the challenge was how to present their model while obscuring where the critical structural data had come from. What had not escaped their notice about the genetic copying mechanism suggested by their base pairing at the conclusion of their brief Nature bombshell was clever distraction</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AD4497-3A03-B24E-9792-827553E86B4C}"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F6EEA90-1816-D845-9A39-8E1118937E69}" type="slidenum">
              <a:rPr lang="en-US" sz="1200"/>
              <a:pPr/>
              <a:t>7</a:t>
            </a:fld>
            <a:endParaRPr lang="en-US" sz="1200"/>
          </a:p>
        </p:txBody>
      </p:sp>
      <p:sp>
        <p:nvSpPr>
          <p:cNvPr id="97282" name="Rectangle 2"/>
          <p:cNvSpPr>
            <a:spLocks noGrp="1" noRot="1" noChangeAspect="1" noChangeArrowheads="1"/>
          </p:cNvSpPr>
          <p:nvPr>
            <p:ph type="sldImg"/>
          </p:nvPr>
        </p:nvSpPr>
        <p:spPr>
          <a:xfrm>
            <a:off x="1100138" y="676275"/>
            <a:ext cx="4610100" cy="3457575"/>
          </a:xfrm>
          <a:solidFill>
            <a:srgbClr val="FFFFFF"/>
          </a:solidFill>
          <a:ln/>
        </p:spPr>
      </p:sp>
      <p:sp>
        <p:nvSpPr>
          <p:cNvPr id="97283" name="Rectangle 3"/>
          <p:cNvSpPr>
            <a:spLocks noGrp="1" noChangeArrowheads="1"/>
          </p:cNvSpPr>
          <p:nvPr>
            <p:ph type="body" idx="1"/>
          </p:nvPr>
        </p:nvSpPr>
        <p:spPr>
          <a:xfrm>
            <a:off x="898525" y="4359275"/>
            <a:ext cx="5011738" cy="4133850"/>
          </a:xfrm>
          <a:solidFill>
            <a:srgbClr val="FFFFFF"/>
          </a:solidFill>
          <a:ln>
            <a:solidFill>
              <a:srgbClr val="000000"/>
            </a:solidFill>
          </a:ln>
          <a:extLst>
            <a:ext uri="{FAA26D3D-D897-4be2-8F04-BA451C77F1D7}">
              <ma14:placeholderFlag xmlns:ma14="http://schemas.microsoft.com/office/mac/drawingml/2011/main" val="1"/>
            </a:ext>
          </a:extLst>
        </p:spPr>
        <p:txBody>
          <a:bodyPr lIns="90004" tIns="45002" rIns="90004" bIns="45002"/>
          <a:lstStyle/>
          <a:p>
            <a:pPr eaLnBrk="1" hangingPunct="1"/>
            <a:r>
              <a:rPr lang="en-US" dirty="0" smtClean="0">
                <a:latin typeface="Arial" charset="0"/>
                <a:ea typeface="ＭＳ Ｐゴシック" charset="0"/>
                <a:cs typeface="ＭＳ Ｐゴシック" charset="0"/>
              </a:rPr>
              <a:t>Pauling’s September 1953 Protein Conference in Pasadena.</a:t>
            </a:r>
            <a:r>
              <a:rPr lang="en-US" baseline="0" dirty="0" smtClean="0">
                <a:latin typeface="Arial" charset="0"/>
                <a:ea typeface="ＭＳ Ｐゴシック" charset="0"/>
                <a:cs typeface="ＭＳ Ｐゴシック" charset="0"/>
              </a:rPr>
              <a:t>  The most notable absence was Rosalind Franklin, who was not invited. </a:t>
            </a:r>
            <a:r>
              <a:rPr lang="en-US" dirty="0" smtClean="0">
                <a:latin typeface="Arial" charset="0"/>
                <a:ea typeface="ＭＳ Ｐゴシック" charset="0"/>
                <a:cs typeface="ＭＳ Ｐゴシック" charset="0"/>
              </a:rPr>
              <a:t> (Pauling’s listing of participants is at http://</a:t>
            </a:r>
            <a:r>
              <a:rPr lang="en-US" dirty="0" err="1" smtClean="0">
                <a:latin typeface="Arial" charset="0"/>
                <a:ea typeface="ＭＳ Ｐゴシック" charset="0"/>
                <a:cs typeface="ＭＳ Ｐゴシック" charset="0"/>
              </a:rPr>
              <a:t>osulibrary.oregonstate.edu</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specialcollections</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coll</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pauling</a:t>
            </a:r>
            <a:r>
              <a:rPr lang="en-US" dirty="0" smtClean="0">
                <a:latin typeface="Arial" charset="0"/>
                <a:ea typeface="ＭＳ Ｐゴシック" charset="0"/>
                <a:cs typeface="ＭＳ Ｐゴシック" charset="0"/>
              </a:rPr>
              <a:t>/</a:t>
            </a:r>
            <a:r>
              <a:rPr lang="en-US" dirty="0" err="1" smtClean="0">
                <a:latin typeface="Arial" charset="0"/>
                <a:ea typeface="ＭＳ Ｐゴシック" charset="0"/>
                <a:cs typeface="ＭＳ Ｐゴシック" charset="0"/>
              </a:rPr>
              <a:t>dna</a:t>
            </a:r>
            <a:r>
              <a:rPr lang="en-US" dirty="0" smtClean="0">
                <a:latin typeface="Arial" charset="0"/>
                <a:ea typeface="ＭＳ Ｐゴシック" charset="0"/>
                <a:cs typeface="ＭＳ Ｐゴシック" charset="0"/>
              </a:rPr>
              <a:t>/pictures/1953i.19-large.html in which Hugh Huxley is misidentified as Julian Huxley and </a:t>
            </a:r>
            <a:r>
              <a:rPr lang="en-US" dirty="0" err="1" smtClean="0">
                <a:latin typeface="Arial" charset="0"/>
                <a:ea typeface="ＭＳ Ｐゴシック" charset="0"/>
                <a:cs typeface="ＭＳ Ｐゴシック" charset="0"/>
              </a:rPr>
              <a:t>Vitorrio</a:t>
            </a:r>
            <a:r>
              <a:rPr lang="en-US" dirty="0" smtClean="0">
                <a:latin typeface="Arial" charset="0"/>
                <a:ea typeface="ＭＳ Ｐゴシック" charset="0"/>
                <a:cs typeface="ＭＳ Ｐゴシック" charset="0"/>
              </a:rPr>
              <a:t> </a:t>
            </a:r>
            <a:r>
              <a:rPr lang="en-US" dirty="0" err="1" smtClean="0">
                <a:latin typeface="Arial" charset="0"/>
                <a:ea typeface="ＭＳ Ｐゴシック" charset="0"/>
                <a:cs typeface="ＭＳ Ｐゴシック" charset="0"/>
              </a:rPr>
              <a:t>Luzzati’s</a:t>
            </a:r>
            <a:r>
              <a:rPr lang="en-US" dirty="0" smtClean="0">
                <a:latin typeface="Arial" charset="0"/>
                <a:ea typeface="ＭＳ Ｐゴシック" charset="0"/>
                <a:cs typeface="ＭＳ Ｐゴシック" charset="0"/>
              </a:rPr>
              <a:t> name</a:t>
            </a:r>
            <a:r>
              <a:rPr lang="en-US" baseline="0" dirty="0" smtClean="0">
                <a:latin typeface="Arial" charset="0"/>
                <a:ea typeface="ＭＳ Ｐゴシック" charset="0"/>
                <a:cs typeface="ＭＳ Ｐゴシック" charset="0"/>
              </a:rPr>
              <a:t> is misspelled.  See slide 70, in which the names are indicated on the photo.)</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D4BA23-0A74-754C-83B1-0D411A232ABB}" type="slidenum">
              <a:rPr lang="en-US" sz="1200"/>
              <a:pPr/>
              <a:t>8</a:t>
            </a:fld>
            <a:endParaRPr lang="en-US" sz="1200"/>
          </a:p>
        </p:txBody>
      </p:sp>
      <p:sp>
        <p:nvSpPr>
          <p:cNvPr id="99330" name="Rectangle 2"/>
          <p:cNvSpPr>
            <a:spLocks noGrp="1" noRot="1" noChangeAspect="1" noChangeArrowheads="1"/>
          </p:cNvSpPr>
          <p:nvPr>
            <p:ph type="sldImg"/>
          </p:nvPr>
        </p:nvSpPr>
        <p:spPr>
          <a:xfrm>
            <a:off x="1100138" y="676275"/>
            <a:ext cx="4610100" cy="3457575"/>
          </a:xfrm>
          <a:solidFill>
            <a:srgbClr val="FFFFFF"/>
          </a:solidFill>
          <a:ln/>
        </p:spPr>
      </p:sp>
      <p:sp>
        <p:nvSpPr>
          <p:cNvPr id="99331" name="Rectangle 3"/>
          <p:cNvSpPr>
            <a:spLocks noGrp="1" noChangeArrowheads="1"/>
          </p:cNvSpPr>
          <p:nvPr>
            <p:ph type="body" idx="1"/>
          </p:nvPr>
        </p:nvSpPr>
        <p:spPr>
          <a:xfrm>
            <a:off x="898525" y="4359275"/>
            <a:ext cx="5011738" cy="4133850"/>
          </a:xfrm>
          <a:solidFill>
            <a:srgbClr val="FFFFFF"/>
          </a:solidFill>
          <a:ln>
            <a:solidFill>
              <a:srgbClr val="000000"/>
            </a:solidFill>
          </a:ln>
          <a:extLst>
            <a:ext uri="{FAA26D3D-D897-4be2-8F04-BA451C77F1D7}">
              <ma14:placeholderFlag xmlns:ma14="http://schemas.microsoft.com/office/mac/drawingml/2011/main" val="1"/>
            </a:ext>
          </a:extLst>
        </p:spPr>
        <p:txBody>
          <a:bodyPr lIns="90004" tIns="45002" rIns="90004" bIns="45002"/>
          <a:lstStyle/>
          <a:p>
            <a:pPr eaLnBrk="1" hangingPunct="1"/>
            <a:r>
              <a:rPr lang="en-US" dirty="0" smtClean="0">
                <a:latin typeface="Arial" charset="0"/>
                <a:ea typeface="ＭＳ Ｐゴシック" charset="0"/>
                <a:cs typeface="ＭＳ Ｐゴシック" charset="0"/>
              </a:rPr>
              <a:t>Pauling’s September 1953 Protein Conference in Pasadena.</a:t>
            </a:r>
            <a:r>
              <a:rPr lang="en-US" baseline="0"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See caption for slide 42</a:t>
            </a:r>
            <a:r>
              <a:rPr lang="en-US" baseline="0" dirty="0" smtClean="0">
                <a:latin typeface="Arial" charset="0"/>
                <a:ea typeface="ＭＳ Ｐゴシック" charset="0"/>
                <a:cs typeface="ＭＳ Ｐゴシック" charset="0"/>
              </a:rPr>
              <a:t> for information on names of those who attended.</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ECA05A-5D43-BD4B-B5C8-0918755C4959}" type="slidenum">
              <a:rPr lang="en-US" sz="1200"/>
              <a:pPr/>
              <a:t>9</a:t>
            </a:fld>
            <a:endParaRPr lang="en-US" sz="1200"/>
          </a:p>
        </p:txBody>
      </p:sp>
      <p:sp>
        <p:nvSpPr>
          <p:cNvPr id="101378" name="Rectangle 2"/>
          <p:cNvSpPr>
            <a:spLocks noGrp="1" noRot="1" noChangeAspect="1" noChangeArrowheads="1"/>
          </p:cNvSpPr>
          <p:nvPr>
            <p:ph type="sldImg"/>
          </p:nvPr>
        </p:nvSpPr>
        <p:spPr>
          <a:xfrm>
            <a:off x="1100138" y="676275"/>
            <a:ext cx="4610100" cy="3457575"/>
          </a:xfrm>
          <a:solidFill>
            <a:srgbClr val="FFFFFF"/>
          </a:solidFill>
          <a:ln/>
        </p:spPr>
      </p:sp>
      <p:sp>
        <p:nvSpPr>
          <p:cNvPr id="101379" name="Rectangle 3"/>
          <p:cNvSpPr>
            <a:spLocks noGrp="1" noChangeArrowheads="1"/>
          </p:cNvSpPr>
          <p:nvPr>
            <p:ph type="body" idx="1"/>
          </p:nvPr>
        </p:nvSpPr>
        <p:spPr>
          <a:xfrm>
            <a:off x="898525" y="4359275"/>
            <a:ext cx="5011738" cy="4133850"/>
          </a:xfrm>
          <a:solidFill>
            <a:srgbClr val="FFFFFF"/>
          </a:solidFill>
          <a:ln>
            <a:solidFill>
              <a:srgbClr val="000000"/>
            </a:solidFill>
          </a:ln>
          <a:extLst>
            <a:ext uri="{FAA26D3D-D897-4be2-8F04-BA451C77F1D7}">
              <ma14:placeholderFlag xmlns:ma14="http://schemas.microsoft.com/office/mac/drawingml/2011/main" val="1"/>
            </a:ext>
          </a:extLst>
        </p:spPr>
        <p:txBody>
          <a:bodyPr lIns="90004" tIns="45002" rIns="90004" bIns="45002"/>
          <a:lstStyle/>
          <a:p>
            <a:pPr eaLnBrk="1" hangingPunct="1"/>
            <a:r>
              <a:rPr lang="en-US" dirty="0" smtClean="0">
                <a:latin typeface="Arial" charset="0"/>
                <a:ea typeface="ＭＳ Ｐゴシック" charset="0"/>
                <a:cs typeface="ＭＳ Ｐゴシック" charset="0"/>
              </a:rPr>
              <a:t>Rosalind Franklin at the March 1956 London Ciba meeting on “The Nature of Viruses”, where she reported the correct helical structure of TMV and the location of its RNA chain.</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F2F93-B3C0-084B-8BE4-0711B449196A}" type="slidenum">
              <a:rPr lang="en-US"/>
              <a:pPr>
                <a:defRPr/>
              </a:pPr>
              <a:t>‹#›</a:t>
            </a:fld>
            <a:endParaRPr lang="en-US"/>
          </a:p>
        </p:txBody>
      </p:sp>
    </p:spTree>
    <p:extLst>
      <p:ext uri="{BB962C8B-B14F-4D97-AF65-F5344CB8AC3E}">
        <p14:creationId xmlns:p14="http://schemas.microsoft.com/office/powerpoint/2010/main" val="140878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616CE5-5E40-1442-9D77-1ABE94281B85}" type="slidenum">
              <a:rPr lang="en-US"/>
              <a:pPr>
                <a:defRPr/>
              </a:pPr>
              <a:t>‹#›</a:t>
            </a:fld>
            <a:endParaRPr lang="en-US"/>
          </a:p>
        </p:txBody>
      </p:sp>
    </p:spTree>
    <p:extLst>
      <p:ext uri="{BB962C8B-B14F-4D97-AF65-F5344CB8AC3E}">
        <p14:creationId xmlns:p14="http://schemas.microsoft.com/office/powerpoint/2010/main" val="37384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60763-76AB-5542-B363-DF0575229F8D}" type="slidenum">
              <a:rPr lang="en-US"/>
              <a:pPr>
                <a:defRPr/>
              </a:pPr>
              <a:t>‹#›</a:t>
            </a:fld>
            <a:endParaRPr lang="en-US"/>
          </a:p>
        </p:txBody>
      </p:sp>
    </p:spTree>
    <p:extLst>
      <p:ext uri="{BB962C8B-B14F-4D97-AF65-F5344CB8AC3E}">
        <p14:creationId xmlns:p14="http://schemas.microsoft.com/office/powerpoint/2010/main" val="25534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E4F203-FCCC-C648-9DEE-0111D4AE174F}" type="slidenum">
              <a:rPr lang="en-US"/>
              <a:pPr>
                <a:defRPr/>
              </a:pPr>
              <a:t>‹#›</a:t>
            </a:fld>
            <a:endParaRPr lang="en-US"/>
          </a:p>
        </p:txBody>
      </p:sp>
    </p:spTree>
    <p:extLst>
      <p:ext uri="{BB962C8B-B14F-4D97-AF65-F5344CB8AC3E}">
        <p14:creationId xmlns:p14="http://schemas.microsoft.com/office/powerpoint/2010/main" val="115035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362C32-F5E7-F948-8FBF-764588398F4D}" type="slidenum">
              <a:rPr lang="en-US"/>
              <a:pPr>
                <a:defRPr/>
              </a:pPr>
              <a:t>‹#›</a:t>
            </a:fld>
            <a:endParaRPr lang="en-US"/>
          </a:p>
        </p:txBody>
      </p:sp>
    </p:spTree>
    <p:extLst>
      <p:ext uri="{BB962C8B-B14F-4D97-AF65-F5344CB8AC3E}">
        <p14:creationId xmlns:p14="http://schemas.microsoft.com/office/powerpoint/2010/main" val="236276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7A5EC3-9FE9-6941-8441-90CC29C815DF}" type="slidenum">
              <a:rPr lang="en-US"/>
              <a:pPr>
                <a:defRPr/>
              </a:pPr>
              <a:t>‹#›</a:t>
            </a:fld>
            <a:endParaRPr lang="en-US"/>
          </a:p>
        </p:txBody>
      </p:sp>
    </p:spTree>
    <p:extLst>
      <p:ext uri="{BB962C8B-B14F-4D97-AF65-F5344CB8AC3E}">
        <p14:creationId xmlns:p14="http://schemas.microsoft.com/office/powerpoint/2010/main" val="416455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E77701F-4D64-3843-B8DB-04F55CC4093C}" type="slidenum">
              <a:rPr lang="en-US"/>
              <a:pPr>
                <a:defRPr/>
              </a:pPr>
              <a:t>‹#›</a:t>
            </a:fld>
            <a:endParaRPr lang="en-US"/>
          </a:p>
        </p:txBody>
      </p:sp>
    </p:spTree>
    <p:extLst>
      <p:ext uri="{BB962C8B-B14F-4D97-AF65-F5344CB8AC3E}">
        <p14:creationId xmlns:p14="http://schemas.microsoft.com/office/powerpoint/2010/main" val="393645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A1B989-458B-3C44-839D-510045AEC457}" type="slidenum">
              <a:rPr lang="en-US"/>
              <a:pPr>
                <a:defRPr/>
              </a:pPr>
              <a:t>‹#›</a:t>
            </a:fld>
            <a:endParaRPr lang="en-US"/>
          </a:p>
        </p:txBody>
      </p:sp>
    </p:spTree>
    <p:extLst>
      <p:ext uri="{BB962C8B-B14F-4D97-AF65-F5344CB8AC3E}">
        <p14:creationId xmlns:p14="http://schemas.microsoft.com/office/powerpoint/2010/main" val="373335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1BD84-C52E-3E48-B625-D16A7F720C83}" type="slidenum">
              <a:rPr lang="en-US"/>
              <a:pPr>
                <a:defRPr/>
              </a:pPr>
              <a:t>‹#›</a:t>
            </a:fld>
            <a:endParaRPr lang="en-US"/>
          </a:p>
        </p:txBody>
      </p:sp>
    </p:spTree>
    <p:extLst>
      <p:ext uri="{BB962C8B-B14F-4D97-AF65-F5344CB8AC3E}">
        <p14:creationId xmlns:p14="http://schemas.microsoft.com/office/powerpoint/2010/main" val="47723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65D226-28CB-EE49-8E19-91E6E7D4FDF3}" type="slidenum">
              <a:rPr lang="en-US"/>
              <a:pPr>
                <a:defRPr/>
              </a:pPr>
              <a:t>‹#›</a:t>
            </a:fld>
            <a:endParaRPr lang="en-US"/>
          </a:p>
        </p:txBody>
      </p:sp>
    </p:spTree>
    <p:extLst>
      <p:ext uri="{BB962C8B-B14F-4D97-AF65-F5344CB8AC3E}">
        <p14:creationId xmlns:p14="http://schemas.microsoft.com/office/powerpoint/2010/main" val="266268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29B58B-1FDB-C844-9E51-B48D042E9B73}" type="slidenum">
              <a:rPr lang="en-US"/>
              <a:pPr>
                <a:defRPr/>
              </a:pPr>
              <a:t>‹#›</a:t>
            </a:fld>
            <a:endParaRPr lang="en-US"/>
          </a:p>
        </p:txBody>
      </p:sp>
    </p:spTree>
    <p:extLst>
      <p:ext uri="{BB962C8B-B14F-4D97-AF65-F5344CB8AC3E}">
        <p14:creationId xmlns:p14="http://schemas.microsoft.com/office/powerpoint/2010/main" val="524242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 charset="0"/>
                <a:ea typeface="ＭＳ Ｐゴシック" pitchFamily="1" charset="-128"/>
                <a:cs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 charset="0"/>
                <a:ea typeface="ＭＳ Ｐゴシック" pitchFamily="1" charset="-128"/>
                <a:cs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4395B582-D617-E34A-9531-924E6F507FB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6pPr>
      <a:lvl7pPr marL="9144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7pPr>
      <a:lvl8pPr marL="13716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8pPr>
      <a:lvl9pPr marL="18288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Bform -no B"/>
          <p:cNvPicPr>
            <a:picLocks noChangeAspect="1" noChangeArrowheads="1"/>
          </p:cNvPicPr>
          <p:nvPr/>
        </p:nvPicPr>
        <p:blipFill>
          <a:blip r:embed="rId3">
            <a:extLst>
              <a:ext uri="{28A0092B-C50C-407E-A947-70E740481C1C}">
                <a14:useLocalDpi xmlns:a14="http://schemas.microsoft.com/office/drawing/2010/main" val="0"/>
              </a:ext>
            </a:extLst>
          </a:blip>
          <a:srcRect l="5298" t="5225" r="5298" b="5225"/>
          <a:stretch>
            <a:fillRect/>
          </a:stretch>
        </p:blipFill>
        <p:spPr bwMode="auto">
          <a:xfrm>
            <a:off x="1485900" y="293688"/>
            <a:ext cx="6173788" cy="62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descr="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075"/>
            <a:ext cx="9144000"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11"/>
          <p:cNvPicPr>
            <a:picLocks noChangeAspect="1" noChangeArrowheads="1"/>
          </p:cNvPicPr>
          <p:nvPr/>
        </p:nvPicPr>
        <p:blipFill>
          <a:blip r:embed="rId3">
            <a:extLst>
              <a:ext uri="{28A0092B-C50C-407E-A947-70E740481C1C}">
                <a14:useLocalDpi xmlns:a14="http://schemas.microsoft.com/office/drawing/2010/main" val="0"/>
              </a:ext>
            </a:extLst>
          </a:blip>
          <a:srcRect l="1047" t="478" b="2388"/>
          <a:stretch>
            <a:fillRect/>
          </a:stretch>
        </p:blipFill>
        <p:spPr bwMode="auto">
          <a:xfrm>
            <a:off x="685800" y="31750"/>
            <a:ext cx="79248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106498"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106499" name="Picture 4" descr="myoglob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0200"/>
            <a:ext cx="62484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8" y="0"/>
            <a:ext cx="718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110594"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110595" name="Picture 4" descr="cover_Structure_of_Myoglob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165350"/>
            <a:ext cx="9612313" cy="1243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endParaRPr lang="en-US">
              <a:latin typeface="Arial" charset="0"/>
              <a:ea typeface="ＭＳ Ｐゴシック" charset="0"/>
              <a:cs typeface="ＭＳ Ｐゴシック" charset="0"/>
            </a:endParaRPr>
          </a:p>
        </p:txBody>
      </p:sp>
      <p:sp>
        <p:nvSpPr>
          <p:cNvPr id="112642"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12643" name="Picture 4" descr="myoglobinm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81000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4" name="Picture 5" descr="myoge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47800"/>
            <a:ext cx="41148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25"/>
            <a:ext cx="9144000"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descr="caroly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97975" cy="731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CohenHolmes_layer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3" y="0"/>
            <a:ext cx="6175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sp>
        <p:nvSpPr>
          <p:cNvPr id="120834" name="Content Placeholder 2"/>
          <p:cNvSpPr>
            <a:spLocks noGrp="1"/>
          </p:cNvSpPr>
          <p:nvPr>
            <p:ph idx="1"/>
          </p:nvPr>
        </p:nvSpPr>
        <p:spPr>
          <a:xfrm>
            <a:off x="0" y="0"/>
            <a:ext cx="9144000" cy="6858000"/>
          </a:xfrm>
        </p:spPr>
        <p:txBody>
          <a:bodyPr/>
          <a:lstStyle/>
          <a:p>
            <a:endParaRPr lang="en-US">
              <a:latin typeface="Arial" charset="0"/>
              <a:ea typeface="ＭＳ Ｐゴシック" charset="0"/>
              <a:cs typeface="ＭＳ Ｐゴシック" charset="0"/>
            </a:endParaRPr>
          </a:p>
        </p:txBody>
      </p:sp>
      <p:pic>
        <p:nvPicPr>
          <p:cNvPr id="1208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38"/>
            <a:ext cx="85344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Bform -no B"/>
          <p:cNvPicPr>
            <a:picLocks noChangeAspect="1" noChangeArrowheads="1"/>
          </p:cNvPicPr>
          <p:nvPr/>
        </p:nvPicPr>
        <p:blipFill>
          <a:blip r:embed="rId3">
            <a:extLst>
              <a:ext uri="{28A0092B-C50C-407E-A947-70E740481C1C}">
                <a14:useLocalDpi xmlns:a14="http://schemas.microsoft.com/office/drawing/2010/main" val="0"/>
              </a:ext>
            </a:extLst>
          </a:blip>
          <a:srcRect l="5298" t="5225" r="5298" b="5225"/>
          <a:stretch>
            <a:fillRect/>
          </a:stretch>
        </p:blipFill>
        <p:spPr bwMode="auto">
          <a:xfrm>
            <a:off x="1485900" y="293688"/>
            <a:ext cx="6173788" cy="62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Line 3"/>
          <p:cNvSpPr>
            <a:spLocks noChangeShapeType="1"/>
          </p:cNvSpPr>
          <p:nvPr/>
        </p:nvSpPr>
        <p:spPr bwMode="auto">
          <a:xfrm>
            <a:off x="3552825" y="2293938"/>
            <a:ext cx="2082800" cy="2387600"/>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19" name="Line 4"/>
          <p:cNvSpPr>
            <a:spLocks noChangeShapeType="1"/>
          </p:cNvSpPr>
          <p:nvPr/>
        </p:nvSpPr>
        <p:spPr bwMode="auto">
          <a:xfrm flipH="1">
            <a:off x="3435350" y="2303463"/>
            <a:ext cx="2287588" cy="2370137"/>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121858"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121859" name="Picture 4" descr="LMB Building c"/>
          <p:cNvPicPr>
            <a:picLocks noChangeAspect="1" noChangeArrowheads="1"/>
          </p:cNvPicPr>
          <p:nvPr/>
        </p:nvPicPr>
        <p:blipFill>
          <a:blip r:embed="rId3">
            <a:extLst>
              <a:ext uri="{28A0092B-C50C-407E-A947-70E740481C1C}">
                <a14:useLocalDpi xmlns:a14="http://schemas.microsoft.com/office/drawing/2010/main" val="0"/>
              </a:ext>
            </a:extLst>
          </a:blip>
          <a:srcRect r="267" b="606"/>
          <a:stretch>
            <a:fillRect/>
          </a:stretch>
        </p:blipFill>
        <p:spPr bwMode="auto">
          <a:xfrm>
            <a:off x="152400" y="457200"/>
            <a:ext cx="885348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123906"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123907" name="Picture 4" descr="MRC Gang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525"/>
            <a:ext cx="748665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125954"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125955" name="Picture 4" descr="Pau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08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ctrTitle"/>
          </p:nvPr>
        </p:nvSpPr>
        <p:spPr>
          <a:xfrm>
            <a:off x="685800" y="2286000"/>
            <a:ext cx="7772400" cy="1143000"/>
          </a:xfrm>
        </p:spPr>
        <p:txBody>
          <a:bodyPr/>
          <a:lstStyle/>
          <a:p>
            <a:pPr eaLnBrk="1" hangingPunct="1"/>
            <a:endParaRPr lang="en-US">
              <a:latin typeface="Arial" charset="0"/>
              <a:ea typeface="ＭＳ Ｐゴシック" charset="0"/>
              <a:cs typeface="ＭＳ Ｐゴシック" charset="0"/>
            </a:endParaRPr>
          </a:p>
        </p:txBody>
      </p:sp>
      <p:sp>
        <p:nvSpPr>
          <p:cNvPr id="128002" name="Rectangle 3"/>
          <p:cNvSpPr>
            <a:spLocks noGrp="1" noChangeArrowheads="1"/>
          </p:cNvSpPr>
          <p:nvPr>
            <p:ph type="subTitle" idx="1"/>
          </p:nvPr>
        </p:nvSpPr>
        <p:spPr/>
        <p:txBody>
          <a:bodyPr/>
          <a:lstStyle/>
          <a:p>
            <a:pPr eaLnBrk="1" hangingPunct="1"/>
            <a:endParaRPr lang="en-US">
              <a:latin typeface="Arial" charset="0"/>
              <a:ea typeface="ＭＳ Ｐゴシック" charset="0"/>
              <a:cs typeface="ＭＳ Ｐゴシック" charset="0"/>
            </a:endParaRPr>
          </a:p>
        </p:txBody>
      </p:sp>
      <p:pic>
        <p:nvPicPr>
          <p:cNvPr id="128003" name="Picture 4" descr="delbr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533400"/>
            <a:ext cx="395287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4" name="Picture 5" descr="coverph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463" y="149225"/>
            <a:ext cx="453866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94688"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066800"/>
            <a:ext cx="89328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533400"/>
            <a:ext cx="84058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Bform -no B"/>
          <p:cNvPicPr>
            <a:picLocks noChangeAspect="1" noChangeArrowheads="1"/>
          </p:cNvPicPr>
          <p:nvPr/>
        </p:nvPicPr>
        <p:blipFill>
          <a:blip r:embed="rId3">
            <a:extLst>
              <a:ext uri="{28A0092B-C50C-407E-A947-70E740481C1C}">
                <a14:useLocalDpi xmlns:a14="http://schemas.microsoft.com/office/drawing/2010/main" val="0"/>
              </a:ext>
            </a:extLst>
          </a:blip>
          <a:srcRect l="5298" t="5225" r="5298" b="5225"/>
          <a:stretch>
            <a:fillRect/>
          </a:stretch>
        </p:blipFill>
        <p:spPr bwMode="auto">
          <a:xfrm>
            <a:off x="1485900" y="293688"/>
            <a:ext cx="6173788" cy="62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Line 3"/>
          <p:cNvSpPr>
            <a:spLocks noChangeShapeType="1"/>
          </p:cNvSpPr>
          <p:nvPr/>
        </p:nvSpPr>
        <p:spPr bwMode="auto">
          <a:xfrm>
            <a:off x="3552825" y="2293938"/>
            <a:ext cx="2082800" cy="2387600"/>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67" name="Line 4"/>
          <p:cNvSpPr>
            <a:spLocks noChangeShapeType="1"/>
          </p:cNvSpPr>
          <p:nvPr/>
        </p:nvSpPr>
        <p:spPr bwMode="auto">
          <a:xfrm flipH="1">
            <a:off x="3435350" y="2303463"/>
            <a:ext cx="2287588" cy="2370137"/>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68" name="Line 5"/>
          <p:cNvSpPr>
            <a:spLocks noChangeShapeType="1"/>
          </p:cNvSpPr>
          <p:nvPr/>
        </p:nvSpPr>
        <p:spPr bwMode="auto">
          <a:xfrm>
            <a:off x="1558925" y="3454400"/>
            <a:ext cx="6018213" cy="55563"/>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69" name="Line 6"/>
          <p:cNvSpPr>
            <a:spLocks noChangeShapeType="1"/>
          </p:cNvSpPr>
          <p:nvPr/>
        </p:nvSpPr>
        <p:spPr bwMode="auto">
          <a:xfrm>
            <a:off x="1554163" y="3686175"/>
            <a:ext cx="6016625" cy="5715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0" name="Line 7"/>
          <p:cNvSpPr>
            <a:spLocks noChangeShapeType="1"/>
          </p:cNvSpPr>
          <p:nvPr/>
        </p:nvSpPr>
        <p:spPr bwMode="auto">
          <a:xfrm>
            <a:off x="1589088" y="3917950"/>
            <a:ext cx="5967412" cy="55563"/>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1" name="Line 8"/>
          <p:cNvSpPr>
            <a:spLocks noChangeShapeType="1"/>
          </p:cNvSpPr>
          <p:nvPr/>
        </p:nvSpPr>
        <p:spPr bwMode="auto">
          <a:xfrm>
            <a:off x="1658938" y="4159250"/>
            <a:ext cx="5822950" cy="5397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2" name="Line 9"/>
          <p:cNvSpPr>
            <a:spLocks noChangeShapeType="1"/>
          </p:cNvSpPr>
          <p:nvPr/>
        </p:nvSpPr>
        <p:spPr bwMode="auto">
          <a:xfrm>
            <a:off x="1744663" y="4398963"/>
            <a:ext cx="5680075" cy="5397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3" name="Line 10"/>
          <p:cNvSpPr>
            <a:spLocks noChangeShapeType="1"/>
          </p:cNvSpPr>
          <p:nvPr/>
        </p:nvSpPr>
        <p:spPr bwMode="auto">
          <a:xfrm>
            <a:off x="1822450" y="4632325"/>
            <a:ext cx="5492750" cy="5080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4" name="Line 11"/>
          <p:cNvSpPr>
            <a:spLocks noChangeShapeType="1"/>
          </p:cNvSpPr>
          <p:nvPr/>
        </p:nvSpPr>
        <p:spPr bwMode="auto">
          <a:xfrm>
            <a:off x="1935163" y="4875213"/>
            <a:ext cx="5264150" cy="49212"/>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5" name="Line 12"/>
          <p:cNvSpPr>
            <a:spLocks noChangeShapeType="1"/>
          </p:cNvSpPr>
          <p:nvPr/>
        </p:nvSpPr>
        <p:spPr bwMode="auto">
          <a:xfrm>
            <a:off x="2079625" y="5114925"/>
            <a:ext cx="4968875" cy="4762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6" name="Line 13"/>
          <p:cNvSpPr>
            <a:spLocks noChangeShapeType="1"/>
          </p:cNvSpPr>
          <p:nvPr/>
        </p:nvSpPr>
        <p:spPr bwMode="auto">
          <a:xfrm>
            <a:off x="2260600" y="5357813"/>
            <a:ext cx="4570413" cy="4127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7" name="Line 14"/>
          <p:cNvSpPr>
            <a:spLocks noChangeShapeType="1"/>
          </p:cNvSpPr>
          <p:nvPr/>
        </p:nvSpPr>
        <p:spPr bwMode="auto">
          <a:xfrm>
            <a:off x="2498725" y="5599113"/>
            <a:ext cx="4111625" cy="3810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8" name="Line 15"/>
          <p:cNvSpPr>
            <a:spLocks noChangeShapeType="1"/>
          </p:cNvSpPr>
          <p:nvPr/>
        </p:nvSpPr>
        <p:spPr bwMode="auto">
          <a:xfrm>
            <a:off x="2763838" y="5834063"/>
            <a:ext cx="3562350" cy="33337"/>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9" name="Line 16"/>
          <p:cNvSpPr>
            <a:spLocks noChangeShapeType="1"/>
          </p:cNvSpPr>
          <p:nvPr/>
        </p:nvSpPr>
        <p:spPr bwMode="auto">
          <a:xfrm>
            <a:off x="2708275" y="1098550"/>
            <a:ext cx="3749675" cy="3492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0" name="Line 17"/>
          <p:cNvSpPr>
            <a:spLocks noChangeShapeType="1"/>
          </p:cNvSpPr>
          <p:nvPr/>
        </p:nvSpPr>
        <p:spPr bwMode="auto">
          <a:xfrm>
            <a:off x="2441575" y="1335088"/>
            <a:ext cx="4283075" cy="4127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1" name="Line 18"/>
          <p:cNvSpPr>
            <a:spLocks noChangeShapeType="1"/>
          </p:cNvSpPr>
          <p:nvPr/>
        </p:nvSpPr>
        <p:spPr bwMode="auto">
          <a:xfrm>
            <a:off x="2224088" y="1573213"/>
            <a:ext cx="4695825" cy="4445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2" name="Line 19"/>
          <p:cNvSpPr>
            <a:spLocks noChangeShapeType="1"/>
          </p:cNvSpPr>
          <p:nvPr/>
        </p:nvSpPr>
        <p:spPr bwMode="auto">
          <a:xfrm>
            <a:off x="2055813" y="1811338"/>
            <a:ext cx="5045075" cy="4762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3" name="Line 20"/>
          <p:cNvSpPr>
            <a:spLocks noChangeShapeType="1"/>
          </p:cNvSpPr>
          <p:nvPr/>
        </p:nvSpPr>
        <p:spPr bwMode="auto">
          <a:xfrm>
            <a:off x="1897063" y="2049463"/>
            <a:ext cx="5340350" cy="5080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4" name="Line 21"/>
          <p:cNvSpPr>
            <a:spLocks noChangeShapeType="1"/>
          </p:cNvSpPr>
          <p:nvPr/>
        </p:nvSpPr>
        <p:spPr bwMode="auto">
          <a:xfrm>
            <a:off x="1787525" y="2281238"/>
            <a:ext cx="5554663" cy="5080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5" name="Line 22"/>
          <p:cNvSpPr>
            <a:spLocks noChangeShapeType="1"/>
          </p:cNvSpPr>
          <p:nvPr/>
        </p:nvSpPr>
        <p:spPr bwMode="auto">
          <a:xfrm>
            <a:off x="1722438" y="2520950"/>
            <a:ext cx="5695950" cy="5397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6" name="Line 23"/>
          <p:cNvSpPr>
            <a:spLocks noChangeShapeType="1"/>
          </p:cNvSpPr>
          <p:nvPr/>
        </p:nvSpPr>
        <p:spPr bwMode="auto">
          <a:xfrm>
            <a:off x="1622425" y="2760663"/>
            <a:ext cx="5840413" cy="5397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7" name="Line 24"/>
          <p:cNvSpPr>
            <a:spLocks noChangeShapeType="1"/>
          </p:cNvSpPr>
          <p:nvPr/>
        </p:nvSpPr>
        <p:spPr bwMode="auto">
          <a:xfrm>
            <a:off x="1573213" y="3000375"/>
            <a:ext cx="5959475" cy="55563"/>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8" name="Line 25"/>
          <p:cNvSpPr>
            <a:spLocks noChangeShapeType="1"/>
          </p:cNvSpPr>
          <p:nvPr/>
        </p:nvSpPr>
        <p:spPr bwMode="auto">
          <a:xfrm>
            <a:off x="1549400" y="3230563"/>
            <a:ext cx="6027738" cy="5715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89" name="Line 26"/>
          <p:cNvSpPr>
            <a:spLocks noChangeShapeType="1"/>
          </p:cNvSpPr>
          <p:nvPr/>
        </p:nvSpPr>
        <p:spPr bwMode="auto">
          <a:xfrm flipH="1">
            <a:off x="4527550" y="3495675"/>
            <a:ext cx="2178050" cy="2360613"/>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90" name="Line 27"/>
          <p:cNvSpPr>
            <a:spLocks noChangeShapeType="1"/>
          </p:cNvSpPr>
          <p:nvPr/>
        </p:nvSpPr>
        <p:spPr bwMode="auto">
          <a:xfrm>
            <a:off x="2462213" y="3454400"/>
            <a:ext cx="2098675" cy="2405063"/>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91" name="Line 28"/>
          <p:cNvSpPr>
            <a:spLocks noChangeShapeType="1"/>
          </p:cNvSpPr>
          <p:nvPr/>
        </p:nvSpPr>
        <p:spPr bwMode="auto">
          <a:xfrm>
            <a:off x="4662488" y="1092200"/>
            <a:ext cx="2032000" cy="2413000"/>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92" name="Line 29"/>
          <p:cNvSpPr>
            <a:spLocks noChangeShapeType="1"/>
          </p:cNvSpPr>
          <p:nvPr/>
        </p:nvSpPr>
        <p:spPr bwMode="auto">
          <a:xfrm flipH="1">
            <a:off x="2471738" y="1101725"/>
            <a:ext cx="2211387" cy="2352675"/>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Bform -no B"/>
          <p:cNvPicPr>
            <a:picLocks noChangeAspect="1" noChangeArrowheads="1"/>
          </p:cNvPicPr>
          <p:nvPr/>
        </p:nvPicPr>
        <p:blipFill>
          <a:blip r:embed="rId3">
            <a:extLst>
              <a:ext uri="{28A0092B-C50C-407E-A947-70E740481C1C}">
                <a14:useLocalDpi xmlns:a14="http://schemas.microsoft.com/office/drawing/2010/main" val="0"/>
              </a:ext>
            </a:extLst>
          </a:blip>
          <a:srcRect l="5298" t="5225" r="5298" b="5225"/>
          <a:stretch>
            <a:fillRect/>
          </a:stretch>
        </p:blipFill>
        <p:spPr bwMode="auto">
          <a:xfrm>
            <a:off x="1485900" y="293688"/>
            <a:ext cx="6173788" cy="62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Line 3"/>
          <p:cNvSpPr>
            <a:spLocks noChangeShapeType="1"/>
          </p:cNvSpPr>
          <p:nvPr/>
        </p:nvSpPr>
        <p:spPr bwMode="auto">
          <a:xfrm>
            <a:off x="3552825" y="2293938"/>
            <a:ext cx="2082800" cy="2387600"/>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5" name="Line 4"/>
          <p:cNvSpPr>
            <a:spLocks noChangeShapeType="1"/>
          </p:cNvSpPr>
          <p:nvPr/>
        </p:nvSpPr>
        <p:spPr bwMode="auto">
          <a:xfrm flipH="1">
            <a:off x="3435350" y="2303463"/>
            <a:ext cx="2287588" cy="2370137"/>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6" name="Line 5"/>
          <p:cNvSpPr>
            <a:spLocks noChangeShapeType="1"/>
          </p:cNvSpPr>
          <p:nvPr/>
        </p:nvSpPr>
        <p:spPr bwMode="auto">
          <a:xfrm>
            <a:off x="1558925" y="3454400"/>
            <a:ext cx="6018213" cy="55563"/>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7" name="Line 6"/>
          <p:cNvSpPr>
            <a:spLocks noChangeShapeType="1"/>
          </p:cNvSpPr>
          <p:nvPr/>
        </p:nvSpPr>
        <p:spPr bwMode="auto">
          <a:xfrm>
            <a:off x="1554163" y="3686175"/>
            <a:ext cx="6016625" cy="5715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8" name="Line 7"/>
          <p:cNvSpPr>
            <a:spLocks noChangeShapeType="1"/>
          </p:cNvSpPr>
          <p:nvPr/>
        </p:nvSpPr>
        <p:spPr bwMode="auto">
          <a:xfrm>
            <a:off x="1589088" y="3917950"/>
            <a:ext cx="5967412" cy="55563"/>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9" name="Line 8"/>
          <p:cNvSpPr>
            <a:spLocks noChangeShapeType="1"/>
          </p:cNvSpPr>
          <p:nvPr/>
        </p:nvSpPr>
        <p:spPr bwMode="auto">
          <a:xfrm>
            <a:off x="1658938" y="4159250"/>
            <a:ext cx="5822950" cy="5397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0" name="Line 9"/>
          <p:cNvSpPr>
            <a:spLocks noChangeShapeType="1"/>
          </p:cNvSpPr>
          <p:nvPr/>
        </p:nvSpPr>
        <p:spPr bwMode="auto">
          <a:xfrm>
            <a:off x="1822450" y="4632325"/>
            <a:ext cx="5492750" cy="5080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1" name="Line 10"/>
          <p:cNvSpPr>
            <a:spLocks noChangeShapeType="1"/>
          </p:cNvSpPr>
          <p:nvPr/>
        </p:nvSpPr>
        <p:spPr bwMode="auto">
          <a:xfrm>
            <a:off x="1935163" y="4875213"/>
            <a:ext cx="5264150" cy="49212"/>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2" name="Line 11"/>
          <p:cNvSpPr>
            <a:spLocks noChangeShapeType="1"/>
          </p:cNvSpPr>
          <p:nvPr/>
        </p:nvSpPr>
        <p:spPr bwMode="auto">
          <a:xfrm>
            <a:off x="2079625" y="5114925"/>
            <a:ext cx="4968875" cy="4762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3" name="Line 12"/>
          <p:cNvSpPr>
            <a:spLocks noChangeShapeType="1"/>
          </p:cNvSpPr>
          <p:nvPr/>
        </p:nvSpPr>
        <p:spPr bwMode="auto">
          <a:xfrm>
            <a:off x="2260600" y="5357813"/>
            <a:ext cx="4570413" cy="4127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4" name="Line 13"/>
          <p:cNvSpPr>
            <a:spLocks noChangeShapeType="1"/>
          </p:cNvSpPr>
          <p:nvPr/>
        </p:nvSpPr>
        <p:spPr bwMode="auto">
          <a:xfrm>
            <a:off x="2498725" y="5599113"/>
            <a:ext cx="4111625" cy="3810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5" name="Line 14"/>
          <p:cNvSpPr>
            <a:spLocks noChangeShapeType="1"/>
          </p:cNvSpPr>
          <p:nvPr/>
        </p:nvSpPr>
        <p:spPr bwMode="auto">
          <a:xfrm>
            <a:off x="2763838" y="5834063"/>
            <a:ext cx="3562350" cy="33337"/>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6" name="Line 15"/>
          <p:cNvSpPr>
            <a:spLocks noChangeShapeType="1"/>
          </p:cNvSpPr>
          <p:nvPr/>
        </p:nvSpPr>
        <p:spPr bwMode="auto">
          <a:xfrm>
            <a:off x="2708275" y="1098550"/>
            <a:ext cx="3749675" cy="3492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7" name="Line 16"/>
          <p:cNvSpPr>
            <a:spLocks noChangeShapeType="1"/>
          </p:cNvSpPr>
          <p:nvPr/>
        </p:nvSpPr>
        <p:spPr bwMode="auto">
          <a:xfrm>
            <a:off x="2441575" y="1335088"/>
            <a:ext cx="4283075" cy="4127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8" name="Line 17"/>
          <p:cNvSpPr>
            <a:spLocks noChangeShapeType="1"/>
          </p:cNvSpPr>
          <p:nvPr/>
        </p:nvSpPr>
        <p:spPr bwMode="auto">
          <a:xfrm>
            <a:off x="2224088" y="1573213"/>
            <a:ext cx="4695825" cy="4445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29" name="Line 18"/>
          <p:cNvSpPr>
            <a:spLocks noChangeShapeType="1"/>
          </p:cNvSpPr>
          <p:nvPr/>
        </p:nvSpPr>
        <p:spPr bwMode="auto">
          <a:xfrm>
            <a:off x="2055813" y="1811338"/>
            <a:ext cx="5045075" cy="4762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0" name="Line 19"/>
          <p:cNvSpPr>
            <a:spLocks noChangeShapeType="1"/>
          </p:cNvSpPr>
          <p:nvPr/>
        </p:nvSpPr>
        <p:spPr bwMode="auto">
          <a:xfrm>
            <a:off x="1897063" y="2049463"/>
            <a:ext cx="5340350" cy="5080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1" name="Line 20"/>
          <p:cNvSpPr>
            <a:spLocks noChangeShapeType="1"/>
          </p:cNvSpPr>
          <p:nvPr/>
        </p:nvSpPr>
        <p:spPr bwMode="auto">
          <a:xfrm>
            <a:off x="1787525" y="2281238"/>
            <a:ext cx="5554663" cy="5080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2" name="Line 21"/>
          <p:cNvSpPr>
            <a:spLocks noChangeShapeType="1"/>
          </p:cNvSpPr>
          <p:nvPr/>
        </p:nvSpPr>
        <p:spPr bwMode="auto">
          <a:xfrm>
            <a:off x="1622425" y="2760663"/>
            <a:ext cx="5840413" cy="53975"/>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3" name="Line 22"/>
          <p:cNvSpPr>
            <a:spLocks noChangeShapeType="1"/>
          </p:cNvSpPr>
          <p:nvPr/>
        </p:nvSpPr>
        <p:spPr bwMode="auto">
          <a:xfrm>
            <a:off x="1573213" y="3000375"/>
            <a:ext cx="5959475" cy="55563"/>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4" name="Line 23"/>
          <p:cNvSpPr>
            <a:spLocks noChangeShapeType="1"/>
          </p:cNvSpPr>
          <p:nvPr/>
        </p:nvSpPr>
        <p:spPr bwMode="auto">
          <a:xfrm>
            <a:off x="1549400" y="3230563"/>
            <a:ext cx="6027738" cy="57150"/>
          </a:xfrm>
          <a:prstGeom prst="line">
            <a:avLst/>
          </a:prstGeom>
          <a:noFill/>
          <a:ln w="31750">
            <a:solidFill>
              <a:srgbClr val="FFFF00">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5" name="Line 24"/>
          <p:cNvSpPr>
            <a:spLocks noChangeShapeType="1"/>
          </p:cNvSpPr>
          <p:nvPr/>
        </p:nvSpPr>
        <p:spPr bwMode="auto">
          <a:xfrm flipH="1">
            <a:off x="4527550" y="3495675"/>
            <a:ext cx="2178050" cy="2360613"/>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6" name="Line 25"/>
          <p:cNvSpPr>
            <a:spLocks noChangeShapeType="1"/>
          </p:cNvSpPr>
          <p:nvPr/>
        </p:nvSpPr>
        <p:spPr bwMode="auto">
          <a:xfrm>
            <a:off x="2462213" y="3454400"/>
            <a:ext cx="2098675" cy="2405063"/>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7" name="Line 26"/>
          <p:cNvSpPr>
            <a:spLocks noChangeShapeType="1"/>
          </p:cNvSpPr>
          <p:nvPr/>
        </p:nvSpPr>
        <p:spPr bwMode="auto">
          <a:xfrm>
            <a:off x="4662488" y="1092200"/>
            <a:ext cx="2032000" cy="2413000"/>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8" name="Line 27"/>
          <p:cNvSpPr>
            <a:spLocks noChangeShapeType="1"/>
          </p:cNvSpPr>
          <p:nvPr/>
        </p:nvSpPr>
        <p:spPr bwMode="auto">
          <a:xfrm flipH="1">
            <a:off x="2471738" y="1101725"/>
            <a:ext cx="2211387" cy="2352675"/>
          </a:xfrm>
          <a:prstGeom prst="line">
            <a:avLst/>
          </a:prstGeom>
          <a:noFill/>
          <a:ln w="38100">
            <a:solidFill>
              <a:srgbClr val="FF6600">
                <a:alpha val="59999"/>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7"/>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endParaRPr lang="en-US">
              <a:solidFill>
                <a:schemeClr val="bg1"/>
              </a:solidFill>
            </a:endParaRPr>
          </a:p>
        </p:txBody>
      </p:sp>
      <p:pic>
        <p:nvPicPr>
          <p:cNvPr id="92162" name="Picture 2" descr="ORIGINALPAPERS_1"/>
          <p:cNvPicPr>
            <a:picLocks noChangeAspect="1" noChangeArrowheads="1"/>
          </p:cNvPicPr>
          <p:nvPr/>
        </p:nvPicPr>
        <p:blipFill>
          <a:blip r:embed="rId3">
            <a:extLst>
              <a:ext uri="{28A0092B-C50C-407E-A947-70E740481C1C}">
                <a14:useLocalDpi xmlns:a14="http://schemas.microsoft.com/office/drawing/2010/main" val="0"/>
              </a:ext>
            </a:extLst>
          </a:blip>
          <a:srcRect l="32036" t="59294" r="62270" b="10721"/>
          <a:stretch>
            <a:fillRect/>
          </a:stretch>
        </p:blipFill>
        <p:spPr bwMode="auto">
          <a:xfrm>
            <a:off x="3505200" y="257175"/>
            <a:ext cx="2116138"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Line 3"/>
          <p:cNvSpPr>
            <a:spLocks noChangeShapeType="1"/>
          </p:cNvSpPr>
          <p:nvPr/>
        </p:nvSpPr>
        <p:spPr bwMode="auto">
          <a:xfrm>
            <a:off x="5607050" y="1173163"/>
            <a:ext cx="592138" cy="0"/>
          </a:xfrm>
          <a:prstGeom prst="line">
            <a:avLst/>
          </a:prstGeom>
          <a:noFill/>
          <a:ln w="31750">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64" name="Line 4"/>
          <p:cNvSpPr>
            <a:spLocks noChangeShapeType="1"/>
          </p:cNvSpPr>
          <p:nvPr/>
        </p:nvSpPr>
        <p:spPr bwMode="auto">
          <a:xfrm>
            <a:off x="5603875" y="4564063"/>
            <a:ext cx="592138" cy="0"/>
          </a:xfrm>
          <a:prstGeom prst="line">
            <a:avLst/>
          </a:prstGeom>
          <a:noFill/>
          <a:ln w="31750">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65" name="Line 5"/>
          <p:cNvSpPr>
            <a:spLocks noChangeShapeType="1"/>
          </p:cNvSpPr>
          <p:nvPr/>
        </p:nvSpPr>
        <p:spPr bwMode="auto">
          <a:xfrm>
            <a:off x="5897563" y="1238250"/>
            <a:ext cx="0" cy="3249613"/>
          </a:xfrm>
          <a:prstGeom prst="line">
            <a:avLst/>
          </a:prstGeom>
          <a:noFill/>
          <a:ln w="31750">
            <a:solidFill>
              <a:schemeClr val="bg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92166" name="Text Box 6"/>
          <p:cNvSpPr txBox="1">
            <a:spLocks noChangeArrowheads="1"/>
          </p:cNvSpPr>
          <p:nvPr/>
        </p:nvSpPr>
        <p:spPr bwMode="auto">
          <a:xfrm>
            <a:off x="5930900" y="2568575"/>
            <a:ext cx="1860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chemeClr val="bg1"/>
                </a:solidFill>
              </a:rPr>
              <a:t>One full turn</a:t>
            </a:r>
          </a:p>
          <a:p>
            <a:pPr algn="ctr"/>
            <a:r>
              <a:rPr lang="en-US">
                <a:solidFill>
                  <a:schemeClr val="bg1"/>
                </a:solidFill>
              </a:rPr>
              <a:t>34 Å</a:t>
            </a:r>
          </a:p>
        </p:txBody>
      </p:sp>
      <p:sp>
        <p:nvSpPr>
          <p:cNvPr id="92167" name="Line 7"/>
          <p:cNvSpPr>
            <a:spLocks noChangeShapeType="1"/>
          </p:cNvSpPr>
          <p:nvPr/>
        </p:nvSpPr>
        <p:spPr bwMode="auto">
          <a:xfrm rot="5400000">
            <a:off x="3390900" y="3808413"/>
            <a:ext cx="568325" cy="0"/>
          </a:xfrm>
          <a:prstGeom prst="line">
            <a:avLst/>
          </a:prstGeom>
          <a:noFill/>
          <a:ln w="31750">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68" name="Line 8"/>
          <p:cNvSpPr>
            <a:spLocks noChangeShapeType="1"/>
          </p:cNvSpPr>
          <p:nvPr/>
        </p:nvSpPr>
        <p:spPr bwMode="auto">
          <a:xfrm rot="5400000">
            <a:off x="4126707" y="3448843"/>
            <a:ext cx="0" cy="766763"/>
          </a:xfrm>
          <a:prstGeom prst="line">
            <a:avLst/>
          </a:prstGeom>
          <a:noFill/>
          <a:ln w="31750">
            <a:solidFill>
              <a:schemeClr val="bg1"/>
            </a:solidFill>
            <a:round/>
            <a:headEnd type="none"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92169" name="Text Box 9"/>
          <p:cNvSpPr txBox="1">
            <a:spLocks noChangeArrowheads="1"/>
          </p:cNvSpPr>
          <p:nvPr/>
        </p:nvSpPr>
        <p:spPr bwMode="auto">
          <a:xfrm>
            <a:off x="2520950" y="3389313"/>
            <a:ext cx="1143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chemeClr val="bg1"/>
                </a:solidFill>
              </a:rPr>
              <a:t>Radius</a:t>
            </a:r>
          </a:p>
          <a:p>
            <a:pPr algn="ctr"/>
            <a:r>
              <a:rPr lang="en-US">
                <a:solidFill>
                  <a:schemeClr val="bg1"/>
                </a:solidFill>
              </a:rPr>
              <a:t>10 Å</a:t>
            </a:r>
          </a:p>
        </p:txBody>
      </p:sp>
      <p:sp>
        <p:nvSpPr>
          <p:cNvPr id="92170" name="Line 10"/>
          <p:cNvSpPr>
            <a:spLocks noChangeShapeType="1"/>
          </p:cNvSpPr>
          <p:nvPr/>
        </p:nvSpPr>
        <p:spPr bwMode="auto">
          <a:xfrm>
            <a:off x="3038475" y="1484313"/>
            <a:ext cx="592138" cy="0"/>
          </a:xfrm>
          <a:prstGeom prst="line">
            <a:avLst/>
          </a:prstGeom>
          <a:noFill/>
          <a:ln w="31750">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1" name="Line 11"/>
          <p:cNvSpPr>
            <a:spLocks noChangeShapeType="1"/>
          </p:cNvSpPr>
          <p:nvPr/>
        </p:nvSpPr>
        <p:spPr bwMode="auto">
          <a:xfrm>
            <a:off x="3022600" y="1858963"/>
            <a:ext cx="592138" cy="0"/>
          </a:xfrm>
          <a:prstGeom prst="line">
            <a:avLst/>
          </a:prstGeom>
          <a:noFill/>
          <a:ln w="31750">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72" name="Line 12"/>
          <p:cNvSpPr>
            <a:spLocks noChangeShapeType="1"/>
          </p:cNvSpPr>
          <p:nvPr/>
        </p:nvSpPr>
        <p:spPr bwMode="auto">
          <a:xfrm>
            <a:off x="3328988" y="1514475"/>
            <a:ext cx="0" cy="323850"/>
          </a:xfrm>
          <a:prstGeom prst="line">
            <a:avLst/>
          </a:prstGeom>
          <a:noFill/>
          <a:ln w="31750">
            <a:solidFill>
              <a:schemeClr val="tx1"/>
            </a:solidFill>
            <a:round/>
            <a:headEnd type="stealth" w="lg" len="sm"/>
            <a:tailEnd type="stealth" w="lg" len="sm"/>
          </a:ln>
          <a:extLst>
            <a:ext uri="{909E8E84-426E-40dd-AFC4-6F175D3DCCD1}">
              <a14:hiddenFill xmlns:a14="http://schemas.microsoft.com/office/drawing/2010/main">
                <a:noFill/>
              </a14:hiddenFill>
            </a:ext>
          </a:extLst>
        </p:spPr>
        <p:txBody>
          <a:bodyPr wrap="none" anchor="ctr"/>
          <a:lstStyle/>
          <a:p>
            <a:endParaRPr lang="en-US"/>
          </a:p>
        </p:txBody>
      </p:sp>
      <p:sp>
        <p:nvSpPr>
          <p:cNvPr id="92173" name="Text Box 13"/>
          <p:cNvSpPr txBox="1">
            <a:spLocks noChangeArrowheads="1"/>
          </p:cNvSpPr>
          <p:nvPr/>
        </p:nvSpPr>
        <p:spPr bwMode="auto">
          <a:xfrm>
            <a:off x="928688" y="1225550"/>
            <a:ext cx="215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chemeClr val="bg1"/>
                </a:solidFill>
              </a:rPr>
              <a:t>3.4 Å between</a:t>
            </a:r>
          </a:p>
          <a:p>
            <a:pPr algn="ctr"/>
            <a:r>
              <a:rPr lang="en-US">
                <a:solidFill>
                  <a:schemeClr val="bg1"/>
                </a:solidFill>
              </a:rPr>
              <a:t>base pairs</a:t>
            </a:r>
          </a:p>
        </p:txBody>
      </p:sp>
      <p:sp>
        <p:nvSpPr>
          <p:cNvPr id="92174" name="Line 14"/>
          <p:cNvSpPr>
            <a:spLocks noChangeShapeType="1"/>
          </p:cNvSpPr>
          <p:nvPr/>
        </p:nvSpPr>
        <p:spPr bwMode="auto">
          <a:xfrm rot="5400000" flipH="1" flipV="1">
            <a:off x="3959225" y="3924300"/>
            <a:ext cx="350838" cy="515938"/>
          </a:xfrm>
          <a:prstGeom prst="line">
            <a:avLst/>
          </a:prstGeom>
          <a:noFill/>
          <a:ln w="31750">
            <a:solidFill>
              <a:srgbClr val="0000FF"/>
            </a:solidFill>
            <a:round/>
            <a:headEnd type="none" w="lg" len="lg"/>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92175" name="Line 15"/>
          <p:cNvSpPr>
            <a:spLocks noChangeShapeType="1"/>
          </p:cNvSpPr>
          <p:nvPr/>
        </p:nvSpPr>
        <p:spPr bwMode="auto">
          <a:xfrm rot="5400000" flipH="1" flipV="1">
            <a:off x="4939507" y="4961731"/>
            <a:ext cx="361950" cy="550863"/>
          </a:xfrm>
          <a:prstGeom prst="line">
            <a:avLst/>
          </a:prstGeom>
          <a:noFill/>
          <a:ln w="31750">
            <a:solidFill>
              <a:srgbClr val="0000FF"/>
            </a:solidFill>
            <a:round/>
            <a:headEnd type="stealth"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92176" name="Text Box 16"/>
          <p:cNvSpPr txBox="1">
            <a:spLocks noChangeArrowheads="1"/>
          </p:cNvSpPr>
          <p:nvPr/>
        </p:nvSpPr>
        <p:spPr bwMode="auto">
          <a:xfrm>
            <a:off x="5381625" y="4833938"/>
            <a:ext cx="182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FF"/>
                </a:solidFill>
              </a:rPr>
              <a:t>Anti-parallel</a:t>
            </a:r>
          </a:p>
          <a:p>
            <a:pPr algn="ctr"/>
            <a:r>
              <a:rPr lang="en-US">
                <a:solidFill>
                  <a:srgbClr val="0000FF"/>
                </a:solidFill>
              </a:rPr>
              <a:t>backbones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descr="WatsonCrickNature1953_lastbitv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867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pasade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0"/>
            <a:ext cx="850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pasadena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14313"/>
            <a:ext cx="6323012" cy="764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23662</TotalTime>
  <Words>699</Words>
  <Application>Microsoft Macintosh PowerPoint</Application>
  <PresentationFormat>On-screen Show (4:3)</PresentationFormat>
  <Paragraphs>62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Caspar</dc:creator>
  <cp:lastModifiedBy>Virginia Pett</cp:lastModifiedBy>
  <cp:revision>105</cp:revision>
  <dcterms:created xsi:type="dcterms:W3CDTF">2012-08-01T17:57:20Z</dcterms:created>
  <dcterms:modified xsi:type="dcterms:W3CDTF">2013-12-09T14:13:49Z</dcterms:modified>
</cp:coreProperties>
</file>