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4" r:id="rId4"/>
    <p:sldId id="272" r:id="rId5"/>
    <p:sldId id="273" r:id="rId6"/>
    <p:sldId id="275" r:id="rId7"/>
    <p:sldId id="357" r:id="rId8"/>
    <p:sldId id="274" r:id="rId9"/>
    <p:sldId id="277" r:id="rId10"/>
    <p:sldId id="375" r:id="rId11"/>
    <p:sldId id="332" r:id="rId12"/>
    <p:sldId id="370" r:id="rId13"/>
    <p:sldId id="367" r:id="rId14"/>
    <p:sldId id="369" r:id="rId15"/>
    <p:sldId id="35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70" autoAdjust="0"/>
  </p:normalViewPr>
  <p:slideViewPr>
    <p:cSldViewPr>
      <p:cViewPr varScale="1">
        <p:scale>
          <a:sx n="77" d="100"/>
          <a:sy n="77" d="100"/>
        </p:scale>
        <p:origin x="-88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0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029A000-9F9C-446A-B37C-CCE6E57BAC4C}" type="datetimeFigureOut">
              <a:rPr lang="en-GB"/>
              <a:pPr>
                <a:defRPr/>
              </a:pPr>
              <a:t>8/21/14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2249560-B527-4834-86F5-7C26B5CA40D7}" type="slidenum">
              <a:rPr lang="en-GB"/>
              <a:pPr>
                <a:defRPr/>
              </a:pPr>
              <a:t>‹#›</a:t>
            </a:fld>
            <a:endParaRPr lang="en-GB"/>
          </a:p>
        </p:txBody>
      </p:sp>
    </p:spTree>
    <p:extLst>
      <p:ext uri="{BB962C8B-B14F-4D97-AF65-F5344CB8AC3E}">
        <p14:creationId xmlns:p14="http://schemas.microsoft.com/office/powerpoint/2010/main" val="1539445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a:p>
            <a:pPr>
              <a:spcBef>
                <a:spcPct val="0"/>
              </a:spcBef>
            </a:pPr>
            <a:r>
              <a:rPr lang="en-GB" dirty="0" smtClean="0"/>
              <a:t> From the ACA Newsletter Spring 2014:-</a:t>
            </a:r>
          </a:p>
          <a:p>
            <a:pPr>
              <a:spcBef>
                <a:spcPct val="0"/>
              </a:spcBef>
            </a:pPr>
            <a:endParaRPr lang="en-GB" dirty="0" smtClean="0"/>
          </a:p>
          <a:p>
            <a:pPr>
              <a:spcBef>
                <a:spcPct val="0"/>
              </a:spcBef>
            </a:pPr>
            <a:r>
              <a:rPr lang="en-GB" dirty="0" smtClean="0"/>
              <a:t>“The </a:t>
            </a:r>
            <a:r>
              <a:rPr lang="en-GB" b="1" dirty="0" smtClean="0"/>
              <a:t>ACA 2014 Patterson Award </a:t>
            </a:r>
            <a:r>
              <a:rPr lang="en-GB" dirty="0" smtClean="0"/>
              <a:t>will be given to University of Manchester Emeritus Professor </a:t>
            </a:r>
            <a:r>
              <a:rPr lang="en-GB" b="1" dirty="0" smtClean="0"/>
              <a:t>John </a:t>
            </a:r>
            <a:r>
              <a:rPr lang="en-GB" b="1" dirty="0" err="1" smtClean="0"/>
              <a:t>Helliwell</a:t>
            </a:r>
            <a:r>
              <a:rPr lang="en-GB" dirty="0" smtClean="0"/>
              <a:t>, currently the Co-Editor of </a:t>
            </a:r>
            <a:r>
              <a:rPr lang="en-GB" i="1" dirty="0" smtClean="0"/>
              <a:t>J. Appl. </a:t>
            </a:r>
            <a:r>
              <a:rPr lang="en-GB" i="1" dirty="0" err="1" smtClean="0"/>
              <a:t>Cryst</a:t>
            </a:r>
            <a:r>
              <a:rPr lang="en-GB" i="1" dirty="0" smtClean="0"/>
              <a:t>. </a:t>
            </a:r>
            <a:r>
              <a:rPr lang="en-GB" dirty="0" smtClean="0"/>
              <a:t>and Joint Main Editor of </a:t>
            </a:r>
            <a:r>
              <a:rPr lang="en-GB" i="1" dirty="0" smtClean="0"/>
              <a:t>Crystallography Reviews</a:t>
            </a:r>
            <a:r>
              <a:rPr lang="en-GB" dirty="0" smtClean="0"/>
              <a:t>. The photo on the cover shows him inside the SRS 7.2 radiation protection ‘hutch’ leaning on the vacuum beam pipe between the </a:t>
            </a:r>
            <a:r>
              <a:rPr lang="en-GB" dirty="0" err="1" smtClean="0"/>
              <a:t>monochromator</a:t>
            </a:r>
            <a:r>
              <a:rPr lang="en-GB" dirty="0" smtClean="0"/>
              <a:t> and the crystal sample camera.1(See also the summer, 2013, </a:t>
            </a:r>
            <a:r>
              <a:rPr lang="en-GB" i="1" dirty="0" smtClean="0"/>
              <a:t>ACA </a:t>
            </a:r>
            <a:r>
              <a:rPr lang="en-GB" i="1" dirty="0" err="1" smtClean="0"/>
              <a:t>RefleXions</a:t>
            </a:r>
            <a:r>
              <a:rPr lang="en-GB" i="1" dirty="0" smtClean="0"/>
              <a:t> </a:t>
            </a:r>
            <a:r>
              <a:rPr lang="en-GB" dirty="0" smtClean="0"/>
              <a:t>when the award was announced.) Above, the </a:t>
            </a:r>
            <a:r>
              <a:rPr lang="en-GB" dirty="0" err="1" smtClean="0"/>
              <a:t>apocrustacyanin</a:t>
            </a:r>
            <a:r>
              <a:rPr lang="en-GB" dirty="0" smtClean="0"/>
              <a:t> A1 dimer showing bound </a:t>
            </a:r>
            <a:r>
              <a:rPr lang="en-GB" dirty="0" err="1" smtClean="0"/>
              <a:t>Xe</a:t>
            </a:r>
            <a:r>
              <a:rPr lang="en-GB" dirty="0" smtClean="0"/>
              <a:t> atoms in cyan and </a:t>
            </a:r>
            <a:r>
              <a:rPr lang="en-GB" dirty="0" err="1" smtClean="0"/>
              <a:t>disulfide</a:t>
            </a:r>
            <a:r>
              <a:rPr lang="en-GB" dirty="0" smtClean="0"/>
              <a:t> bonds in yellow was solved with softer x-rays and their enhanced anomalous scattering signals.2 United States crystallographers that John especially appreciated collaborating with are, at left: Vivian Stojanoff;3 </a:t>
            </a:r>
            <a:r>
              <a:rPr lang="en-GB" dirty="0" err="1" smtClean="0"/>
              <a:t>center</a:t>
            </a:r>
            <a:r>
              <a:rPr lang="en-GB" dirty="0" smtClean="0"/>
              <a:t>, Michael Rossmann;4 and below him Steve Ealick;5 on the right side, from the top: Britt </a:t>
            </a:r>
            <a:r>
              <a:rPr lang="en-GB" dirty="0" err="1" smtClean="0"/>
              <a:t>Hedman</a:t>
            </a:r>
            <a:r>
              <a:rPr lang="en-GB" dirty="0" smtClean="0"/>
              <a:t>, and Keith Hogdson;6 Keith Moffat;7 Howard Einspahr;8 and Charlie Bugg.5,9 </a:t>
            </a:r>
          </a:p>
          <a:p>
            <a:pPr>
              <a:spcBef>
                <a:spcPct val="0"/>
              </a:spcBef>
            </a:pPr>
            <a:r>
              <a:rPr lang="en-GB" dirty="0" smtClean="0"/>
              <a:t>For many years John studied protein crystal perfection at SRS, ESRF and NSLS. At NSLS he collaborated with Vivian </a:t>
            </a:r>
            <a:r>
              <a:rPr lang="en-GB" dirty="0" err="1" smtClean="0"/>
              <a:t>Stojanoff</a:t>
            </a:r>
            <a:r>
              <a:rPr lang="en-GB" dirty="0" smtClean="0"/>
              <a:t> as well as with students Eddie Snell, now at Buffalo and Titus </a:t>
            </a:r>
            <a:r>
              <a:rPr lang="en-GB" dirty="0" err="1" smtClean="0"/>
              <a:t>Boggon</a:t>
            </a:r>
            <a:r>
              <a:rPr lang="en-GB" dirty="0" smtClean="0"/>
              <a:t>, now at Yale.3 Another former student, Ashley Deacon, now at Stanford, worked on the 0.94Å data collection of </a:t>
            </a:r>
            <a:r>
              <a:rPr lang="en-GB" dirty="0" err="1" smtClean="0"/>
              <a:t>concanavalin</a:t>
            </a:r>
            <a:r>
              <a:rPr lang="en-GB" dirty="0" smtClean="0"/>
              <a:t> A at </a:t>
            </a:r>
            <a:r>
              <a:rPr lang="en-GB" dirty="0" err="1" smtClean="0"/>
              <a:t>MacCHESS</a:t>
            </a:r>
            <a:r>
              <a:rPr lang="en-GB" dirty="0" smtClean="0"/>
              <a:t>. John has served on or chaired various advisory and board panels to review and/or develop synchrotron projects, and in later years also neutron projects. He worked closely with many colleagues, among them Wayne Hendrickson and Denny Mills (APS SAC); </a:t>
            </a:r>
            <a:r>
              <a:rPr lang="en-GB" dirty="0" err="1" smtClean="0"/>
              <a:t>Gerd</a:t>
            </a:r>
            <a:r>
              <a:rPr lang="en-GB" dirty="0" smtClean="0"/>
              <a:t> Rosenbaum and B C Wang (SERCAT SAC); Don </a:t>
            </a:r>
            <a:r>
              <a:rPr lang="en-GB" dirty="0" err="1" smtClean="0"/>
              <a:t>Bilderback</a:t>
            </a:r>
            <a:r>
              <a:rPr lang="en-GB" dirty="0" smtClean="0"/>
              <a:t> and Bob Sweet (</a:t>
            </a:r>
            <a:r>
              <a:rPr lang="en-GB" dirty="0" err="1" smtClean="0"/>
              <a:t>MacCHESS</a:t>
            </a:r>
            <a:r>
              <a:rPr lang="en-GB" dirty="0" smtClean="0"/>
              <a:t> SAC); and Art Schultz (ORNL MANDI). One of John’s current interests is neutron Laue diffraction. During the last two decades an interesting synergy between synchrotron radiation and neutron crystallography developed involving the application of Laue diffraction. The use by the neutron facilities at the </a:t>
            </a:r>
            <a:r>
              <a:rPr lang="en-GB" dirty="0" err="1" smtClean="0"/>
              <a:t>Institut</a:t>
            </a:r>
            <a:r>
              <a:rPr lang="en-GB" dirty="0" smtClean="0"/>
              <a:t> Laue </a:t>
            </a:r>
            <a:r>
              <a:rPr lang="en-GB" dirty="0" err="1" smtClean="0"/>
              <a:t>Langevin</a:t>
            </a:r>
            <a:r>
              <a:rPr lang="en-GB" dirty="0" smtClean="0"/>
              <a:t> (ILL), at LANSCE (Paul </a:t>
            </a:r>
            <a:r>
              <a:rPr lang="en-GB" dirty="0" err="1" smtClean="0"/>
              <a:t>Langan</a:t>
            </a:r>
            <a:r>
              <a:rPr lang="en-GB" dirty="0" smtClean="0"/>
              <a:t>) and most recently at Oak Ridge (Dean Myles) of the </a:t>
            </a:r>
            <a:r>
              <a:rPr lang="en-GB" dirty="0" err="1" smtClean="0"/>
              <a:t>Daresbury</a:t>
            </a:r>
            <a:r>
              <a:rPr lang="en-GB" dirty="0" smtClean="0"/>
              <a:t> Laue diffraction images analysis package11 has led to its use in many neutron protein crystal structures. The most productive instrument in PDB depositions was the SRS wiggler 9.6,12 and it was used extensively.2,6,7,11 </a:t>
            </a:r>
          </a:p>
          <a:p>
            <a:pPr>
              <a:spcBef>
                <a:spcPct val="0"/>
              </a:spcBef>
            </a:pPr>
            <a:endParaRPr lang="en-GB" dirty="0" smtClean="0"/>
          </a:p>
          <a:p>
            <a:pPr>
              <a:spcBef>
                <a:spcPct val="0"/>
              </a:spcBef>
            </a:pPr>
            <a:endParaRPr lang="en-GB" dirty="0" smtClean="0"/>
          </a:p>
          <a:p>
            <a:pPr>
              <a:spcBef>
                <a:spcPct val="0"/>
              </a:spcBef>
            </a:pPr>
            <a:r>
              <a:rPr lang="en-GB" dirty="0" smtClean="0"/>
              <a:t> </a:t>
            </a:r>
            <a:r>
              <a:rPr lang="en-GB" i="1" dirty="0" smtClean="0"/>
              <a:t>1) J.R. </a:t>
            </a:r>
            <a:r>
              <a:rPr lang="en-GB" i="1" dirty="0" err="1" smtClean="0"/>
              <a:t>Helliwell</a:t>
            </a:r>
            <a:r>
              <a:rPr lang="en-GB" i="1" dirty="0" smtClean="0"/>
              <a:t>, T.J. </a:t>
            </a:r>
            <a:r>
              <a:rPr lang="en-GB" i="1" dirty="0" err="1" smtClean="0"/>
              <a:t>Greenhough</a:t>
            </a:r>
            <a:r>
              <a:rPr lang="en-GB" i="1" dirty="0" smtClean="0"/>
              <a:t>, P. Carr, S.A. Rule, P.R. Moore, A.W. Thompson &amp; J.S. </a:t>
            </a:r>
            <a:r>
              <a:rPr lang="en-GB" i="1" dirty="0" err="1" smtClean="0"/>
              <a:t>Worgan</a:t>
            </a:r>
            <a:r>
              <a:rPr lang="en-GB" i="1" dirty="0" smtClean="0"/>
              <a:t>, (1982) J. </a:t>
            </a:r>
            <a:r>
              <a:rPr lang="en-GB" i="1" dirty="0" err="1" smtClean="0"/>
              <a:t>Phys.E</a:t>
            </a:r>
            <a:r>
              <a:rPr lang="en-GB" i="1" dirty="0" smtClean="0"/>
              <a:t>. </a:t>
            </a:r>
            <a:r>
              <a:rPr lang="en-GB" b="1" i="1" dirty="0" smtClean="0"/>
              <a:t>15</a:t>
            </a:r>
            <a:r>
              <a:rPr lang="en-GB" i="1" dirty="0" smtClean="0"/>
              <a:t>, 1363-1372. </a:t>
            </a:r>
            <a:endParaRPr lang="en-GB" dirty="0" smtClean="0"/>
          </a:p>
          <a:p>
            <a:pPr>
              <a:spcBef>
                <a:spcPct val="0"/>
              </a:spcBef>
            </a:pPr>
            <a:r>
              <a:rPr lang="en-GB" i="1" dirty="0" smtClean="0"/>
              <a:t>2) M. </a:t>
            </a:r>
            <a:r>
              <a:rPr lang="en-GB" i="1" dirty="0" err="1" smtClean="0"/>
              <a:t>Cianci</a:t>
            </a:r>
            <a:r>
              <a:rPr lang="en-GB" i="1" dirty="0" smtClean="0"/>
              <a:t>, P.J. </a:t>
            </a:r>
            <a:r>
              <a:rPr lang="en-GB" i="1" dirty="0" err="1" smtClean="0"/>
              <a:t>Rizkallah</a:t>
            </a:r>
            <a:r>
              <a:rPr lang="en-GB" i="1" dirty="0" smtClean="0"/>
              <a:t>, A. </a:t>
            </a:r>
            <a:r>
              <a:rPr lang="en-GB" i="1" dirty="0" err="1" smtClean="0"/>
              <a:t>Olczak</a:t>
            </a:r>
            <a:r>
              <a:rPr lang="en-GB" i="1" dirty="0" smtClean="0"/>
              <a:t>, J. </a:t>
            </a:r>
            <a:r>
              <a:rPr lang="en-GB" i="1" dirty="0" err="1" smtClean="0"/>
              <a:t>Raftery</a:t>
            </a:r>
            <a:r>
              <a:rPr lang="en-GB" i="1" dirty="0" smtClean="0"/>
              <a:t>, N.E. </a:t>
            </a:r>
            <a:r>
              <a:rPr lang="en-GB" i="1" dirty="0" err="1" smtClean="0"/>
              <a:t>Chayen</a:t>
            </a:r>
            <a:r>
              <a:rPr lang="en-GB" i="1" dirty="0" smtClean="0"/>
              <a:t>, P.F. </a:t>
            </a:r>
            <a:r>
              <a:rPr lang="en-GB" i="1" dirty="0" err="1" smtClean="0"/>
              <a:t>Zagalsky</a:t>
            </a:r>
            <a:r>
              <a:rPr lang="en-GB" i="1" dirty="0" smtClean="0"/>
              <a:t> &amp; J.R. </a:t>
            </a:r>
            <a:r>
              <a:rPr lang="en-GB" i="1" dirty="0" err="1" smtClean="0"/>
              <a:t>Helliwell</a:t>
            </a:r>
            <a:r>
              <a:rPr lang="en-GB" i="1" dirty="0" smtClean="0"/>
              <a:t>, (2001) </a:t>
            </a:r>
            <a:r>
              <a:rPr lang="en-GB" i="1" dirty="0" err="1" smtClean="0"/>
              <a:t>Acta</a:t>
            </a:r>
            <a:r>
              <a:rPr lang="en-GB" i="1" dirty="0" smtClean="0"/>
              <a:t> </a:t>
            </a:r>
            <a:r>
              <a:rPr lang="en-GB" i="1" dirty="0" err="1" smtClean="0"/>
              <a:t>Cryst</a:t>
            </a:r>
            <a:r>
              <a:rPr lang="en-GB" i="1" dirty="0" smtClean="0"/>
              <a:t> </a:t>
            </a:r>
            <a:r>
              <a:rPr lang="en-GB" b="1" i="1" dirty="0" smtClean="0"/>
              <a:t>D57</a:t>
            </a:r>
            <a:r>
              <a:rPr lang="en-GB" i="1" dirty="0" smtClean="0"/>
              <a:t>, 1219-1229. </a:t>
            </a:r>
            <a:endParaRPr lang="en-GB" dirty="0" smtClean="0"/>
          </a:p>
          <a:p>
            <a:pPr>
              <a:spcBef>
                <a:spcPct val="0"/>
              </a:spcBef>
            </a:pPr>
            <a:r>
              <a:rPr lang="en-GB" i="1" dirty="0" smtClean="0"/>
              <a:t>3) T.J. </a:t>
            </a:r>
            <a:r>
              <a:rPr lang="en-GB" i="1" dirty="0" err="1" smtClean="0"/>
              <a:t>Boggon</a:t>
            </a:r>
            <a:r>
              <a:rPr lang="en-GB" i="1" dirty="0" smtClean="0"/>
              <a:t>, J.R. </a:t>
            </a:r>
            <a:r>
              <a:rPr lang="en-GB" i="1" dirty="0" err="1" smtClean="0"/>
              <a:t>Helliwell</a:t>
            </a:r>
            <a:r>
              <a:rPr lang="en-GB" i="1" dirty="0" smtClean="0"/>
              <a:t>, R.A. Judge, A. </a:t>
            </a:r>
            <a:r>
              <a:rPr lang="en-GB" i="1" dirty="0" err="1" smtClean="0"/>
              <a:t>Olczak</a:t>
            </a:r>
            <a:r>
              <a:rPr lang="en-GB" i="1" dirty="0" smtClean="0"/>
              <a:t>, D.P. Siddons, E.H. Snell &amp; V. </a:t>
            </a:r>
            <a:r>
              <a:rPr lang="en-GB" i="1" dirty="0" err="1" smtClean="0"/>
              <a:t>Stojanoff</a:t>
            </a:r>
            <a:r>
              <a:rPr lang="en-GB" i="1" dirty="0" smtClean="0"/>
              <a:t>, (2000) </a:t>
            </a:r>
            <a:r>
              <a:rPr lang="en-GB" i="1" dirty="0" err="1" smtClean="0"/>
              <a:t>Acta</a:t>
            </a:r>
            <a:r>
              <a:rPr lang="en-GB" i="1" dirty="0" smtClean="0"/>
              <a:t> </a:t>
            </a:r>
            <a:r>
              <a:rPr lang="en-GB" i="1" dirty="0" err="1" smtClean="0"/>
              <a:t>Cryst</a:t>
            </a:r>
            <a:r>
              <a:rPr lang="en-GB" i="1" dirty="0" smtClean="0"/>
              <a:t>. </a:t>
            </a:r>
            <a:r>
              <a:rPr lang="en-GB" b="1" i="1" dirty="0" smtClean="0"/>
              <a:t>D56</a:t>
            </a:r>
            <a:r>
              <a:rPr lang="en-GB" i="1" dirty="0" smtClean="0"/>
              <a:t>, 868-880. </a:t>
            </a:r>
            <a:endParaRPr lang="en-GB" dirty="0" smtClean="0"/>
          </a:p>
          <a:p>
            <a:pPr>
              <a:spcBef>
                <a:spcPct val="0"/>
              </a:spcBef>
            </a:pPr>
            <a:r>
              <a:rPr lang="en-GB" i="1" dirty="0" smtClean="0"/>
              <a:t>4) M. G. </a:t>
            </a:r>
            <a:r>
              <a:rPr lang="en-GB" i="1" dirty="0" err="1" smtClean="0"/>
              <a:t>Rossmann</a:t>
            </a:r>
            <a:r>
              <a:rPr lang="en-GB" i="1" dirty="0" smtClean="0"/>
              <a:t> &amp; J. W. Erickson, J </a:t>
            </a:r>
            <a:r>
              <a:rPr lang="en-GB" i="1" dirty="0" err="1" smtClean="0"/>
              <a:t>Appl</a:t>
            </a:r>
            <a:r>
              <a:rPr lang="en-GB" i="1" dirty="0" smtClean="0"/>
              <a:t> </a:t>
            </a:r>
            <a:r>
              <a:rPr lang="en-GB" i="1" dirty="0" err="1" smtClean="0"/>
              <a:t>Cryst</a:t>
            </a:r>
            <a:r>
              <a:rPr lang="en-GB" i="1" dirty="0" smtClean="0"/>
              <a:t> (1983) </a:t>
            </a:r>
            <a:r>
              <a:rPr lang="en-GB" b="1" i="1" dirty="0" smtClean="0"/>
              <a:t>16</a:t>
            </a:r>
            <a:r>
              <a:rPr lang="en-GB" i="1" dirty="0" smtClean="0"/>
              <a:t>, 629-636 </a:t>
            </a:r>
            <a:endParaRPr lang="en-GB" dirty="0" smtClean="0"/>
          </a:p>
          <a:p>
            <a:pPr>
              <a:spcBef>
                <a:spcPct val="0"/>
              </a:spcBef>
            </a:pPr>
            <a:r>
              <a:rPr lang="en-GB" i="1" dirty="0" smtClean="0"/>
              <a:t>5) S.E. </a:t>
            </a:r>
            <a:r>
              <a:rPr lang="en-GB" i="1" dirty="0" err="1" smtClean="0"/>
              <a:t>Ealick</a:t>
            </a:r>
            <a:r>
              <a:rPr lang="en-GB" i="1" dirty="0" smtClean="0"/>
              <a:t>, S.A. Rule, D.C. Carter, T.J. </a:t>
            </a:r>
            <a:r>
              <a:rPr lang="en-GB" i="1" dirty="0" err="1" smtClean="0"/>
              <a:t>Greenhough</a:t>
            </a:r>
            <a:r>
              <a:rPr lang="en-GB" i="1" dirty="0" smtClean="0"/>
              <a:t>, Y.S. </a:t>
            </a:r>
            <a:r>
              <a:rPr lang="en-GB" i="1" dirty="0" err="1" smtClean="0"/>
              <a:t>Babu</a:t>
            </a:r>
            <a:r>
              <a:rPr lang="en-GB" i="1" dirty="0" smtClean="0"/>
              <a:t>, W.J. Cook, J. </a:t>
            </a:r>
            <a:r>
              <a:rPr lang="en-GB" i="1" dirty="0" err="1" smtClean="0"/>
              <a:t>Habash</a:t>
            </a:r>
            <a:r>
              <a:rPr lang="en-GB" i="1" dirty="0" smtClean="0"/>
              <a:t>, J.R. </a:t>
            </a:r>
            <a:r>
              <a:rPr lang="en-GB" i="1" dirty="0" err="1" smtClean="0"/>
              <a:t>Helliwell</a:t>
            </a:r>
            <a:r>
              <a:rPr lang="en-GB" i="1" dirty="0" smtClean="0"/>
              <a:t>, J.D. </a:t>
            </a:r>
            <a:r>
              <a:rPr lang="en-GB" i="1" dirty="0" err="1" smtClean="0"/>
              <a:t>Stoeckler</a:t>
            </a:r>
            <a:r>
              <a:rPr lang="en-GB" i="1" dirty="0" smtClean="0"/>
              <a:t>, R.E. Parks Jr., S. Chen &amp; C.E. </a:t>
            </a:r>
            <a:r>
              <a:rPr lang="en-GB" i="1" dirty="0" err="1" smtClean="0"/>
              <a:t>Bugg</a:t>
            </a:r>
            <a:r>
              <a:rPr lang="en-GB" i="1" dirty="0" smtClean="0"/>
              <a:t>, (1990) J. Biol. Chem. </a:t>
            </a:r>
            <a:r>
              <a:rPr lang="en-GB" b="1" i="1" dirty="0" smtClean="0"/>
              <a:t>265</a:t>
            </a:r>
            <a:r>
              <a:rPr lang="en-GB" i="1" dirty="0" smtClean="0"/>
              <a:t>, 1812-1820. </a:t>
            </a:r>
            <a:endParaRPr lang="en-GB" dirty="0" smtClean="0"/>
          </a:p>
          <a:p>
            <a:pPr>
              <a:spcBef>
                <a:spcPct val="0"/>
              </a:spcBef>
            </a:pPr>
            <a:r>
              <a:rPr lang="en-GB" i="1" dirty="0" smtClean="0"/>
              <a:t>6) B. </a:t>
            </a:r>
            <a:r>
              <a:rPr lang="en-GB" i="1" dirty="0" err="1" smtClean="0"/>
              <a:t>Hedman</a:t>
            </a:r>
            <a:r>
              <a:rPr lang="en-GB" i="1" dirty="0" smtClean="0"/>
              <a:t>, K.O. Hodgson, J.R. </a:t>
            </a:r>
            <a:r>
              <a:rPr lang="en-GB" i="1" dirty="0" err="1" smtClean="0"/>
              <a:t>Helliwell</a:t>
            </a:r>
            <a:r>
              <a:rPr lang="en-GB" i="1" dirty="0" smtClean="0"/>
              <a:t>, R. </a:t>
            </a:r>
            <a:r>
              <a:rPr lang="en-GB" i="1" dirty="0" err="1" smtClean="0"/>
              <a:t>Liddington</a:t>
            </a:r>
            <a:r>
              <a:rPr lang="en-GB" i="1" dirty="0" smtClean="0"/>
              <a:t> &amp; M.Z. </a:t>
            </a:r>
            <a:r>
              <a:rPr lang="en-GB" i="1" dirty="0" err="1" smtClean="0"/>
              <a:t>Papiz</a:t>
            </a:r>
            <a:r>
              <a:rPr lang="en-GB" i="1" dirty="0" smtClean="0"/>
              <a:t>, PNAS.USA (1985) </a:t>
            </a:r>
            <a:r>
              <a:rPr lang="en-GB" b="1" i="1" dirty="0" smtClean="0"/>
              <a:t>82</a:t>
            </a:r>
            <a:r>
              <a:rPr lang="en-GB" i="1" dirty="0" smtClean="0"/>
              <a:t>, 7604-7607. </a:t>
            </a:r>
            <a:endParaRPr lang="en-GB" dirty="0" smtClean="0"/>
          </a:p>
          <a:p>
            <a:pPr>
              <a:spcBef>
                <a:spcPct val="0"/>
              </a:spcBef>
            </a:pPr>
            <a:r>
              <a:rPr lang="en-GB" i="1" dirty="0" smtClean="0"/>
              <a:t>7) D.W.J. Cruickshank, J.R. </a:t>
            </a:r>
            <a:r>
              <a:rPr lang="en-GB" i="1" dirty="0" err="1" smtClean="0"/>
              <a:t>Helliwell</a:t>
            </a:r>
            <a:r>
              <a:rPr lang="en-GB" i="1" dirty="0" smtClean="0"/>
              <a:t> &amp; K. </a:t>
            </a:r>
            <a:r>
              <a:rPr lang="en-GB" i="1" dirty="0" err="1" smtClean="0"/>
              <a:t>Moffat</a:t>
            </a:r>
            <a:r>
              <a:rPr lang="en-GB" i="1" dirty="0" smtClean="0"/>
              <a:t>, </a:t>
            </a:r>
            <a:r>
              <a:rPr lang="en-GB" i="1" dirty="0" err="1" smtClean="0"/>
              <a:t>Acta</a:t>
            </a:r>
            <a:r>
              <a:rPr lang="en-GB" i="1" dirty="0" smtClean="0"/>
              <a:t> </a:t>
            </a:r>
            <a:r>
              <a:rPr lang="en-GB" i="1" dirty="0" err="1" smtClean="0"/>
              <a:t>Cryst</a:t>
            </a:r>
            <a:r>
              <a:rPr lang="en-GB" i="1" dirty="0" smtClean="0"/>
              <a:t>. (1987) </a:t>
            </a:r>
            <a:r>
              <a:rPr lang="en-GB" b="1" i="1" dirty="0" smtClean="0"/>
              <a:t>A43</a:t>
            </a:r>
            <a:r>
              <a:rPr lang="en-GB" i="1" dirty="0" smtClean="0"/>
              <a:t>, 656-674. </a:t>
            </a:r>
            <a:endParaRPr lang="en-GB" dirty="0" smtClean="0"/>
          </a:p>
          <a:p>
            <a:pPr>
              <a:spcBef>
                <a:spcPct val="0"/>
              </a:spcBef>
            </a:pPr>
            <a:r>
              <a:rPr lang="en-GB" i="1" dirty="0" smtClean="0"/>
              <a:t>8) H. </a:t>
            </a:r>
            <a:r>
              <a:rPr lang="en-GB" i="1" dirty="0" err="1" smtClean="0"/>
              <a:t>Einspahr</a:t>
            </a:r>
            <a:r>
              <a:rPr lang="en-GB" i="1" dirty="0" smtClean="0"/>
              <a:t>, K. </a:t>
            </a:r>
            <a:r>
              <a:rPr lang="en-GB" i="1" dirty="0" err="1" smtClean="0"/>
              <a:t>Suguna</a:t>
            </a:r>
            <a:r>
              <a:rPr lang="en-GB" i="1" dirty="0" smtClean="0"/>
              <a:t>, F.L. </a:t>
            </a:r>
            <a:r>
              <a:rPr lang="en-GB" i="1" dirty="0" err="1" smtClean="0"/>
              <a:t>Suddath</a:t>
            </a:r>
            <a:r>
              <a:rPr lang="en-GB" i="1" dirty="0" smtClean="0"/>
              <a:t>, </a:t>
            </a:r>
            <a:r>
              <a:rPr lang="en-GB" i="1" dirty="0" err="1" smtClean="0"/>
              <a:t>G.Ellis</a:t>
            </a:r>
            <a:r>
              <a:rPr lang="en-GB" i="1" dirty="0" smtClean="0"/>
              <a:t>, J.R. </a:t>
            </a:r>
            <a:r>
              <a:rPr lang="en-GB" i="1" dirty="0" err="1" smtClean="0"/>
              <a:t>Helliwell</a:t>
            </a:r>
            <a:r>
              <a:rPr lang="en-GB" i="1" dirty="0" smtClean="0"/>
              <a:t> and M.Z. </a:t>
            </a:r>
            <a:r>
              <a:rPr lang="en-GB" i="1" dirty="0" err="1" smtClean="0"/>
              <a:t>Papiz</a:t>
            </a:r>
            <a:r>
              <a:rPr lang="en-GB" i="1" dirty="0" smtClean="0"/>
              <a:t>, </a:t>
            </a:r>
            <a:r>
              <a:rPr lang="en-GB" i="1" dirty="0" err="1" smtClean="0"/>
              <a:t>Acta</a:t>
            </a:r>
            <a:r>
              <a:rPr lang="en-GB" i="1" dirty="0" smtClean="0"/>
              <a:t> </a:t>
            </a:r>
            <a:r>
              <a:rPr lang="en-GB" i="1" dirty="0" err="1" smtClean="0"/>
              <a:t>Cryst</a:t>
            </a:r>
            <a:r>
              <a:rPr lang="en-GB" i="1" dirty="0" smtClean="0"/>
              <a:t>. (1985) </a:t>
            </a:r>
            <a:r>
              <a:rPr lang="en-GB" b="1" i="1" dirty="0" smtClean="0"/>
              <a:t>B41</a:t>
            </a:r>
            <a:r>
              <a:rPr lang="en-GB" i="1" dirty="0" smtClean="0"/>
              <a:t>, pp. 336-341. </a:t>
            </a:r>
          </a:p>
          <a:p>
            <a:pPr>
              <a:spcBef>
                <a:spcPct val="0"/>
              </a:spcBef>
            </a:pPr>
            <a:r>
              <a:rPr lang="en-GB" i="1" dirty="0" smtClean="0"/>
              <a:t>9) C.E. </a:t>
            </a:r>
            <a:r>
              <a:rPr lang="en-GB" i="1" dirty="0" err="1" smtClean="0"/>
              <a:t>Bugg</a:t>
            </a:r>
            <a:r>
              <a:rPr lang="en-GB" i="1" dirty="0" smtClean="0"/>
              <a:t>, W.M. Carson &amp; J.A. Montgomery, Scientific American, December 1993, 92-98. </a:t>
            </a:r>
            <a:endParaRPr lang="en-GB" dirty="0" smtClean="0"/>
          </a:p>
          <a:p>
            <a:pPr>
              <a:spcBef>
                <a:spcPct val="0"/>
              </a:spcBef>
            </a:pPr>
            <a:r>
              <a:rPr lang="en-GB" i="1" dirty="0" smtClean="0"/>
              <a:t>10) A.J.K. </a:t>
            </a:r>
            <a:r>
              <a:rPr lang="en-GB" i="1" dirty="0" err="1" smtClean="0"/>
              <a:t>Gilboa</a:t>
            </a:r>
            <a:r>
              <a:rPr lang="en-GB" i="1" dirty="0" smtClean="0"/>
              <a:t>, D.A.A. Myles, J. </a:t>
            </a:r>
            <a:r>
              <a:rPr lang="en-GB" i="1" dirty="0" err="1" smtClean="0"/>
              <a:t>Habash</a:t>
            </a:r>
            <a:r>
              <a:rPr lang="en-GB" i="1" dirty="0" smtClean="0"/>
              <a:t>, J. </a:t>
            </a:r>
            <a:r>
              <a:rPr lang="en-GB" i="1" dirty="0" err="1" smtClean="0"/>
              <a:t>Raftery</a:t>
            </a:r>
            <a:r>
              <a:rPr lang="en-GB" i="1" dirty="0" smtClean="0"/>
              <a:t> &amp; J.R. </a:t>
            </a:r>
            <a:r>
              <a:rPr lang="en-GB" i="1" dirty="0" err="1" smtClean="0"/>
              <a:t>Helliwell</a:t>
            </a:r>
            <a:r>
              <a:rPr lang="en-GB" i="1" dirty="0" smtClean="0"/>
              <a:t>, (2001) J. Appl. </a:t>
            </a:r>
            <a:r>
              <a:rPr lang="en-GB" i="1" dirty="0" err="1" smtClean="0"/>
              <a:t>Cryst</a:t>
            </a:r>
            <a:r>
              <a:rPr lang="en-GB" i="1" dirty="0" smtClean="0"/>
              <a:t>. </a:t>
            </a:r>
            <a:r>
              <a:rPr lang="en-GB" b="1" i="1" dirty="0" smtClean="0"/>
              <a:t>34</a:t>
            </a:r>
            <a:r>
              <a:rPr lang="en-GB" i="1" dirty="0" smtClean="0"/>
              <a:t>, 454-457. </a:t>
            </a:r>
            <a:endParaRPr lang="en-GB" dirty="0" smtClean="0"/>
          </a:p>
          <a:p>
            <a:pPr>
              <a:spcBef>
                <a:spcPct val="0"/>
              </a:spcBef>
            </a:pPr>
            <a:r>
              <a:rPr lang="en-GB" i="1" dirty="0" smtClean="0"/>
              <a:t>11) J.R. </a:t>
            </a:r>
            <a:r>
              <a:rPr lang="en-GB" i="1" dirty="0" err="1" smtClean="0"/>
              <a:t>Helliwell</a:t>
            </a:r>
            <a:r>
              <a:rPr lang="en-GB" i="1" dirty="0" smtClean="0"/>
              <a:t>, J. </a:t>
            </a:r>
            <a:r>
              <a:rPr lang="en-GB" i="1" dirty="0" err="1" smtClean="0"/>
              <a:t>Habash</a:t>
            </a:r>
            <a:r>
              <a:rPr lang="en-GB" i="1" dirty="0" smtClean="0"/>
              <a:t>, D.W.J. Cruickshank, M.M. Harding, T.J. </a:t>
            </a:r>
            <a:r>
              <a:rPr lang="en-GB" i="1" dirty="0" err="1" smtClean="0"/>
              <a:t>Greenhough</a:t>
            </a:r>
            <a:r>
              <a:rPr lang="en-GB" i="1" dirty="0" smtClean="0"/>
              <a:t>, J.W. Campbell, I.J. Clifton, M. Elder, P.A. </a:t>
            </a:r>
            <a:r>
              <a:rPr lang="en-GB" i="1" dirty="0" err="1" smtClean="0"/>
              <a:t>Machin</a:t>
            </a:r>
            <a:r>
              <a:rPr lang="en-GB" i="1" dirty="0" smtClean="0"/>
              <a:t>, M.Z. </a:t>
            </a:r>
            <a:r>
              <a:rPr lang="en-GB" i="1" dirty="0" err="1" smtClean="0"/>
              <a:t>Papiz</a:t>
            </a:r>
            <a:r>
              <a:rPr lang="en-GB" i="1" dirty="0" smtClean="0"/>
              <a:t>, &amp; S. </a:t>
            </a:r>
            <a:r>
              <a:rPr lang="en-GB" i="1" dirty="0" err="1" smtClean="0"/>
              <a:t>Zurek</a:t>
            </a:r>
            <a:r>
              <a:rPr lang="en-GB" i="1" dirty="0" smtClean="0"/>
              <a:t>, (1989) J. Appl. </a:t>
            </a:r>
            <a:r>
              <a:rPr lang="en-GB" i="1" dirty="0" err="1" smtClean="0"/>
              <a:t>Cryst</a:t>
            </a:r>
            <a:r>
              <a:rPr lang="en-GB" i="1" dirty="0" smtClean="0"/>
              <a:t>. </a:t>
            </a:r>
            <a:r>
              <a:rPr lang="en-GB" b="1" i="1" dirty="0" smtClean="0"/>
              <a:t>22</a:t>
            </a:r>
            <a:r>
              <a:rPr lang="en-GB" i="1" dirty="0" smtClean="0"/>
              <a:t>, 483-497. </a:t>
            </a:r>
            <a:endParaRPr lang="en-GB" dirty="0" smtClean="0"/>
          </a:p>
          <a:p>
            <a:pPr>
              <a:spcBef>
                <a:spcPct val="0"/>
              </a:spcBef>
            </a:pPr>
            <a:r>
              <a:rPr lang="en-GB" i="1" dirty="0" smtClean="0"/>
              <a:t>12) J.R. </a:t>
            </a:r>
            <a:r>
              <a:rPr lang="en-GB" i="1" dirty="0" err="1" smtClean="0"/>
              <a:t>Helliwell</a:t>
            </a:r>
            <a:r>
              <a:rPr lang="en-GB" i="1" dirty="0" smtClean="0"/>
              <a:t>, M.Z. </a:t>
            </a:r>
            <a:r>
              <a:rPr lang="en-GB" i="1" dirty="0" err="1" smtClean="0"/>
              <a:t>Papiz</a:t>
            </a:r>
            <a:r>
              <a:rPr lang="en-GB" i="1" dirty="0" smtClean="0"/>
              <a:t>, I.D. Glover, J. </a:t>
            </a:r>
            <a:r>
              <a:rPr lang="en-GB" i="1" dirty="0" err="1" smtClean="0"/>
              <a:t>Habash</a:t>
            </a:r>
            <a:r>
              <a:rPr lang="en-GB" i="1" dirty="0" smtClean="0"/>
              <a:t>, A.W. Thompson, P.R. Moore, N. Harris, D. Croft and E. </a:t>
            </a:r>
            <a:r>
              <a:rPr lang="en-GB" i="1" dirty="0" err="1" smtClean="0"/>
              <a:t>Pantos</a:t>
            </a:r>
            <a:r>
              <a:rPr lang="en-GB" i="1" dirty="0" smtClean="0"/>
              <a:t>, Nuclear </a:t>
            </a:r>
            <a:r>
              <a:rPr lang="en-GB" i="1" dirty="0" err="1" smtClean="0"/>
              <a:t>Instrum</a:t>
            </a:r>
            <a:r>
              <a:rPr lang="en-GB" i="1" dirty="0" smtClean="0"/>
              <a:t>. and Methods. (1986) A246, 617-623. “</a:t>
            </a:r>
            <a:endParaRPr lang="en-GB"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3EF315-3B5A-44A7-AFEA-0F0552BD6E52}" type="slidenum">
              <a:rPr lang="en-GB">
                <a:ea typeface="ＭＳ Ｐゴシック" pitchFamily="84" charset="-128"/>
                <a:cs typeface="ＭＳ Ｐゴシック" pitchFamily="84" charset="-128"/>
              </a:rPr>
              <a:pPr fontAlgn="base">
                <a:spcBef>
                  <a:spcPct val="0"/>
                </a:spcBef>
                <a:spcAft>
                  <a:spcPct val="0"/>
                </a:spcAft>
              </a:pPr>
              <a:t>1</a:t>
            </a:fld>
            <a:endParaRPr lang="en-GB">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1" i="1"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4BE797-B79A-4390-BF3E-1E82BB13A7EC}" type="slidenum">
              <a:rPr lang="en-GB">
                <a:ea typeface="ＭＳ Ｐゴシック" pitchFamily="84" charset="-128"/>
                <a:cs typeface="ＭＳ Ｐゴシック" pitchFamily="84" charset="-128"/>
              </a:rPr>
              <a:pPr fontAlgn="base">
                <a:spcBef>
                  <a:spcPct val="0"/>
                </a:spcBef>
                <a:spcAft>
                  <a:spcPct val="0"/>
                </a:spcAft>
              </a:pPr>
              <a:t>11</a:t>
            </a:fld>
            <a:endParaRPr lang="en-GB">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BE1A73-9D31-4450-B4BA-08AD95881F14}" type="slidenum">
              <a:rPr lang="en-GB">
                <a:ea typeface="ＭＳ Ｐゴシック" pitchFamily="84" charset="-128"/>
                <a:cs typeface="ＭＳ Ｐゴシック" pitchFamily="84" charset="-128"/>
              </a:rPr>
              <a:pPr fontAlgn="base">
                <a:spcBef>
                  <a:spcPct val="0"/>
                </a:spcBef>
                <a:spcAft>
                  <a:spcPct val="0"/>
                </a:spcAft>
              </a:pPr>
              <a:t>12</a:t>
            </a:fld>
            <a:endParaRPr lang="en-GB">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F9936D-64BB-41F4-A906-F6AB09EBDB45}" type="slidenum">
              <a:rPr lang="en-GB">
                <a:ea typeface="ＭＳ Ｐゴシック" pitchFamily="84" charset="-128"/>
                <a:cs typeface="ＭＳ Ｐゴシック" pitchFamily="84" charset="-128"/>
              </a:rPr>
              <a:pPr fontAlgn="base">
                <a:spcBef>
                  <a:spcPct val="0"/>
                </a:spcBef>
                <a:spcAft>
                  <a:spcPct val="0"/>
                </a:spcAft>
              </a:pPr>
              <a:t>14</a:t>
            </a:fld>
            <a:endParaRPr lang="en-GB">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D462CA-2248-4FD7-9EBA-1B444D027E7E}" type="slidenum">
              <a:rPr lang="en-GB">
                <a:ea typeface="ＭＳ Ｐゴシック" pitchFamily="84" charset="-128"/>
                <a:cs typeface="ＭＳ Ｐゴシック" pitchFamily="84" charset="-128"/>
              </a:rPr>
              <a:pPr fontAlgn="base">
                <a:spcBef>
                  <a:spcPct val="0"/>
                </a:spcBef>
                <a:spcAft>
                  <a:spcPct val="0"/>
                </a:spcAft>
              </a:pPr>
              <a:t>15</a:t>
            </a:fld>
            <a:endParaRPr lang="en-GB">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ceholder 2"/>
          <p:cNvSpPr>
            <a:spLocks noGrp="1" noRot="1" noChangeAspect="1"/>
          </p:cNvSpPr>
          <p:nvPr>
            <p:ph type="sldImg"/>
          </p:nvPr>
        </p:nvSpPr>
        <p:spPr bwMode="auto">
          <a:noFill/>
          <a:ln>
            <a:solidFill>
              <a:srgbClr val="000000"/>
            </a:solidFill>
            <a:miter lim="800000"/>
            <a:headEnd/>
            <a:tailEnd/>
          </a:ln>
        </p:spPr>
      </p:sp>
      <p:sp>
        <p:nvSpPr>
          <p:cNvPr id="9113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ceholder 2"/>
          <p:cNvSpPr>
            <a:spLocks noGrp="1" noRot="1" noChangeAspect="1"/>
          </p:cNvSpPr>
          <p:nvPr>
            <p:ph type="sldImg"/>
          </p:nvPr>
        </p:nvSpPr>
        <p:spPr bwMode="auto">
          <a:noFill/>
          <a:ln>
            <a:solidFill>
              <a:srgbClr val="000000"/>
            </a:solidFill>
            <a:miter lim="800000"/>
            <a:headEnd/>
            <a:tailEnd/>
          </a:ln>
        </p:spPr>
      </p:sp>
      <p:sp>
        <p:nvSpPr>
          <p:cNvPr id="9216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GB" dirty="0">
              <a:ea typeface="+mn-ea"/>
              <a:cs typeface="+mn-cs"/>
            </a:endParaRP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AC4E78-11A4-4862-9B97-1547BB781E0A}" type="slidenum">
              <a:rPr lang="en-GB">
                <a:ea typeface="ＭＳ Ｐゴシック" pitchFamily="84" charset="-128"/>
                <a:cs typeface="ＭＳ Ｐゴシック" pitchFamily="84" charset="-128"/>
              </a:rPr>
              <a:pPr fontAlgn="base">
                <a:spcBef>
                  <a:spcPct val="0"/>
                </a:spcBef>
                <a:spcAft>
                  <a:spcPct val="0"/>
                </a:spcAft>
              </a:pPr>
              <a:t>4</a:t>
            </a:fld>
            <a:endParaRPr lang="en-GB">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GB" dirty="0">
              <a:ea typeface="+mn-ea"/>
              <a:cs typeface="+mn-cs"/>
            </a:endParaRP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D79471-4DED-4DDB-BDC5-80D20960A6A8}" type="slidenum">
              <a:rPr lang="en-GB">
                <a:ea typeface="ＭＳ Ｐゴシック" pitchFamily="84" charset="-128"/>
                <a:cs typeface="ＭＳ Ｐゴシック" pitchFamily="84" charset="-128"/>
              </a:rPr>
              <a:pPr fontAlgn="base">
                <a:spcBef>
                  <a:spcPct val="0"/>
                </a:spcBef>
                <a:spcAft>
                  <a:spcPct val="0"/>
                </a:spcAft>
              </a:pPr>
              <a:t>5</a:t>
            </a:fld>
            <a:endParaRPr lang="en-GB">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D9C73C-DCF2-4BAB-83A8-401A282DB709}" type="slidenum">
              <a:rPr lang="en-GB">
                <a:ea typeface="ＭＳ Ｐゴシック" pitchFamily="84" charset="-128"/>
                <a:cs typeface="ＭＳ Ｐゴシック" pitchFamily="84" charset="-128"/>
              </a:rPr>
              <a:pPr fontAlgn="base">
                <a:spcBef>
                  <a:spcPct val="0"/>
                </a:spcBef>
                <a:spcAft>
                  <a:spcPct val="0"/>
                </a:spcAft>
              </a:pPr>
              <a:t>6</a:t>
            </a:fld>
            <a:endParaRPr lang="en-GB">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638F5E-A931-44C4-99B7-5DFCC1C1EE61}" type="slidenum">
              <a:rPr lang="en-GB">
                <a:ea typeface="ＭＳ Ｐゴシック" pitchFamily="84" charset="-128"/>
                <a:cs typeface="ＭＳ Ｐゴシック" pitchFamily="84" charset="-128"/>
              </a:rPr>
              <a:pPr fontAlgn="base">
                <a:spcBef>
                  <a:spcPct val="0"/>
                </a:spcBef>
                <a:spcAft>
                  <a:spcPct val="0"/>
                </a:spcAft>
              </a:pPr>
              <a:t>7</a:t>
            </a:fld>
            <a:endParaRPr lang="en-GB">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59DA4A-3594-42E9-8E38-F22F66A1973F}" type="slidenum">
              <a:rPr lang="en-GB">
                <a:ea typeface="ＭＳ Ｐゴシック" pitchFamily="84" charset="-128"/>
                <a:cs typeface="ＭＳ Ｐゴシック" pitchFamily="84" charset="-128"/>
              </a:rPr>
              <a:pPr fontAlgn="base">
                <a:spcBef>
                  <a:spcPct val="0"/>
                </a:spcBef>
                <a:spcAft>
                  <a:spcPct val="0"/>
                </a:spcAft>
              </a:pPr>
              <a:t>8</a:t>
            </a:fld>
            <a:endParaRPr lang="en-GB">
              <a:ea typeface="ＭＳ Ｐゴシック" pitchFamily="84" charset="-128"/>
              <a:cs typeface="ＭＳ Ｐゴシック" pitchFamily="84" charset="-128"/>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EC4A88-CA6D-4648-AEA2-1D3AB23DDD00}" type="slidenum">
              <a:rPr lang="en-GB">
                <a:ea typeface="ＭＳ Ｐゴシック" pitchFamily="84" charset="-128"/>
                <a:cs typeface="ＭＳ Ｐゴシック" pitchFamily="84" charset="-128"/>
              </a:rPr>
              <a:pPr fontAlgn="base">
                <a:spcBef>
                  <a:spcPct val="0"/>
                </a:spcBef>
                <a:spcAft>
                  <a:spcPct val="0"/>
                </a:spcAft>
              </a:pPr>
              <a:t>9</a:t>
            </a:fld>
            <a:endParaRPr lang="en-GB">
              <a:ea typeface="ＭＳ Ｐゴシック" pitchFamily="84" charset="-128"/>
              <a:cs typeface="ＭＳ Ｐゴシック" pitchFamily="84" charset="-128"/>
            </a:endParaRPr>
          </a:p>
        </p:txBody>
      </p:sp>
      <p:sp>
        <p:nvSpPr>
          <p:cNvPr id="32770" name="Rectangle 2"/>
          <p:cNvSpPr>
            <a:spLocks noChangeArrowheads="1"/>
          </p:cNvSpPr>
          <p:nvPr/>
        </p:nvSpPr>
        <p:spPr bwMode="auto">
          <a:xfrm>
            <a:off x="3886200" y="6350"/>
            <a:ext cx="2971800" cy="430213"/>
          </a:xfrm>
          <a:prstGeom prst="rect">
            <a:avLst/>
          </a:prstGeom>
          <a:noFill/>
          <a:ln w="9525">
            <a:noFill/>
            <a:miter lim="800000"/>
            <a:headEnd/>
            <a:tailEnd/>
          </a:ln>
        </p:spPr>
        <p:txBody>
          <a:bodyPr wrap="none" anchor="ctr">
            <a:prstTxWarp prst="textNoShape">
              <a:avLst/>
            </a:prstTxWarp>
          </a:bodyPr>
          <a:lstStyle/>
          <a:p>
            <a:endParaRPr lang="en-GB">
              <a:latin typeface="Calibri" pitchFamily="84" charset="0"/>
            </a:endParaRPr>
          </a:p>
        </p:txBody>
      </p:sp>
      <p:sp>
        <p:nvSpPr>
          <p:cNvPr id="32771" name="Rectangle 3"/>
          <p:cNvSpPr>
            <a:spLocks noChangeArrowheads="1"/>
          </p:cNvSpPr>
          <p:nvPr/>
        </p:nvSpPr>
        <p:spPr bwMode="auto">
          <a:xfrm>
            <a:off x="3886200" y="8704263"/>
            <a:ext cx="2971800" cy="428625"/>
          </a:xfrm>
          <a:prstGeom prst="rect">
            <a:avLst/>
          </a:prstGeom>
          <a:noFill/>
          <a:ln w="9525">
            <a:noFill/>
            <a:miter lim="800000"/>
            <a:headEnd/>
            <a:tailEnd/>
          </a:ln>
        </p:spPr>
        <p:txBody>
          <a:bodyPr lIns="18554" tIns="0" rIns="18554" bIns="0" anchor="b">
            <a:prstTxWarp prst="textNoShape">
              <a:avLst/>
            </a:prstTxWarp>
          </a:bodyPr>
          <a:lstStyle/>
          <a:p>
            <a:pPr algn="r" defTabSz="739775" eaLnBrk="0" hangingPunct="0"/>
            <a:r>
              <a:rPr lang="en-GB" sz="1000" i="1">
                <a:latin typeface="Times New Roman" pitchFamily="84" charset="0"/>
              </a:rPr>
              <a:t>3</a:t>
            </a:r>
          </a:p>
        </p:txBody>
      </p:sp>
      <p:sp>
        <p:nvSpPr>
          <p:cNvPr id="32772" name="Rectangle 4"/>
          <p:cNvSpPr>
            <a:spLocks noChangeArrowheads="1"/>
          </p:cNvSpPr>
          <p:nvPr/>
        </p:nvSpPr>
        <p:spPr bwMode="auto">
          <a:xfrm>
            <a:off x="0" y="8704263"/>
            <a:ext cx="2971800" cy="428625"/>
          </a:xfrm>
          <a:prstGeom prst="rect">
            <a:avLst/>
          </a:prstGeom>
          <a:noFill/>
          <a:ln w="9525">
            <a:noFill/>
            <a:miter lim="800000"/>
            <a:headEnd/>
            <a:tailEnd/>
          </a:ln>
        </p:spPr>
        <p:txBody>
          <a:bodyPr wrap="none" anchor="ctr">
            <a:prstTxWarp prst="textNoShape">
              <a:avLst/>
            </a:prstTxWarp>
          </a:bodyPr>
          <a:lstStyle/>
          <a:p>
            <a:endParaRPr lang="en-GB">
              <a:latin typeface="Calibri" pitchFamily="84" charset="0"/>
            </a:endParaRPr>
          </a:p>
        </p:txBody>
      </p:sp>
      <p:sp>
        <p:nvSpPr>
          <p:cNvPr id="32773" name="Rectangle 5"/>
          <p:cNvSpPr>
            <a:spLocks noChangeArrowheads="1"/>
          </p:cNvSpPr>
          <p:nvPr/>
        </p:nvSpPr>
        <p:spPr bwMode="auto">
          <a:xfrm>
            <a:off x="0" y="6350"/>
            <a:ext cx="2971800" cy="430213"/>
          </a:xfrm>
          <a:prstGeom prst="rect">
            <a:avLst/>
          </a:prstGeom>
          <a:noFill/>
          <a:ln w="9525">
            <a:noFill/>
            <a:miter lim="800000"/>
            <a:headEnd/>
            <a:tailEnd/>
          </a:ln>
        </p:spPr>
        <p:txBody>
          <a:bodyPr wrap="none" anchor="ctr">
            <a:prstTxWarp prst="textNoShape">
              <a:avLst/>
            </a:prstTxWarp>
          </a:bodyPr>
          <a:lstStyle/>
          <a:p>
            <a:endParaRPr lang="en-GB">
              <a:latin typeface="Calibri" pitchFamily="84" charset="0"/>
            </a:endParaRPr>
          </a:p>
        </p:txBody>
      </p:sp>
      <p:sp>
        <p:nvSpPr>
          <p:cNvPr id="32774" name="Rectangle 6"/>
          <p:cNvSpPr>
            <a:spLocks noGrp="1" noRot="1" noChangeAspect="1" noChangeArrowheads="1" noTextEdit="1"/>
          </p:cNvSpPr>
          <p:nvPr>
            <p:ph type="sldImg"/>
          </p:nvPr>
        </p:nvSpPr>
        <p:spPr bwMode="auto">
          <a:xfrm>
            <a:off x="1295400" y="798513"/>
            <a:ext cx="4265613" cy="3198812"/>
          </a:xfrm>
          <a:noFill/>
          <a:ln cap="flat">
            <a:solidFill>
              <a:schemeClr val="tx1"/>
            </a:solidFill>
            <a:miter lim="800000"/>
            <a:headEnd/>
            <a:tailEnd/>
          </a:ln>
        </p:spPr>
      </p:sp>
      <p:sp>
        <p:nvSpPr>
          <p:cNvPr id="32775" name="Rectangle 7"/>
          <p:cNvSpPr>
            <a:spLocks noGrp="1" noChangeArrowheads="1"/>
          </p:cNvSpPr>
          <p:nvPr>
            <p:ph type="body" idx="1"/>
          </p:nvPr>
        </p:nvSpPr>
        <p:spPr bwMode="auto">
          <a:xfrm>
            <a:off x="914400" y="4360863"/>
            <a:ext cx="5029200" cy="3868737"/>
          </a:xfrm>
          <a:noFill/>
        </p:spPr>
        <p:txBody>
          <a:bodyPr wrap="square" lIns="87709" tIns="43855" rIns="87709" bIns="43855" numCol="1" anchor="t" anchorCtr="0" compatLnSpc="1">
            <a:prstTxWarp prst="textNoShape">
              <a:avLst/>
            </a:prstTxWarp>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4A1023E-0379-4688-9F9A-A5F3F116E5F0}" type="datetimeFigureOut">
              <a:rPr lang="en-GB"/>
              <a:pPr>
                <a:defRPr/>
              </a:pPr>
              <a:t>8/21/14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BACFFC2-B4A4-4743-BAE3-B1F29E67740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CDF2178-4058-44D7-BF16-EF7E21085590}" type="datetimeFigureOut">
              <a:rPr lang="en-GB"/>
              <a:pPr>
                <a:defRPr/>
              </a:pPr>
              <a:t>8/21/14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F73B97-CB84-4F89-9152-6F957FB0708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0CE92EF-ED97-4288-9659-88BCDF5282F9}" type="datetimeFigureOut">
              <a:rPr lang="en-GB"/>
              <a:pPr>
                <a:defRPr/>
              </a:pPr>
              <a:t>8/21/14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31B4793-22F4-48F2-B955-25B06704254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8CAB514-C9F4-4AD5-9747-3591D5C82443}" type="datetimeFigureOut">
              <a:rPr lang="en-GB"/>
              <a:pPr>
                <a:defRPr/>
              </a:pPr>
              <a:t>8/21/14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9413B1-89C7-4F72-9B06-1825FE77380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99A1C1-2576-42F5-AA27-3CEB6285969B}" type="datetimeFigureOut">
              <a:rPr lang="en-GB"/>
              <a:pPr>
                <a:defRPr/>
              </a:pPr>
              <a:t>8/21/14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4F96181-F787-4BDF-B1A0-D7CEACA239E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43ACD3E-D08B-455A-A233-F3973DA44E0B}" type="datetimeFigureOut">
              <a:rPr lang="en-GB"/>
              <a:pPr>
                <a:defRPr/>
              </a:pPr>
              <a:t>8/21/14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D62DE02-C259-43B9-88F8-E093EBFC9F9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DD01931-5878-4022-8F82-AF5D022C8F33}" type="datetimeFigureOut">
              <a:rPr lang="en-GB"/>
              <a:pPr>
                <a:defRPr/>
              </a:pPr>
              <a:t>8/21/14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4FF6225-66FB-4574-A9FE-C01A7DF80CE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73F612D-B056-4184-AB65-885B364B4054}" type="datetimeFigureOut">
              <a:rPr lang="en-GB"/>
              <a:pPr>
                <a:defRPr/>
              </a:pPr>
              <a:t>8/21/14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1C44D97-34EE-4701-9B38-C1A995FCB33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89362F-A666-4E37-9647-FB828B4F89B5}" type="datetimeFigureOut">
              <a:rPr lang="en-GB"/>
              <a:pPr>
                <a:defRPr/>
              </a:pPr>
              <a:t>8/21/14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DA0FF20-A914-41F8-B6AA-9C084E14603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37A648-6EB4-417A-8948-B00E1D7F6741}" type="datetimeFigureOut">
              <a:rPr lang="en-GB"/>
              <a:pPr>
                <a:defRPr/>
              </a:pPr>
              <a:t>8/21/14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0E6F46D-FE7E-4840-8A0E-82DCDB87DA9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1A4EAC-D08B-4E28-8A04-1D9E2CF5680A}" type="datetimeFigureOut">
              <a:rPr lang="en-GB"/>
              <a:pPr>
                <a:defRPr/>
              </a:pPr>
              <a:t>8/21/14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14ACB7-B551-4949-933D-66A3894DB35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8E1DF8A-6C36-4955-8402-039ACC077F11}" type="datetimeFigureOut">
              <a:rPr lang="en-GB"/>
              <a:pPr>
                <a:defRPr/>
              </a:pPr>
              <a:t>8/21/14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BAFB3F9-679A-43AE-BFB6-1FA0620B353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fontAlgn="base">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fontAlgn="base">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fontAlgn="base">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jpeg"/><Relationship Id="rId7"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jpeg"/><Relationship Id="rId7" Type="http://schemas.openxmlformats.org/officeDocument/2006/relationships/image" Target="../media/image58.png"/><Relationship Id="rId8" Type="http://schemas.openxmlformats.org/officeDocument/2006/relationships/image" Target="../media/image59.jpeg"/><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6.png"/><Relationship Id="rId5" Type="http://schemas.openxmlformats.org/officeDocument/2006/relationships/oleObject" Target="../embeddings/oleObject1.bin"/><Relationship Id="rId6" Type="http://schemas.openxmlformats.org/officeDocument/2006/relationships/image" Target="../media/image15.png"/><Relationship Id="rId7"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gif"/><Relationship Id="rId6"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oleObject" Target="../embeddings/oleObject2.bin"/><Relationship Id="rId8" Type="http://schemas.openxmlformats.org/officeDocument/2006/relationships/image" Target="../media/image15.png"/><Relationship Id="rId9" Type="http://schemas.openxmlformats.org/officeDocument/2006/relationships/image" Target="../media/image33.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p:spPr>
        <p:txBody>
          <a:bodyPr rtlCol="0">
            <a:normAutofit fontScale="90000"/>
          </a:bodyPr>
          <a:lstStyle/>
          <a:p>
            <a:pPr fontAlgn="auto">
              <a:spcAft>
                <a:spcPts val="0"/>
              </a:spcAft>
              <a:defRPr/>
            </a:pPr>
            <a:r>
              <a:rPr lang="en-GB" sz="3600" b="1" i="1" dirty="0" smtClean="0">
                <a:solidFill>
                  <a:schemeClr val="accent6"/>
                </a:solidFill>
                <a:ea typeface="+mj-ea"/>
                <a:cs typeface="+mj-cs"/>
              </a:rPr>
              <a:t>ACA Patterson Award Lecture 2014</a:t>
            </a:r>
            <a:r>
              <a:rPr lang="en-GB" sz="3600" dirty="0" smtClean="0">
                <a:ea typeface="+mj-ea"/>
                <a:cs typeface="+mj-cs"/>
              </a:rPr>
              <a:t/>
            </a:r>
            <a:br>
              <a:rPr lang="en-GB" sz="3600" dirty="0" smtClean="0">
                <a:ea typeface="+mj-ea"/>
                <a:cs typeface="+mj-cs"/>
              </a:rPr>
            </a:br>
            <a:r>
              <a:rPr lang="en-GB" sz="2700" b="1" i="1" dirty="0" smtClean="0">
                <a:solidFill>
                  <a:schemeClr val="accent1"/>
                </a:solidFill>
                <a:ea typeface="+mj-ea"/>
                <a:cs typeface="+mj-cs"/>
              </a:rPr>
              <a:t>Synchrotron radiation macromolecular crystallography: instrumentation, methods and applications</a:t>
            </a:r>
            <a:endParaRPr lang="en-GB" sz="2700" b="1" i="1" dirty="0">
              <a:solidFill>
                <a:schemeClr val="accent1"/>
              </a:solidFill>
              <a:ea typeface="+mj-ea"/>
              <a:cs typeface="+mj-cs"/>
            </a:endParaRPr>
          </a:p>
        </p:txBody>
      </p:sp>
      <p:sp>
        <p:nvSpPr>
          <p:cNvPr id="3" name="Subtitle 2"/>
          <p:cNvSpPr>
            <a:spLocks noGrp="1"/>
          </p:cNvSpPr>
          <p:nvPr>
            <p:ph type="subTitle" idx="1"/>
          </p:nvPr>
        </p:nvSpPr>
        <p:spPr>
          <a:xfrm>
            <a:off x="1371600" y="3975100"/>
            <a:ext cx="6400800" cy="1752600"/>
          </a:xfrm>
        </p:spPr>
        <p:txBody>
          <a:bodyPr rtlCol="0">
            <a:normAutofit/>
          </a:bodyPr>
          <a:lstStyle/>
          <a:p>
            <a:pPr fontAlgn="auto">
              <a:spcAft>
                <a:spcPts val="0"/>
              </a:spcAft>
              <a:buFont typeface="Arial" pitchFamily="34" charset="0"/>
              <a:buNone/>
              <a:defRPr/>
            </a:pPr>
            <a:r>
              <a:rPr lang="en-GB" b="1" i="1" dirty="0" smtClean="0">
                <a:solidFill>
                  <a:schemeClr val="accent6"/>
                </a:solidFill>
                <a:latin typeface="Times New Roman" pitchFamily="18" charset="0"/>
                <a:ea typeface="+mn-ea"/>
                <a:cs typeface="Times New Roman" pitchFamily="18" charset="0"/>
              </a:rPr>
              <a:t>John R </a:t>
            </a:r>
            <a:r>
              <a:rPr lang="en-GB" b="1" i="1" dirty="0" err="1" smtClean="0">
                <a:solidFill>
                  <a:schemeClr val="accent6"/>
                </a:solidFill>
                <a:latin typeface="Times New Roman" pitchFamily="18" charset="0"/>
                <a:ea typeface="+mn-ea"/>
                <a:cs typeface="Times New Roman" pitchFamily="18" charset="0"/>
              </a:rPr>
              <a:t>Helliwell</a:t>
            </a:r>
            <a:endParaRPr lang="en-GB" b="1" i="1" dirty="0" smtClean="0">
              <a:solidFill>
                <a:schemeClr val="accent6"/>
              </a:solidFill>
              <a:latin typeface="Times New Roman" pitchFamily="18" charset="0"/>
              <a:ea typeface="+mn-ea"/>
              <a:cs typeface="Times New Roman" pitchFamily="18" charset="0"/>
            </a:endParaRPr>
          </a:p>
          <a:p>
            <a:pPr fontAlgn="auto">
              <a:spcAft>
                <a:spcPts val="0"/>
              </a:spcAft>
              <a:buFont typeface="Arial" pitchFamily="34" charset="0"/>
              <a:buNone/>
              <a:defRPr/>
            </a:pPr>
            <a:endParaRPr lang="en-GB" dirty="0">
              <a:ea typeface="+mn-ea"/>
              <a:cs typeface="+mn-cs"/>
            </a:endParaRPr>
          </a:p>
        </p:txBody>
      </p:sp>
      <p:pic>
        <p:nvPicPr>
          <p:cNvPr id="14339" name="Picture 2"/>
          <p:cNvPicPr>
            <a:picLocks noChangeAspect="1" noChangeArrowheads="1"/>
          </p:cNvPicPr>
          <p:nvPr/>
        </p:nvPicPr>
        <p:blipFill>
          <a:blip r:embed="rId3"/>
          <a:srcRect l="32184" t="28935" r="6982" b="10001"/>
          <a:stretch>
            <a:fillRect/>
          </a:stretch>
        </p:blipFill>
        <p:spPr bwMode="auto">
          <a:xfrm>
            <a:off x="3203575" y="4953000"/>
            <a:ext cx="2736850" cy="1716088"/>
          </a:xfrm>
          <a:prstGeom prst="rect">
            <a:avLst/>
          </a:prstGeom>
          <a:noFill/>
          <a:ln w="9525">
            <a:noFill/>
            <a:miter lim="800000"/>
            <a:headEnd/>
            <a:tailEnd/>
          </a:ln>
        </p:spPr>
      </p:pic>
      <p:pic>
        <p:nvPicPr>
          <p:cNvPr id="14340" name="Picture 2" descr="http://www.amercrystalassn.org/content/images/2014%20Meeting/my2014logo_framed_bg.png"/>
          <p:cNvPicPr>
            <a:picLocks noChangeAspect="1" noChangeArrowheads="1"/>
          </p:cNvPicPr>
          <p:nvPr/>
        </p:nvPicPr>
        <p:blipFill>
          <a:blip r:embed="rId4"/>
          <a:srcRect/>
          <a:stretch>
            <a:fillRect/>
          </a:stretch>
        </p:blipFill>
        <p:spPr bwMode="auto">
          <a:xfrm>
            <a:off x="155575" y="133350"/>
            <a:ext cx="1728788" cy="1727200"/>
          </a:xfrm>
          <a:prstGeom prst="rect">
            <a:avLst/>
          </a:prstGeom>
          <a:noFill/>
          <a:ln w="9525">
            <a:noFill/>
            <a:miter lim="800000"/>
            <a:headEnd/>
            <a:tailEnd/>
          </a:ln>
        </p:spPr>
      </p:pic>
      <p:pic>
        <p:nvPicPr>
          <p:cNvPr id="14341" name="Picture 4" descr="http://www.amercrystalassn.org/content/images/2014%20Meeting/my2014logo_framed_bg.png"/>
          <p:cNvPicPr>
            <a:picLocks noChangeAspect="1" noChangeArrowheads="1"/>
          </p:cNvPicPr>
          <p:nvPr/>
        </p:nvPicPr>
        <p:blipFill>
          <a:blip r:embed="rId5"/>
          <a:srcRect/>
          <a:stretch>
            <a:fillRect/>
          </a:stretch>
        </p:blipFill>
        <p:spPr bwMode="auto">
          <a:xfrm>
            <a:off x="7308850" y="4943475"/>
            <a:ext cx="1584325" cy="1584325"/>
          </a:xfrm>
          <a:prstGeom prst="rect">
            <a:avLst/>
          </a:prstGeom>
          <a:noFill/>
          <a:ln w="9525">
            <a:noFill/>
            <a:miter lim="800000"/>
            <a:headEnd/>
            <a:tailEnd/>
          </a:ln>
        </p:spPr>
      </p:pic>
      <p:pic>
        <p:nvPicPr>
          <p:cNvPr id="14342" name="Picture 2" descr="http://www.amercrystalassn.org/content/images/2014%20Meeting/my2014logo_framed_bg.png"/>
          <p:cNvPicPr>
            <a:picLocks noChangeAspect="1" noChangeArrowheads="1"/>
          </p:cNvPicPr>
          <p:nvPr/>
        </p:nvPicPr>
        <p:blipFill>
          <a:blip r:embed="rId4"/>
          <a:srcRect/>
          <a:stretch>
            <a:fillRect/>
          </a:stretch>
        </p:blipFill>
        <p:spPr bwMode="auto">
          <a:xfrm>
            <a:off x="160338" y="4943475"/>
            <a:ext cx="1728787" cy="1728788"/>
          </a:xfrm>
          <a:prstGeom prst="rect">
            <a:avLst/>
          </a:prstGeom>
          <a:noFill/>
          <a:ln w="9525">
            <a:noFill/>
            <a:miter lim="800000"/>
            <a:headEnd/>
            <a:tailEnd/>
          </a:ln>
        </p:spPr>
      </p:pic>
      <p:pic>
        <p:nvPicPr>
          <p:cNvPr id="14343" name="Picture 4" descr="http://www.amercrystalassn.org/content/images/2014%20Meeting/my2014logo_framed_bg.png"/>
          <p:cNvPicPr>
            <a:picLocks noChangeAspect="1" noChangeArrowheads="1"/>
          </p:cNvPicPr>
          <p:nvPr/>
        </p:nvPicPr>
        <p:blipFill>
          <a:blip r:embed="rId5"/>
          <a:srcRect/>
          <a:stretch>
            <a:fillRect/>
          </a:stretch>
        </p:blipFill>
        <p:spPr bwMode="auto">
          <a:xfrm>
            <a:off x="7308850" y="133350"/>
            <a:ext cx="1584325" cy="1584325"/>
          </a:xfrm>
          <a:prstGeom prst="rect">
            <a:avLst/>
          </a:prstGeom>
          <a:noFill/>
          <a:ln w="9525">
            <a:noFill/>
            <a:miter lim="800000"/>
            <a:headEnd/>
            <a:tailEnd/>
          </a:ln>
        </p:spPr>
      </p:pic>
      <p:pic>
        <p:nvPicPr>
          <p:cNvPr id="14344" name="Picture 6" descr="http://www.xtal.iqfr.csic.es/Cristalografia/archivos_07/patterson.jpg"/>
          <p:cNvPicPr>
            <a:picLocks noChangeAspect="1" noChangeArrowheads="1"/>
          </p:cNvPicPr>
          <p:nvPr/>
        </p:nvPicPr>
        <p:blipFill>
          <a:blip r:embed="rId6"/>
          <a:srcRect/>
          <a:stretch>
            <a:fillRect/>
          </a:stretch>
        </p:blipFill>
        <p:spPr bwMode="auto">
          <a:xfrm>
            <a:off x="3783013" y="133350"/>
            <a:ext cx="1577975" cy="2482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8229600" cy="1143000"/>
          </a:xfrm>
        </p:spPr>
        <p:txBody>
          <a:bodyPr/>
          <a:lstStyle/>
          <a:p>
            <a:r>
              <a:rPr lang="en-GB" b="1" i="1" dirty="0" smtClean="0">
                <a:solidFill>
                  <a:srgbClr val="7030A0"/>
                </a:solidFill>
              </a:rPr>
              <a:t>Virus crystallography at SRS 9.6</a:t>
            </a:r>
            <a:endParaRPr lang="en-GB" b="1" i="1" dirty="0">
              <a:solidFill>
                <a:srgbClr val="7030A0"/>
              </a:solidFill>
            </a:endParaRPr>
          </a:p>
        </p:txBody>
      </p:sp>
      <p:pic>
        <p:nvPicPr>
          <p:cNvPr id="4" name="Picture 2" descr="50-virus"/>
          <p:cNvPicPr>
            <a:picLocks noChangeAspect="1" noChangeArrowheads="1"/>
          </p:cNvPicPr>
          <p:nvPr/>
        </p:nvPicPr>
        <p:blipFill rotWithShape="1">
          <a:blip r:embed="rId2"/>
          <a:srcRect l="67963" t="46033" r="2095" b="12296"/>
          <a:stretch/>
        </p:blipFill>
        <p:spPr bwMode="auto">
          <a:xfrm>
            <a:off x="863970" y="2078042"/>
            <a:ext cx="2067733" cy="2287062"/>
          </a:xfrm>
          <a:prstGeom prst="rect">
            <a:avLst/>
          </a:prstGeom>
          <a:noFill/>
          <a:ln w="9525">
            <a:noFill/>
            <a:miter lim="800000"/>
            <a:headEnd/>
            <a:tailEnd/>
          </a:ln>
        </p:spPr>
      </p:pic>
      <p:sp>
        <p:nvSpPr>
          <p:cNvPr id="5" name="TextBox 4"/>
          <p:cNvSpPr txBox="1"/>
          <p:nvPr/>
        </p:nvSpPr>
        <p:spPr>
          <a:xfrm>
            <a:off x="971600" y="6239053"/>
            <a:ext cx="2664296" cy="615553"/>
          </a:xfrm>
          <a:prstGeom prst="rect">
            <a:avLst/>
          </a:prstGeom>
          <a:noFill/>
        </p:spPr>
        <p:txBody>
          <a:bodyPr wrap="square" rtlCol="0">
            <a:spAutoFit/>
          </a:bodyPr>
          <a:lstStyle/>
          <a:p>
            <a:r>
              <a:rPr lang="en-GB" dirty="0" smtClean="0"/>
              <a:t> </a:t>
            </a:r>
          </a:p>
          <a:p>
            <a:r>
              <a:rPr lang="en-GB" sz="1600" b="1" i="1" dirty="0" smtClean="0">
                <a:latin typeface="Palatino"/>
              </a:rPr>
              <a:t>David Stuart</a:t>
            </a:r>
            <a:endParaRPr lang="en-GB" sz="1600" b="1" i="1" dirty="0">
              <a:latin typeface="Palatino"/>
            </a:endParaRPr>
          </a:p>
        </p:txBody>
      </p:sp>
      <p:pic>
        <p:nvPicPr>
          <p:cNvPr id="6" name="Picture 2" descr="53-virus"/>
          <p:cNvPicPr>
            <a:picLocks noChangeAspect="1" noChangeArrowheads="1"/>
          </p:cNvPicPr>
          <p:nvPr/>
        </p:nvPicPr>
        <p:blipFill>
          <a:blip r:embed="rId3"/>
          <a:srcRect/>
          <a:stretch>
            <a:fillRect/>
          </a:stretch>
        </p:blipFill>
        <p:spPr bwMode="auto">
          <a:xfrm>
            <a:off x="5285580" y="1772816"/>
            <a:ext cx="2476195" cy="2252229"/>
          </a:xfrm>
          <a:prstGeom prst="rect">
            <a:avLst/>
          </a:prstGeom>
          <a:noFill/>
          <a:ln w="9525">
            <a:noFill/>
            <a:miter lim="800000"/>
            <a:headEnd/>
            <a:tailEnd/>
          </a:ln>
        </p:spPr>
      </p:pic>
      <p:sp>
        <p:nvSpPr>
          <p:cNvPr id="7" name="Text Box 3"/>
          <p:cNvSpPr txBox="1">
            <a:spLocks noChangeArrowheads="1"/>
          </p:cNvSpPr>
          <p:nvPr/>
        </p:nvSpPr>
        <p:spPr bwMode="auto">
          <a:xfrm>
            <a:off x="3992448" y="6088335"/>
            <a:ext cx="4838184" cy="584775"/>
          </a:xfrm>
          <a:prstGeom prst="rect">
            <a:avLst/>
          </a:prstGeom>
          <a:noFill/>
          <a:ln w="9525">
            <a:noFill/>
            <a:miter lim="800000"/>
            <a:headEnd/>
            <a:tailEnd/>
          </a:ln>
        </p:spPr>
        <p:txBody>
          <a:bodyPr wrap="none">
            <a:prstTxWarp prst="textNoShape">
              <a:avLst/>
            </a:prstTxWarp>
            <a:spAutoFit/>
          </a:bodyPr>
          <a:lstStyle/>
          <a:p>
            <a:pPr eaLnBrk="0" hangingPunct="0"/>
            <a:r>
              <a:rPr lang="en-GB" sz="1600" b="1" i="1" dirty="0" smtClean="0">
                <a:latin typeface="Palatino" pitchFamily="84" charset="0"/>
              </a:rPr>
              <a:t>Steve Harrison </a:t>
            </a:r>
            <a:r>
              <a:rPr lang="en-GB" sz="1600" b="1" i="1" dirty="0">
                <a:latin typeface="Palatino" pitchFamily="84" charset="0"/>
              </a:rPr>
              <a:t>&amp; </a:t>
            </a:r>
            <a:r>
              <a:rPr lang="en-GB" sz="1600" b="1" i="1" dirty="0" smtClean="0">
                <a:latin typeface="Palatino" pitchFamily="84" charset="0"/>
              </a:rPr>
              <a:t>Bob </a:t>
            </a:r>
            <a:r>
              <a:rPr lang="en-GB" sz="1600" b="1" i="1" dirty="0" err="1" smtClean="0">
                <a:latin typeface="Palatino" pitchFamily="84" charset="0"/>
              </a:rPr>
              <a:t>Liddington</a:t>
            </a:r>
            <a:r>
              <a:rPr lang="en-GB" sz="1600" b="1" i="1" dirty="0" smtClean="0">
                <a:latin typeface="Palatino" pitchFamily="84" charset="0"/>
              </a:rPr>
              <a:t> </a:t>
            </a:r>
            <a:r>
              <a:rPr lang="en-GB" sz="1600" b="1" i="1" dirty="0">
                <a:latin typeface="Palatino" pitchFamily="84" charset="0"/>
              </a:rPr>
              <a:t>et al </a:t>
            </a:r>
            <a:r>
              <a:rPr lang="en-GB" sz="1600" b="1" i="1" dirty="0" smtClean="0">
                <a:latin typeface="Palatino" pitchFamily="84" charset="0"/>
              </a:rPr>
              <a:t>Harvard </a:t>
            </a:r>
            <a:endParaRPr lang="en-GB" sz="1600" b="1" i="1" dirty="0">
              <a:latin typeface="Palatino" pitchFamily="84" charset="0"/>
            </a:endParaRPr>
          </a:p>
          <a:p>
            <a:pPr eaLnBrk="0" hangingPunct="0"/>
            <a:r>
              <a:rPr lang="en-GB" sz="1600" b="1" i="1" dirty="0">
                <a:latin typeface="Palatino" pitchFamily="84" charset="0"/>
              </a:rPr>
              <a:t>using data measured at </a:t>
            </a:r>
            <a:r>
              <a:rPr lang="en-GB" sz="1600" b="1" i="1" dirty="0">
                <a:solidFill>
                  <a:srgbClr val="0070C0"/>
                </a:solidFill>
                <a:latin typeface="Palatino" pitchFamily="84" charset="0"/>
              </a:rPr>
              <a:t>SRS 9.6 </a:t>
            </a:r>
            <a:r>
              <a:rPr lang="en-GB" sz="1600" b="1" i="1" dirty="0">
                <a:latin typeface="Palatino" pitchFamily="84" charset="0"/>
              </a:rPr>
              <a:t>and CHESS</a:t>
            </a:r>
          </a:p>
        </p:txBody>
      </p:sp>
      <p:pic>
        <p:nvPicPr>
          <p:cNvPr id="8" name="Picture 2" descr="http://www.sanfordburnham.org/labs/pellecchia/SBDDCourse_files/image006.jpg"/>
          <p:cNvPicPr>
            <a:picLocks noChangeAspect="1" noChangeArrowheads="1"/>
          </p:cNvPicPr>
          <p:nvPr/>
        </p:nvPicPr>
        <p:blipFill>
          <a:blip r:embed="rId4"/>
          <a:srcRect l="7661" r="11809"/>
          <a:stretch>
            <a:fillRect/>
          </a:stretch>
        </p:blipFill>
        <p:spPr bwMode="auto">
          <a:xfrm>
            <a:off x="7454263" y="4509417"/>
            <a:ext cx="1158875" cy="1439863"/>
          </a:xfrm>
          <a:prstGeom prst="rect">
            <a:avLst/>
          </a:prstGeom>
          <a:noFill/>
          <a:ln w="9525">
            <a:noFill/>
            <a:miter lim="800000"/>
            <a:headEnd/>
            <a:tailEnd/>
          </a:ln>
        </p:spPr>
      </p:pic>
      <p:pic>
        <p:nvPicPr>
          <p:cNvPr id="9" name="Picture 4" descr="http://events.stanford.edu/events/305/30537/harrison.jpg"/>
          <p:cNvPicPr>
            <a:picLocks noChangeAspect="1" noChangeArrowheads="1"/>
          </p:cNvPicPr>
          <p:nvPr/>
        </p:nvPicPr>
        <p:blipFill>
          <a:blip r:embed="rId5"/>
          <a:srcRect/>
          <a:stretch>
            <a:fillRect/>
          </a:stretch>
        </p:blipFill>
        <p:spPr bwMode="auto">
          <a:xfrm>
            <a:off x="3947512" y="4499893"/>
            <a:ext cx="1069975" cy="1449387"/>
          </a:xfrm>
          <a:prstGeom prst="rect">
            <a:avLst/>
          </a:prstGeom>
          <a:noFill/>
          <a:ln w="9525">
            <a:noFill/>
            <a:miter lim="800000"/>
            <a:headEnd/>
            <a:tailEnd/>
          </a:ln>
        </p:spPr>
      </p:pic>
      <p:pic>
        <p:nvPicPr>
          <p:cNvPr id="10" name="Picture 2" descr="http://i.huffpost.com/gen/1058743/thumbs/o-PROFESSOR-DAVE-STUART-570.jpg?1"/>
          <p:cNvPicPr>
            <a:picLocks noChangeAspect="1" noChangeArrowheads="1"/>
          </p:cNvPicPr>
          <p:nvPr/>
        </p:nvPicPr>
        <p:blipFill rotWithShape="1">
          <a:blip r:embed="rId6"/>
          <a:srcRect l="47499" t="8892" r="14127"/>
          <a:stretch/>
        </p:blipFill>
        <p:spPr bwMode="auto">
          <a:xfrm>
            <a:off x="1187624" y="4754880"/>
            <a:ext cx="1061117" cy="1684977"/>
          </a:xfrm>
          <a:prstGeom prst="rect">
            <a:avLst/>
          </a:prstGeom>
          <a:noFill/>
          <a:ln w="9525">
            <a:noFill/>
            <a:miter lim="800000"/>
            <a:headEnd/>
            <a:tailEnd/>
          </a:ln>
        </p:spPr>
      </p:pic>
      <p:sp>
        <p:nvSpPr>
          <p:cNvPr id="11" name="TextBox 10"/>
          <p:cNvSpPr txBox="1"/>
          <p:nvPr/>
        </p:nvSpPr>
        <p:spPr>
          <a:xfrm>
            <a:off x="5868144" y="4221088"/>
            <a:ext cx="1569660" cy="369332"/>
          </a:xfrm>
          <a:prstGeom prst="rect">
            <a:avLst/>
          </a:prstGeom>
          <a:noFill/>
        </p:spPr>
        <p:txBody>
          <a:bodyPr wrap="none" rtlCol="0">
            <a:spAutoFit/>
          </a:bodyPr>
          <a:lstStyle/>
          <a:p>
            <a:r>
              <a:rPr lang="en-GB" b="1" i="1" dirty="0">
                <a:solidFill>
                  <a:srgbClr val="7030A0"/>
                </a:solidFill>
                <a:latin typeface="Palatino" pitchFamily="84" charset="0"/>
              </a:rPr>
              <a:t>SV 40 </a:t>
            </a:r>
            <a:r>
              <a:rPr lang="en-GB" b="1" i="1" dirty="0" err="1">
                <a:solidFill>
                  <a:srgbClr val="7030A0"/>
                </a:solidFill>
                <a:latin typeface="Palatino" pitchFamily="84" charset="0"/>
              </a:rPr>
              <a:t>virion</a:t>
            </a:r>
            <a:r>
              <a:rPr lang="en-GB" b="1" i="1" dirty="0">
                <a:solidFill>
                  <a:srgbClr val="7030A0"/>
                </a:solidFill>
                <a:latin typeface="Palatino" pitchFamily="84" charset="0"/>
              </a:rPr>
              <a:t> </a:t>
            </a:r>
            <a:endParaRPr lang="en-GB" b="1" dirty="0">
              <a:solidFill>
                <a:srgbClr val="7030A0"/>
              </a:solidFill>
            </a:endParaRPr>
          </a:p>
        </p:txBody>
      </p:sp>
      <p:sp>
        <p:nvSpPr>
          <p:cNvPr id="12" name="TextBox 11"/>
          <p:cNvSpPr txBox="1"/>
          <p:nvPr/>
        </p:nvSpPr>
        <p:spPr>
          <a:xfrm>
            <a:off x="1362043" y="4355812"/>
            <a:ext cx="902811" cy="369332"/>
          </a:xfrm>
          <a:prstGeom prst="rect">
            <a:avLst/>
          </a:prstGeom>
          <a:noFill/>
        </p:spPr>
        <p:txBody>
          <a:bodyPr wrap="none" rtlCol="0">
            <a:spAutoFit/>
          </a:bodyPr>
          <a:lstStyle/>
          <a:p>
            <a:r>
              <a:rPr lang="en-GB" b="1" i="1" dirty="0" smtClean="0">
                <a:solidFill>
                  <a:srgbClr val="7030A0"/>
                </a:solidFill>
                <a:latin typeface="Palatino" pitchFamily="84" charset="0"/>
              </a:rPr>
              <a:t>FMDV </a:t>
            </a:r>
            <a:endParaRPr lang="en-GB" dirty="0">
              <a:solidFill>
                <a:srgbClr val="7030A0"/>
              </a:solidFill>
            </a:endParaRPr>
          </a:p>
        </p:txBody>
      </p:sp>
      <p:pic>
        <p:nvPicPr>
          <p:cNvPr id="13" name="Picture 16" descr="0521544041boo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27521"/>
            <a:ext cx="1453440" cy="188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624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57531" y="557808"/>
            <a:ext cx="8229600" cy="1143000"/>
          </a:xfrm>
        </p:spPr>
        <p:txBody>
          <a:bodyPr/>
          <a:lstStyle/>
          <a:p>
            <a:r>
              <a:rPr lang="en-GB" sz="2400" dirty="0" smtClean="0">
                <a:solidFill>
                  <a:srgbClr val="7030A0"/>
                </a:solidFill>
              </a:rPr>
              <a:t>Next up SRS 9.5; </a:t>
            </a:r>
            <a:br>
              <a:rPr lang="en-GB" sz="2400" dirty="0" smtClean="0">
                <a:solidFill>
                  <a:srgbClr val="7030A0"/>
                </a:solidFill>
              </a:rPr>
            </a:br>
            <a:r>
              <a:rPr lang="en-GB" sz="2400" dirty="0" smtClean="0">
                <a:solidFill>
                  <a:srgbClr val="7030A0"/>
                </a:solidFill>
              </a:rPr>
              <a:t>focussed &amp; rapidly tuneable X-ray beam &amp; an IP</a:t>
            </a:r>
          </a:p>
        </p:txBody>
      </p:sp>
      <p:pic>
        <p:nvPicPr>
          <p:cNvPr id="38914" name="Picture 3"/>
          <p:cNvPicPr>
            <a:picLocks noChangeAspect="1" noChangeArrowheads="1"/>
          </p:cNvPicPr>
          <p:nvPr/>
        </p:nvPicPr>
        <p:blipFill>
          <a:blip r:embed="rId3"/>
          <a:srcRect/>
          <a:stretch>
            <a:fillRect/>
          </a:stretch>
        </p:blipFill>
        <p:spPr bwMode="auto">
          <a:xfrm>
            <a:off x="2185988" y="1803400"/>
            <a:ext cx="5037137" cy="3065463"/>
          </a:xfrm>
          <a:prstGeom prst="rect">
            <a:avLst/>
          </a:prstGeom>
          <a:noFill/>
          <a:ln w="9525">
            <a:noFill/>
            <a:miter lim="800000"/>
            <a:headEnd/>
            <a:tailEnd/>
          </a:ln>
        </p:spPr>
      </p:pic>
      <p:sp>
        <p:nvSpPr>
          <p:cNvPr id="38915" name="TextBox 3"/>
          <p:cNvSpPr txBox="1">
            <a:spLocks noChangeArrowheads="1"/>
          </p:cNvSpPr>
          <p:nvPr/>
        </p:nvSpPr>
        <p:spPr bwMode="auto">
          <a:xfrm>
            <a:off x="389116" y="5123821"/>
            <a:ext cx="7207220" cy="923330"/>
          </a:xfrm>
          <a:prstGeom prst="rect">
            <a:avLst/>
          </a:prstGeom>
          <a:noFill/>
          <a:ln w="9525">
            <a:noFill/>
            <a:miter lim="800000"/>
            <a:headEnd/>
            <a:tailEnd/>
          </a:ln>
        </p:spPr>
        <p:txBody>
          <a:bodyPr wrap="square">
            <a:prstTxWarp prst="textNoShape">
              <a:avLst/>
            </a:prstTxWarp>
            <a:spAutoFit/>
          </a:bodyPr>
          <a:lstStyle/>
          <a:p>
            <a:r>
              <a:rPr lang="en-GB" b="1" i="1" dirty="0" smtClean="0">
                <a:solidFill>
                  <a:srgbClr val="00B050"/>
                </a:solidFill>
                <a:latin typeface="Calibri" pitchFamily="84" charset="0"/>
              </a:rPr>
              <a:t>Two wavelength phasing of a </a:t>
            </a:r>
            <a:r>
              <a:rPr lang="en-GB" b="1" i="1" dirty="0">
                <a:solidFill>
                  <a:srgbClr val="00B050"/>
                </a:solidFill>
                <a:latin typeface="Calibri" pitchFamily="84" charset="0"/>
              </a:rPr>
              <a:t>brominated oligonucleotide </a:t>
            </a:r>
          </a:p>
          <a:p>
            <a:r>
              <a:rPr lang="en-GB" b="1" i="1" dirty="0">
                <a:solidFill>
                  <a:srgbClr val="00B050"/>
                </a:solidFill>
                <a:latin typeface="Calibri" pitchFamily="84" charset="0"/>
              </a:rPr>
              <a:t>Peterson, </a:t>
            </a:r>
            <a:r>
              <a:rPr lang="en-GB" b="1" i="1" dirty="0" err="1">
                <a:solidFill>
                  <a:srgbClr val="00B050"/>
                </a:solidFill>
                <a:latin typeface="Calibri" pitchFamily="84" charset="0"/>
              </a:rPr>
              <a:t>Harrop</a:t>
            </a:r>
            <a:r>
              <a:rPr lang="en-GB" b="1" i="1" dirty="0">
                <a:solidFill>
                  <a:srgbClr val="00B050"/>
                </a:solidFill>
                <a:latin typeface="Calibri" pitchFamily="84" charset="0"/>
              </a:rPr>
              <a:t>, </a:t>
            </a:r>
            <a:r>
              <a:rPr lang="en-GB" b="1" i="1" dirty="0" err="1">
                <a:solidFill>
                  <a:srgbClr val="00B050"/>
                </a:solidFill>
                <a:latin typeface="Calibri" pitchFamily="84" charset="0"/>
              </a:rPr>
              <a:t>McSweeney</a:t>
            </a:r>
            <a:r>
              <a:rPr lang="en-GB" b="1" i="1" dirty="0">
                <a:solidFill>
                  <a:srgbClr val="00B050"/>
                </a:solidFill>
                <a:latin typeface="Calibri" pitchFamily="84" charset="0"/>
              </a:rPr>
              <a:t>, Leonard, Thompson,  Hunter and </a:t>
            </a:r>
            <a:r>
              <a:rPr lang="en-GB" b="1" i="1" dirty="0" err="1">
                <a:solidFill>
                  <a:srgbClr val="00B050"/>
                </a:solidFill>
                <a:latin typeface="Calibri" pitchFamily="84" charset="0"/>
              </a:rPr>
              <a:t>Helliwell</a:t>
            </a:r>
            <a:r>
              <a:rPr lang="en-GB" b="1" i="1" dirty="0">
                <a:solidFill>
                  <a:srgbClr val="00B050"/>
                </a:solidFill>
                <a:latin typeface="Calibri" pitchFamily="84" charset="0"/>
              </a:rPr>
              <a:t> </a:t>
            </a:r>
          </a:p>
          <a:p>
            <a:r>
              <a:rPr lang="en-GB" b="1" i="1" dirty="0">
                <a:solidFill>
                  <a:srgbClr val="00B050"/>
                </a:solidFill>
                <a:latin typeface="Calibri" pitchFamily="84" charset="0"/>
              </a:rPr>
              <a:t>1996 JSR 3, 24-34 </a:t>
            </a:r>
          </a:p>
        </p:txBody>
      </p:sp>
      <p:pic>
        <p:nvPicPr>
          <p:cNvPr id="38916" name="Picture 2" descr="15-Mirror in lab"/>
          <p:cNvPicPr>
            <a:picLocks noChangeAspect="1" noChangeArrowheads="1"/>
          </p:cNvPicPr>
          <p:nvPr/>
        </p:nvPicPr>
        <p:blipFill>
          <a:blip r:embed="rId4"/>
          <a:srcRect l="36536" r="3242" b="33978"/>
          <a:stretch>
            <a:fillRect/>
          </a:stretch>
        </p:blipFill>
        <p:spPr bwMode="auto">
          <a:xfrm>
            <a:off x="6814963" y="200025"/>
            <a:ext cx="1141413" cy="1377950"/>
          </a:xfrm>
          <a:prstGeom prst="rect">
            <a:avLst/>
          </a:prstGeom>
          <a:noFill/>
          <a:ln w="9525">
            <a:noFill/>
            <a:miter lim="800000"/>
            <a:headEnd/>
            <a:tailEnd/>
          </a:ln>
        </p:spPr>
      </p:pic>
      <p:pic>
        <p:nvPicPr>
          <p:cNvPr id="38917" name="Picture 2" descr="30-Mar Detector"/>
          <p:cNvPicPr>
            <a:picLocks noChangeAspect="1" noChangeArrowheads="1"/>
          </p:cNvPicPr>
          <p:nvPr/>
        </p:nvPicPr>
        <p:blipFill>
          <a:blip r:embed="rId5"/>
          <a:srcRect l="14439" t="5850" r="40881" b="25507"/>
          <a:stretch>
            <a:fillRect/>
          </a:stretch>
        </p:blipFill>
        <p:spPr bwMode="auto">
          <a:xfrm>
            <a:off x="7392988" y="1989138"/>
            <a:ext cx="1573212" cy="1731962"/>
          </a:xfrm>
          <a:prstGeom prst="rect">
            <a:avLst/>
          </a:prstGeom>
          <a:noFill/>
          <a:ln w="9525">
            <a:noFill/>
            <a:miter lim="800000"/>
            <a:headEnd/>
            <a:tailEnd/>
          </a:ln>
        </p:spPr>
      </p:pic>
      <p:pic>
        <p:nvPicPr>
          <p:cNvPr id="38918" name="Picture 2"/>
          <p:cNvPicPr>
            <a:picLocks noChangeAspect="1" noChangeArrowheads="1"/>
          </p:cNvPicPr>
          <p:nvPr/>
        </p:nvPicPr>
        <p:blipFill>
          <a:blip r:embed="rId6"/>
          <a:srcRect/>
          <a:stretch>
            <a:fillRect/>
          </a:stretch>
        </p:blipFill>
        <p:spPr bwMode="auto">
          <a:xfrm>
            <a:off x="7527925" y="4470400"/>
            <a:ext cx="1447800" cy="1598613"/>
          </a:xfrm>
          <a:prstGeom prst="rect">
            <a:avLst/>
          </a:prstGeom>
          <a:noFill/>
          <a:ln w="9525">
            <a:noFill/>
            <a:miter lim="800000"/>
            <a:headEnd/>
            <a:tailEnd/>
          </a:ln>
        </p:spPr>
      </p:pic>
      <p:sp>
        <p:nvSpPr>
          <p:cNvPr id="38919" name="TextBox 10"/>
          <p:cNvSpPr txBox="1">
            <a:spLocks noChangeArrowheads="1"/>
          </p:cNvSpPr>
          <p:nvPr/>
        </p:nvSpPr>
        <p:spPr bwMode="auto">
          <a:xfrm>
            <a:off x="7396163" y="6162675"/>
            <a:ext cx="1697037" cy="36671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Andy Thompson</a:t>
            </a:r>
          </a:p>
        </p:txBody>
      </p:sp>
      <p:pic>
        <p:nvPicPr>
          <p:cNvPr id="38920" name="Picture 3"/>
          <p:cNvPicPr>
            <a:picLocks noChangeAspect="1" noChangeArrowheads="1"/>
          </p:cNvPicPr>
          <p:nvPr/>
        </p:nvPicPr>
        <p:blipFill>
          <a:blip r:embed="rId7"/>
          <a:srcRect/>
          <a:stretch>
            <a:fillRect/>
          </a:stretch>
        </p:blipFill>
        <p:spPr bwMode="auto">
          <a:xfrm>
            <a:off x="7856537" y="74613"/>
            <a:ext cx="1323975" cy="1628775"/>
          </a:xfrm>
          <a:prstGeom prst="rect">
            <a:avLst/>
          </a:prstGeom>
          <a:noFill/>
          <a:ln w="9525">
            <a:noFill/>
            <a:miter lim="800000"/>
            <a:headEnd/>
            <a:tailEnd/>
          </a:ln>
        </p:spPr>
      </p:pic>
      <p:pic>
        <p:nvPicPr>
          <p:cNvPr id="38921" name="Picture 4"/>
          <p:cNvPicPr>
            <a:picLocks noChangeAspect="1" noChangeArrowheads="1"/>
          </p:cNvPicPr>
          <p:nvPr/>
        </p:nvPicPr>
        <p:blipFill>
          <a:blip r:embed="rId8"/>
          <a:srcRect/>
          <a:stretch>
            <a:fillRect/>
          </a:stretch>
        </p:blipFill>
        <p:spPr bwMode="auto">
          <a:xfrm>
            <a:off x="168275" y="1556792"/>
            <a:ext cx="2162175" cy="2124075"/>
          </a:xfrm>
          <a:prstGeom prst="rect">
            <a:avLst/>
          </a:prstGeom>
          <a:noFill/>
          <a:ln w="9525">
            <a:noFill/>
            <a:miter lim="800000"/>
            <a:headEnd/>
            <a:tailEnd/>
          </a:ln>
        </p:spPr>
      </p:pic>
      <p:sp>
        <p:nvSpPr>
          <p:cNvPr id="38922" name="TextBox 5"/>
          <p:cNvSpPr txBox="1">
            <a:spLocks noChangeArrowheads="1"/>
          </p:cNvSpPr>
          <p:nvPr/>
        </p:nvSpPr>
        <p:spPr bwMode="auto">
          <a:xfrm>
            <a:off x="336550" y="6343650"/>
            <a:ext cx="6878638" cy="366713"/>
          </a:xfrm>
          <a:prstGeom prst="rect">
            <a:avLst/>
          </a:prstGeom>
          <a:noFill/>
          <a:ln w="9525">
            <a:noFill/>
            <a:miter lim="800000"/>
            <a:headEnd/>
            <a:tailEnd/>
          </a:ln>
        </p:spPr>
        <p:txBody>
          <a:bodyPr wrap="none">
            <a:prstTxWarp prst="textNoShape">
              <a:avLst/>
            </a:prstTxWarp>
            <a:spAutoFit/>
          </a:bodyPr>
          <a:lstStyle/>
          <a:p>
            <a:r>
              <a:rPr lang="en-GB" b="1" i="1" u="sng">
                <a:solidFill>
                  <a:srgbClr val="FF0000"/>
                </a:solidFill>
                <a:latin typeface="Calibri" pitchFamily="84" charset="0"/>
              </a:rPr>
              <a:t>But we were short of intensity on SRS 9.5; this led naturally on to ESRF </a:t>
            </a:r>
          </a:p>
        </p:txBody>
      </p:sp>
      <p:pic>
        <p:nvPicPr>
          <p:cNvPr id="10242" name="Picture 2" descr="Vetenskapsrådet startsi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37" y="74613"/>
            <a:ext cx="1203226" cy="11415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898" y="908720"/>
            <a:ext cx="737702" cy="276999"/>
          </a:xfrm>
          <a:prstGeom prst="rect">
            <a:avLst/>
          </a:prstGeom>
          <a:noFill/>
        </p:spPr>
        <p:txBody>
          <a:bodyPr wrap="none" rtlCol="0">
            <a:spAutoFit/>
          </a:bodyPr>
          <a:lstStyle/>
          <a:p>
            <a:r>
              <a:rPr lang="en-GB" sz="1200" dirty="0" smtClean="0"/>
              <a:t>Sweden</a:t>
            </a:r>
            <a:endParaRPr lang="en-GB" sz="1200" dirty="0"/>
          </a:p>
        </p:txBody>
      </p:sp>
      <p:sp>
        <p:nvSpPr>
          <p:cNvPr id="14" name="Text Box 27"/>
          <p:cNvSpPr txBox="1">
            <a:spLocks noChangeArrowheads="1"/>
          </p:cNvSpPr>
          <p:nvPr/>
        </p:nvSpPr>
        <p:spPr bwMode="auto">
          <a:xfrm>
            <a:off x="1908175" y="5733256"/>
            <a:ext cx="4865688" cy="641350"/>
          </a:xfrm>
          <a:prstGeom prst="rect">
            <a:avLst/>
          </a:prstGeom>
          <a:noFill/>
          <a:ln w="9525">
            <a:noFill/>
            <a:miter lim="800000"/>
            <a:headEnd/>
            <a:tailEnd/>
          </a:ln>
        </p:spPr>
        <p:txBody>
          <a:bodyPr wrap="none">
            <a:prstTxWarp prst="textNoShape">
              <a:avLst/>
            </a:prstTxWarp>
            <a:spAutoFit/>
          </a:bodyPr>
          <a:lstStyle/>
          <a:p>
            <a:endParaRPr lang="en-GB" dirty="0">
              <a:latin typeface="Calibri" pitchFamily="84" charset="0"/>
            </a:endParaRPr>
          </a:p>
          <a:p>
            <a:r>
              <a:rPr lang="en-GB" dirty="0" err="1">
                <a:latin typeface="Calibri" pitchFamily="84" charset="0"/>
              </a:rPr>
              <a:t>Helliwell</a:t>
            </a:r>
            <a:r>
              <a:rPr lang="en-GB" dirty="0">
                <a:latin typeface="Calibri" pitchFamily="84" charset="0"/>
              </a:rPr>
              <a:t> 1979 based on </a:t>
            </a:r>
            <a:r>
              <a:rPr lang="en-GB" b="1" dirty="0" err="1">
                <a:solidFill>
                  <a:srgbClr val="7030A0"/>
                </a:solidFill>
                <a:latin typeface="Calibri" pitchFamily="84" charset="0"/>
              </a:rPr>
              <a:t>Okaya</a:t>
            </a:r>
            <a:r>
              <a:rPr lang="en-GB" b="1" dirty="0">
                <a:solidFill>
                  <a:srgbClr val="7030A0"/>
                </a:solidFill>
                <a:latin typeface="Calibri" pitchFamily="84" charset="0"/>
              </a:rPr>
              <a:t> and </a:t>
            </a:r>
            <a:r>
              <a:rPr lang="en-GB" b="1" dirty="0" err="1">
                <a:solidFill>
                  <a:srgbClr val="7030A0"/>
                </a:solidFill>
                <a:latin typeface="Calibri" pitchFamily="84" charset="0"/>
              </a:rPr>
              <a:t>Pepinsky</a:t>
            </a:r>
            <a:r>
              <a:rPr lang="en-GB" b="1" dirty="0">
                <a:solidFill>
                  <a:srgbClr val="7030A0"/>
                </a:solidFill>
                <a:latin typeface="Calibri" pitchFamily="84" charset="0"/>
              </a:rPr>
              <a:t> 1956</a:t>
            </a:r>
            <a:endParaRPr lang="en-GB" dirty="0">
              <a:latin typeface="Calibri" pitchFamily="84" charset="0"/>
            </a:endParaRPr>
          </a:p>
        </p:txBody>
      </p:sp>
      <p:pic>
        <p:nvPicPr>
          <p:cNvPr id="15" name="Picture 3"/>
          <p:cNvPicPr>
            <a:picLocks noChangeAspect="1"/>
          </p:cNvPicPr>
          <p:nvPr/>
        </p:nvPicPr>
        <p:blipFill rotWithShape="1">
          <a:blip r:embed="rId10"/>
          <a:srcRect l="67909" t="4489" r="9702" b="54088"/>
          <a:stretch/>
        </p:blipFill>
        <p:spPr bwMode="auto">
          <a:xfrm>
            <a:off x="337683" y="3717032"/>
            <a:ext cx="996950" cy="130080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35-Se Absorption"/>
          <p:cNvPicPr>
            <a:picLocks noChangeAspect="1" noChangeArrowheads="1"/>
          </p:cNvPicPr>
          <p:nvPr/>
        </p:nvPicPr>
        <p:blipFill>
          <a:blip r:embed="rId3"/>
          <a:srcRect/>
          <a:stretch>
            <a:fillRect/>
          </a:stretch>
        </p:blipFill>
        <p:spPr bwMode="auto">
          <a:xfrm>
            <a:off x="260350" y="981075"/>
            <a:ext cx="3854450" cy="2908300"/>
          </a:xfrm>
          <a:prstGeom prst="rect">
            <a:avLst/>
          </a:prstGeom>
          <a:noFill/>
          <a:ln w="9525">
            <a:noFill/>
            <a:miter lim="800000"/>
            <a:headEnd/>
            <a:tailEnd/>
          </a:ln>
        </p:spPr>
      </p:pic>
      <p:sp>
        <p:nvSpPr>
          <p:cNvPr id="43010" name="Text Box 3"/>
          <p:cNvSpPr txBox="1">
            <a:spLocks noChangeArrowheads="1"/>
          </p:cNvSpPr>
          <p:nvPr/>
        </p:nvSpPr>
        <p:spPr bwMode="auto">
          <a:xfrm>
            <a:off x="-65088" y="268288"/>
            <a:ext cx="6564313" cy="701675"/>
          </a:xfrm>
          <a:prstGeom prst="rect">
            <a:avLst/>
          </a:prstGeom>
          <a:noFill/>
          <a:ln w="12700">
            <a:noFill/>
            <a:miter lim="800000"/>
            <a:headEnd/>
            <a:tailEnd/>
          </a:ln>
        </p:spPr>
        <p:txBody>
          <a:bodyPr>
            <a:prstTxWarp prst="textNoShape">
              <a:avLst/>
            </a:prstTxWarp>
            <a:spAutoFit/>
          </a:bodyPr>
          <a:lstStyle/>
          <a:p>
            <a:r>
              <a:rPr lang="en-GB" sz="2000">
                <a:latin typeface="Calibri" pitchFamily="84" charset="0"/>
              </a:rPr>
              <a:t>Seleno-methionine hydroxymethylbilane synthase fluorescence scan measured at SRS 9.5 </a:t>
            </a:r>
          </a:p>
        </p:txBody>
      </p:sp>
      <p:sp>
        <p:nvSpPr>
          <p:cNvPr id="43012" name="TextBox 5"/>
          <p:cNvSpPr txBox="1">
            <a:spLocks noChangeArrowheads="1"/>
          </p:cNvSpPr>
          <p:nvPr/>
        </p:nvSpPr>
        <p:spPr bwMode="auto">
          <a:xfrm>
            <a:off x="4644008" y="2540000"/>
            <a:ext cx="4510562" cy="1200329"/>
          </a:xfrm>
          <a:prstGeom prst="rect">
            <a:avLst/>
          </a:prstGeom>
          <a:noFill/>
          <a:ln w="9525">
            <a:noFill/>
            <a:miter lim="800000"/>
            <a:headEnd/>
            <a:tailEnd/>
          </a:ln>
        </p:spPr>
        <p:txBody>
          <a:bodyPr wrap="square">
            <a:prstTxWarp prst="textNoShape">
              <a:avLst/>
            </a:prstTxWarp>
            <a:spAutoFit/>
          </a:bodyPr>
          <a:lstStyle/>
          <a:p>
            <a:r>
              <a:rPr lang="en-GB" dirty="0">
                <a:latin typeface="Calibri" pitchFamily="84" charset="0"/>
              </a:rPr>
              <a:t>In </a:t>
            </a:r>
            <a:r>
              <a:rPr lang="en-GB" dirty="0" err="1">
                <a:latin typeface="Calibri" pitchFamily="84" charset="0"/>
              </a:rPr>
              <a:t>Haedener</a:t>
            </a:r>
            <a:r>
              <a:rPr lang="en-GB" dirty="0">
                <a:latin typeface="Calibri" pitchFamily="84" charset="0"/>
              </a:rPr>
              <a:t> et al 1999 </a:t>
            </a:r>
            <a:r>
              <a:rPr lang="en-GB" dirty="0" err="1">
                <a:latin typeface="Calibri" pitchFamily="84" charset="0"/>
              </a:rPr>
              <a:t>Acta</a:t>
            </a:r>
            <a:r>
              <a:rPr lang="en-GB" dirty="0">
                <a:latin typeface="Calibri" pitchFamily="84" charset="0"/>
              </a:rPr>
              <a:t> </a:t>
            </a:r>
            <a:r>
              <a:rPr lang="en-GB" dirty="0" err="1">
                <a:latin typeface="Calibri" pitchFamily="84" charset="0"/>
              </a:rPr>
              <a:t>Cryst</a:t>
            </a:r>
            <a:r>
              <a:rPr lang="en-GB" dirty="0">
                <a:latin typeface="Calibri" pitchFamily="84" charset="0"/>
              </a:rPr>
              <a:t> </a:t>
            </a:r>
            <a:r>
              <a:rPr lang="en-GB" dirty="0" smtClean="0">
                <a:latin typeface="Calibri" pitchFamily="84" charset="0"/>
              </a:rPr>
              <a:t>D </a:t>
            </a:r>
            <a:r>
              <a:rPr lang="en-GB" dirty="0">
                <a:latin typeface="Calibri" pitchFamily="84" charset="0"/>
              </a:rPr>
              <a:t>the SRS 9.5 and ESRF BM14 comparison </a:t>
            </a:r>
            <a:r>
              <a:rPr lang="en-GB" dirty="0" smtClean="0">
                <a:latin typeface="Calibri" pitchFamily="84" charset="0"/>
              </a:rPr>
              <a:t>showed the viability </a:t>
            </a:r>
            <a:r>
              <a:rPr lang="en-GB" dirty="0">
                <a:latin typeface="Calibri" pitchFamily="84" charset="0"/>
              </a:rPr>
              <a:t>of the new stations and </a:t>
            </a:r>
            <a:r>
              <a:rPr lang="en-GB" dirty="0" smtClean="0">
                <a:latin typeface="Calibri" pitchFamily="84" charset="0"/>
              </a:rPr>
              <a:t>of the </a:t>
            </a:r>
            <a:r>
              <a:rPr lang="en-GB" dirty="0">
                <a:latin typeface="Calibri" pitchFamily="84" charset="0"/>
              </a:rPr>
              <a:t>ESRF electronic detector</a:t>
            </a:r>
          </a:p>
        </p:txBody>
      </p:sp>
      <p:pic>
        <p:nvPicPr>
          <p:cNvPr id="43013" name="Picture 1"/>
          <p:cNvPicPr>
            <a:picLocks noChangeAspect="1" noChangeArrowheads="1"/>
          </p:cNvPicPr>
          <p:nvPr/>
        </p:nvPicPr>
        <p:blipFill rotWithShape="1">
          <a:blip r:embed="rId4"/>
          <a:srcRect r="3685" b="25672"/>
          <a:stretch/>
        </p:blipFill>
        <p:spPr bwMode="auto">
          <a:xfrm>
            <a:off x="5310188" y="314933"/>
            <a:ext cx="3692525" cy="2133373"/>
          </a:xfrm>
          <a:prstGeom prst="rect">
            <a:avLst/>
          </a:prstGeom>
          <a:noFill/>
          <a:ln w="9525">
            <a:noFill/>
            <a:miter lim="800000"/>
            <a:headEnd/>
            <a:tailEnd/>
          </a:ln>
        </p:spPr>
      </p:pic>
      <p:pic>
        <p:nvPicPr>
          <p:cNvPr id="43014" name="Picture 2"/>
          <p:cNvPicPr>
            <a:picLocks noChangeAspect="1" noChangeArrowheads="1"/>
          </p:cNvPicPr>
          <p:nvPr/>
        </p:nvPicPr>
        <p:blipFill rotWithShape="1">
          <a:blip r:embed="rId5"/>
          <a:srcRect l="14722" t="27649" r="41600" b="42967"/>
          <a:stretch/>
        </p:blipFill>
        <p:spPr bwMode="auto">
          <a:xfrm>
            <a:off x="251520" y="4647180"/>
            <a:ext cx="1671637" cy="1436914"/>
          </a:xfrm>
          <a:prstGeom prst="rect">
            <a:avLst/>
          </a:prstGeom>
          <a:noFill/>
          <a:ln w="9525">
            <a:noFill/>
            <a:miter lim="800000"/>
            <a:headEnd/>
            <a:tailEnd/>
          </a:ln>
        </p:spPr>
      </p:pic>
      <p:sp>
        <p:nvSpPr>
          <p:cNvPr id="43015" name="TextBox 1"/>
          <p:cNvSpPr txBox="1">
            <a:spLocks noChangeArrowheads="1"/>
          </p:cNvSpPr>
          <p:nvPr/>
        </p:nvSpPr>
        <p:spPr bwMode="auto">
          <a:xfrm>
            <a:off x="260350" y="4063887"/>
            <a:ext cx="2295180" cy="646331"/>
          </a:xfrm>
          <a:prstGeom prst="rect">
            <a:avLst/>
          </a:prstGeom>
          <a:noFill/>
          <a:ln w="9525">
            <a:noFill/>
            <a:miter lim="800000"/>
            <a:headEnd/>
            <a:tailEnd/>
          </a:ln>
        </p:spPr>
        <p:txBody>
          <a:bodyPr wrap="none">
            <a:prstTxWarp prst="textNoShape">
              <a:avLst/>
            </a:prstTxWarp>
            <a:spAutoFit/>
          </a:bodyPr>
          <a:lstStyle/>
          <a:p>
            <a:r>
              <a:rPr lang="en-GB" dirty="0" smtClean="0">
                <a:latin typeface="Calibri" pitchFamily="84" charset="0"/>
              </a:rPr>
              <a:t>With </a:t>
            </a:r>
            <a:r>
              <a:rPr lang="en-GB" dirty="0" err="1" smtClean="0">
                <a:latin typeface="Calibri" pitchFamily="84" charset="0"/>
              </a:rPr>
              <a:t>Alfons</a:t>
            </a:r>
            <a:r>
              <a:rPr lang="en-GB" dirty="0" smtClean="0">
                <a:latin typeface="Calibri" pitchFamily="84" charset="0"/>
              </a:rPr>
              <a:t> </a:t>
            </a:r>
            <a:r>
              <a:rPr lang="en-GB" dirty="0" err="1">
                <a:latin typeface="Calibri" pitchFamily="84" charset="0"/>
              </a:rPr>
              <a:t>Haedener</a:t>
            </a:r>
            <a:r>
              <a:rPr lang="en-GB" dirty="0">
                <a:latin typeface="Calibri" pitchFamily="84" charset="0"/>
              </a:rPr>
              <a:t>,</a:t>
            </a:r>
          </a:p>
          <a:p>
            <a:r>
              <a:rPr lang="en-GB" dirty="0">
                <a:latin typeface="Calibri" pitchFamily="84" charset="0"/>
              </a:rPr>
              <a:t>Basle </a:t>
            </a:r>
            <a:r>
              <a:rPr lang="en-GB" dirty="0" err="1">
                <a:latin typeface="Calibri" pitchFamily="84" charset="0"/>
              </a:rPr>
              <a:t>Univ</a:t>
            </a:r>
            <a:endParaRPr lang="en-GB" dirty="0">
              <a:latin typeface="Calibri" pitchFamily="84" charset="0"/>
            </a:endParaRPr>
          </a:p>
        </p:txBody>
      </p:sp>
      <p:pic>
        <p:nvPicPr>
          <p:cNvPr id="9" name="Picture 2" descr="http://www.bnl.gov/bnlweb/pubaf/pr/photos/2009%5C04%5Chendrickson-278px.jpg"/>
          <p:cNvPicPr>
            <a:picLocks noChangeAspect="1" noChangeArrowheads="1"/>
          </p:cNvPicPr>
          <p:nvPr/>
        </p:nvPicPr>
        <p:blipFill rotWithShape="1">
          <a:blip r:embed="rId6"/>
          <a:srcRect l="6723" b="18699"/>
          <a:stretch/>
        </p:blipFill>
        <p:spPr bwMode="auto">
          <a:xfrm>
            <a:off x="2842071" y="4171514"/>
            <a:ext cx="1585913" cy="1921782"/>
          </a:xfrm>
          <a:prstGeom prst="rect">
            <a:avLst/>
          </a:prstGeom>
          <a:noFill/>
          <a:ln w="9525">
            <a:noFill/>
            <a:miter lim="800000"/>
            <a:headEnd/>
            <a:tailEnd/>
          </a:ln>
        </p:spPr>
      </p:pic>
      <p:sp>
        <p:nvSpPr>
          <p:cNvPr id="10" name="TextBox 6"/>
          <p:cNvSpPr txBox="1">
            <a:spLocks noChangeArrowheads="1"/>
          </p:cNvSpPr>
          <p:nvPr/>
        </p:nvSpPr>
        <p:spPr bwMode="auto">
          <a:xfrm>
            <a:off x="2267744" y="6300028"/>
            <a:ext cx="3141245" cy="369332"/>
          </a:xfrm>
          <a:prstGeom prst="rect">
            <a:avLst/>
          </a:prstGeom>
          <a:noFill/>
          <a:ln w="9525">
            <a:noFill/>
            <a:miter lim="800000"/>
            <a:headEnd/>
            <a:tailEnd/>
          </a:ln>
        </p:spPr>
        <p:txBody>
          <a:bodyPr wrap="none">
            <a:prstTxWarp prst="textNoShape">
              <a:avLst/>
            </a:prstTxWarp>
            <a:spAutoFit/>
          </a:bodyPr>
          <a:lstStyle/>
          <a:p>
            <a:r>
              <a:rPr lang="en-GB" dirty="0" smtClean="0">
                <a:latin typeface="Calibri" pitchFamily="84" charset="0"/>
              </a:rPr>
              <a:t>Inspired by Wayne </a:t>
            </a:r>
            <a:r>
              <a:rPr lang="en-GB" dirty="0">
                <a:latin typeface="Calibri" pitchFamily="84" charset="0"/>
              </a:rPr>
              <a:t>Hendrickson</a:t>
            </a:r>
          </a:p>
        </p:txBody>
      </p:sp>
      <p:sp>
        <p:nvSpPr>
          <p:cNvPr id="2" name="TextBox 1"/>
          <p:cNvSpPr txBox="1"/>
          <p:nvPr/>
        </p:nvSpPr>
        <p:spPr>
          <a:xfrm>
            <a:off x="5724128" y="44624"/>
            <a:ext cx="2835071" cy="369332"/>
          </a:xfrm>
          <a:prstGeom prst="rect">
            <a:avLst/>
          </a:prstGeom>
          <a:noFill/>
        </p:spPr>
        <p:txBody>
          <a:bodyPr wrap="none" rtlCol="0">
            <a:spAutoFit/>
          </a:bodyPr>
          <a:lstStyle/>
          <a:p>
            <a:r>
              <a:rPr lang="en-GB" dirty="0" err="1" smtClean="0"/>
              <a:t>Anom</a:t>
            </a:r>
            <a:r>
              <a:rPr lang="en-GB" dirty="0" smtClean="0"/>
              <a:t> diff Patterson maps</a:t>
            </a:r>
            <a:endParaRPr lang="en-GB" dirty="0"/>
          </a:p>
        </p:txBody>
      </p:sp>
      <p:pic>
        <p:nvPicPr>
          <p:cNvPr id="12" name="Picture 2" descr="34-structure"/>
          <p:cNvPicPr>
            <a:picLocks noChangeAspect="1" noChangeArrowheads="1"/>
          </p:cNvPicPr>
          <p:nvPr/>
        </p:nvPicPr>
        <p:blipFill rotWithShape="1">
          <a:blip r:embed="rId7"/>
          <a:srcRect l="2798" b="20526"/>
          <a:stretch/>
        </p:blipFill>
        <p:spPr bwMode="auto">
          <a:xfrm>
            <a:off x="4905829" y="3717180"/>
            <a:ext cx="4096884" cy="2403427"/>
          </a:xfrm>
          <a:prstGeom prst="rect">
            <a:avLst/>
          </a:prstGeom>
          <a:noFill/>
          <a:ln w="9525">
            <a:noFill/>
            <a:miter lim="800000"/>
            <a:headEnd/>
            <a:tailEnd/>
          </a:ln>
        </p:spPr>
      </p:pic>
    </p:spTree>
    <p:extLst>
      <p:ext uri="{BB962C8B-B14F-4D97-AF65-F5344CB8AC3E}">
        <p14:creationId xmlns:p14="http://schemas.microsoft.com/office/powerpoint/2010/main" val="15200767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noChangeArrowheads="1"/>
          </p:cNvPicPr>
          <p:nvPr/>
        </p:nvPicPr>
        <p:blipFill rotWithShape="1">
          <a:blip r:embed="rId2"/>
          <a:srcRect l="21526" t="53525" r="44276" b="19816"/>
          <a:stretch/>
        </p:blipFill>
        <p:spPr bwMode="auto">
          <a:xfrm>
            <a:off x="3232423" y="715963"/>
            <a:ext cx="2779738" cy="1741487"/>
          </a:xfrm>
          <a:prstGeom prst="rect">
            <a:avLst/>
          </a:prstGeom>
          <a:noFill/>
          <a:ln w="9525">
            <a:noFill/>
            <a:miter lim="800000"/>
            <a:headEnd/>
            <a:tailEnd/>
          </a:ln>
        </p:spPr>
      </p:pic>
      <p:pic>
        <p:nvPicPr>
          <p:cNvPr id="11" name="Picture 28"/>
          <p:cNvPicPr>
            <a:picLocks noChangeAspect="1" noChangeArrowheads="1"/>
          </p:cNvPicPr>
          <p:nvPr/>
        </p:nvPicPr>
        <p:blipFill>
          <a:blip r:embed="rId3"/>
          <a:srcRect l="17178" t="20824" r="20833" b="37474"/>
          <a:stretch>
            <a:fillRect/>
          </a:stretch>
        </p:blipFill>
        <p:spPr bwMode="auto">
          <a:xfrm>
            <a:off x="6339904" y="2852936"/>
            <a:ext cx="2768600" cy="1492250"/>
          </a:xfrm>
          <a:prstGeom prst="rect">
            <a:avLst/>
          </a:prstGeom>
          <a:noFill/>
          <a:ln w="9525">
            <a:noFill/>
            <a:miter lim="800000"/>
            <a:headEnd/>
            <a:tailEnd/>
          </a:ln>
        </p:spPr>
      </p:pic>
      <p:pic>
        <p:nvPicPr>
          <p:cNvPr id="13" name="Picture 4"/>
          <p:cNvPicPr>
            <a:picLocks noChangeAspect="1" noChangeArrowheads="1"/>
          </p:cNvPicPr>
          <p:nvPr/>
        </p:nvPicPr>
        <p:blipFill rotWithShape="1">
          <a:blip r:embed="rId4"/>
          <a:srcRect l="17238" t="13141" r="48262" b="60653"/>
          <a:stretch/>
        </p:blipFill>
        <p:spPr bwMode="auto">
          <a:xfrm>
            <a:off x="6238452" y="789754"/>
            <a:ext cx="2758258" cy="1667695"/>
          </a:xfrm>
          <a:prstGeom prst="rect">
            <a:avLst/>
          </a:prstGeom>
          <a:noFill/>
          <a:ln w="9525">
            <a:noFill/>
            <a:miter lim="800000"/>
            <a:headEnd/>
            <a:tailEnd/>
          </a:ln>
        </p:spPr>
      </p:pic>
      <p:sp>
        <p:nvSpPr>
          <p:cNvPr id="14" name="Text Box 5"/>
          <p:cNvSpPr txBox="1">
            <a:spLocks noChangeArrowheads="1"/>
          </p:cNvSpPr>
          <p:nvPr/>
        </p:nvSpPr>
        <p:spPr bwMode="auto">
          <a:xfrm>
            <a:off x="6572571" y="260648"/>
            <a:ext cx="2152650" cy="369888"/>
          </a:xfrm>
          <a:prstGeom prst="rect">
            <a:avLst/>
          </a:prstGeom>
          <a:noFill/>
          <a:ln w="9525">
            <a:noFill/>
            <a:miter lim="800000"/>
            <a:headEnd/>
            <a:tailEnd/>
          </a:ln>
        </p:spPr>
        <p:txBody>
          <a:bodyPr wrap="none">
            <a:spAutoFit/>
          </a:bodyPr>
          <a:lstStyle/>
          <a:p>
            <a:r>
              <a:rPr lang="en-GB" dirty="0"/>
              <a:t>Delta </a:t>
            </a:r>
            <a:r>
              <a:rPr lang="en-GB" dirty="0" err="1"/>
              <a:t>anom</a:t>
            </a:r>
            <a:r>
              <a:rPr lang="en-GB" dirty="0"/>
              <a:t> </a:t>
            </a:r>
            <a:r>
              <a:rPr lang="en-GB" dirty="0">
                <a:latin typeface="Calibri" pitchFamily="34" charset="0"/>
              </a:rPr>
              <a:t>λ</a:t>
            </a:r>
            <a:r>
              <a:rPr lang="en-GB" baseline="-25000" dirty="0"/>
              <a:t>1</a:t>
            </a:r>
            <a:r>
              <a:rPr lang="en-GB" dirty="0"/>
              <a:t> = Zn</a:t>
            </a:r>
            <a:endParaRPr lang="en-US" dirty="0"/>
          </a:p>
        </p:txBody>
      </p:sp>
      <p:sp>
        <p:nvSpPr>
          <p:cNvPr id="15" name="Text Box 9"/>
          <p:cNvSpPr txBox="1">
            <a:spLocks noChangeArrowheads="1"/>
          </p:cNvSpPr>
          <p:nvPr/>
        </p:nvSpPr>
        <p:spPr bwMode="auto">
          <a:xfrm>
            <a:off x="3326086" y="210072"/>
            <a:ext cx="2743200" cy="366712"/>
          </a:xfrm>
          <a:prstGeom prst="rect">
            <a:avLst/>
          </a:prstGeom>
          <a:noFill/>
          <a:ln w="9525">
            <a:noFill/>
            <a:miter lim="800000"/>
            <a:headEnd/>
            <a:tailEnd/>
          </a:ln>
        </p:spPr>
        <p:txBody>
          <a:bodyPr>
            <a:spAutoFit/>
          </a:bodyPr>
          <a:lstStyle/>
          <a:p>
            <a:r>
              <a:rPr lang="en-GB" dirty="0">
                <a:latin typeface="Calibri" pitchFamily="34" charset="0"/>
              </a:rPr>
              <a:t>λ</a:t>
            </a:r>
            <a:r>
              <a:rPr lang="en-GB" baseline="-25000" dirty="0"/>
              <a:t>3</a:t>
            </a:r>
            <a:r>
              <a:rPr lang="en-GB" dirty="0"/>
              <a:t> scaled to </a:t>
            </a:r>
            <a:r>
              <a:rPr lang="en-GB" dirty="0">
                <a:latin typeface="Calibri" pitchFamily="34" charset="0"/>
              </a:rPr>
              <a:t>λ</a:t>
            </a:r>
            <a:r>
              <a:rPr lang="en-GB" baseline="-25000" dirty="0"/>
              <a:t>5</a:t>
            </a:r>
            <a:r>
              <a:rPr lang="en-GB" dirty="0"/>
              <a:t> = Zn</a:t>
            </a:r>
            <a:endParaRPr lang="en-US" dirty="0"/>
          </a:p>
        </p:txBody>
      </p:sp>
      <p:pic>
        <p:nvPicPr>
          <p:cNvPr id="16" name="Picture 11"/>
          <p:cNvPicPr>
            <a:picLocks noChangeAspect="1" noChangeArrowheads="1"/>
          </p:cNvPicPr>
          <p:nvPr/>
        </p:nvPicPr>
        <p:blipFill rotWithShape="1">
          <a:blip r:embed="rId2"/>
          <a:srcRect l="22055" t="17970" r="44502" b="56776"/>
          <a:stretch/>
        </p:blipFill>
        <p:spPr bwMode="auto">
          <a:xfrm>
            <a:off x="3346748" y="3068960"/>
            <a:ext cx="2665412" cy="1603007"/>
          </a:xfrm>
          <a:prstGeom prst="rect">
            <a:avLst/>
          </a:prstGeom>
          <a:noFill/>
          <a:ln w="9525">
            <a:noFill/>
            <a:miter lim="800000"/>
            <a:headEnd/>
            <a:tailEnd/>
          </a:ln>
        </p:spPr>
      </p:pic>
      <p:sp>
        <p:nvSpPr>
          <p:cNvPr id="17" name="Text Box 14"/>
          <p:cNvSpPr txBox="1">
            <a:spLocks noChangeArrowheads="1"/>
          </p:cNvSpPr>
          <p:nvPr/>
        </p:nvSpPr>
        <p:spPr bwMode="auto">
          <a:xfrm>
            <a:off x="2843808" y="2613126"/>
            <a:ext cx="3505200" cy="369888"/>
          </a:xfrm>
          <a:prstGeom prst="rect">
            <a:avLst/>
          </a:prstGeom>
          <a:noFill/>
          <a:ln w="9525">
            <a:noFill/>
            <a:miter lim="800000"/>
            <a:headEnd/>
            <a:tailEnd/>
          </a:ln>
        </p:spPr>
        <p:txBody>
          <a:bodyPr>
            <a:spAutoFit/>
          </a:bodyPr>
          <a:lstStyle/>
          <a:p>
            <a:r>
              <a:rPr lang="en-GB" dirty="0">
                <a:latin typeface="Calibri" pitchFamily="34" charset="0"/>
              </a:rPr>
              <a:t>λ</a:t>
            </a:r>
            <a:r>
              <a:rPr lang="en-GB" baseline="-25000" dirty="0"/>
              <a:t>9</a:t>
            </a:r>
            <a:r>
              <a:rPr lang="en-GB" dirty="0"/>
              <a:t> scaled to </a:t>
            </a:r>
            <a:r>
              <a:rPr lang="en-GB" dirty="0">
                <a:latin typeface="Calibri" pitchFamily="34" charset="0"/>
              </a:rPr>
              <a:t>λ</a:t>
            </a:r>
            <a:r>
              <a:rPr lang="en-GB" baseline="-25000" dirty="0"/>
              <a:t>7</a:t>
            </a:r>
            <a:r>
              <a:rPr lang="en-GB" dirty="0"/>
              <a:t> = Ga + smaller Zn </a:t>
            </a:r>
            <a:endParaRPr lang="en-US" dirty="0"/>
          </a:p>
        </p:txBody>
      </p:sp>
      <p:pic>
        <p:nvPicPr>
          <p:cNvPr id="18" name="Picture 2"/>
          <p:cNvPicPr>
            <a:picLocks noChangeAspect="1" noChangeArrowheads="1"/>
          </p:cNvPicPr>
          <p:nvPr/>
        </p:nvPicPr>
        <p:blipFill rotWithShape="1">
          <a:blip r:embed="rId5"/>
          <a:srcRect l="4908" t="9877" r="1447" b="13448"/>
          <a:stretch/>
        </p:blipFill>
        <p:spPr bwMode="auto">
          <a:xfrm>
            <a:off x="4788024" y="4559011"/>
            <a:ext cx="3168352" cy="2209471"/>
          </a:xfrm>
          <a:prstGeom prst="rect">
            <a:avLst/>
          </a:prstGeom>
          <a:noFill/>
          <a:ln w="9525">
            <a:noFill/>
            <a:miter lim="800000"/>
            <a:headEnd/>
            <a:tailEnd/>
          </a:ln>
        </p:spPr>
      </p:pic>
      <p:pic>
        <p:nvPicPr>
          <p:cNvPr id="8194" name="Picture 2" descr="http://www-esg.lbl.gov/personnel/Teat/Tea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608" t="695" r="14807" b="26316"/>
          <a:stretch/>
        </p:blipFill>
        <p:spPr bwMode="auto">
          <a:xfrm>
            <a:off x="8020593" y="4941168"/>
            <a:ext cx="1087223" cy="1492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45788" y="6453336"/>
            <a:ext cx="1334724" cy="369332"/>
          </a:xfrm>
          <a:prstGeom prst="rect">
            <a:avLst/>
          </a:prstGeom>
          <a:noFill/>
        </p:spPr>
        <p:txBody>
          <a:bodyPr wrap="none" rtlCol="0">
            <a:spAutoFit/>
          </a:bodyPr>
          <a:lstStyle/>
          <a:p>
            <a:r>
              <a:rPr lang="en-GB" dirty="0" smtClean="0"/>
              <a:t>Simon Teat</a:t>
            </a:r>
            <a:endParaRPr lang="en-GB" dirty="0"/>
          </a:p>
        </p:txBody>
      </p:sp>
      <p:pic>
        <p:nvPicPr>
          <p:cNvPr id="19" name="Picture 4"/>
          <p:cNvPicPr>
            <a:picLocks noChangeAspect="1" noChangeArrowheads="1"/>
          </p:cNvPicPr>
          <p:nvPr/>
        </p:nvPicPr>
        <p:blipFill>
          <a:blip r:embed="rId7"/>
          <a:srcRect/>
          <a:stretch>
            <a:fillRect/>
          </a:stretch>
        </p:blipFill>
        <p:spPr bwMode="auto">
          <a:xfrm>
            <a:off x="290185" y="2986767"/>
            <a:ext cx="1931494" cy="1728587"/>
          </a:xfrm>
          <a:prstGeom prst="rect">
            <a:avLst/>
          </a:prstGeom>
          <a:noFill/>
          <a:ln w="9525">
            <a:noFill/>
            <a:miter lim="800000"/>
            <a:headEnd/>
            <a:tailEnd/>
          </a:ln>
        </p:spPr>
      </p:pic>
      <p:sp>
        <p:nvSpPr>
          <p:cNvPr id="20" name="TextBox 19"/>
          <p:cNvSpPr txBox="1"/>
          <p:nvPr/>
        </p:nvSpPr>
        <p:spPr>
          <a:xfrm>
            <a:off x="62113" y="6437504"/>
            <a:ext cx="2159566" cy="369332"/>
          </a:xfrm>
          <a:prstGeom prst="rect">
            <a:avLst/>
          </a:prstGeom>
          <a:noFill/>
        </p:spPr>
        <p:txBody>
          <a:bodyPr wrap="none" rtlCol="0">
            <a:spAutoFit/>
          </a:bodyPr>
          <a:lstStyle/>
          <a:p>
            <a:r>
              <a:rPr lang="en-GB" dirty="0" smtClean="0"/>
              <a:t>Madeleine </a:t>
            </a:r>
            <a:r>
              <a:rPr lang="en-GB" dirty="0" err="1" smtClean="0"/>
              <a:t>Helliwell</a:t>
            </a:r>
            <a:endParaRPr lang="en-GB" dirty="0"/>
          </a:p>
        </p:txBody>
      </p:sp>
      <p:pic>
        <p:nvPicPr>
          <p:cNvPr id="21" name="Picture 3" descr="SRS9_8TeamJune17th2007"/>
          <p:cNvPicPr>
            <a:picLocks noChangeAspect="1" noChangeArrowheads="1"/>
          </p:cNvPicPr>
          <p:nvPr/>
        </p:nvPicPr>
        <p:blipFill>
          <a:blip r:embed="rId8"/>
          <a:srcRect l="37662" t="30211" r="23511" b="10806"/>
          <a:stretch>
            <a:fillRect/>
          </a:stretch>
        </p:blipFill>
        <p:spPr bwMode="auto">
          <a:xfrm>
            <a:off x="179512" y="4921689"/>
            <a:ext cx="1193434" cy="1484113"/>
          </a:xfrm>
          <a:prstGeom prst="rect">
            <a:avLst/>
          </a:prstGeom>
          <a:noFill/>
          <a:ln w="9525">
            <a:noFill/>
            <a:miter lim="800000"/>
            <a:headEnd/>
            <a:tailEnd/>
          </a:ln>
        </p:spPr>
      </p:pic>
      <p:sp>
        <p:nvSpPr>
          <p:cNvPr id="23" name="Title 1"/>
          <p:cNvSpPr txBox="1">
            <a:spLocks/>
          </p:cNvSpPr>
          <p:nvPr/>
        </p:nvSpPr>
        <p:spPr bwMode="auto">
          <a:xfrm>
            <a:off x="-108520" y="908720"/>
            <a:ext cx="309634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r>
              <a:rPr lang="en-GB" sz="2800" b="1" dirty="0" smtClean="0"/>
              <a:t>Spin off: MAD chemical crystallography using SRS9.8: </a:t>
            </a:r>
            <a:br>
              <a:rPr lang="en-GB" sz="2800" b="1" dirty="0" smtClean="0"/>
            </a:br>
            <a:r>
              <a:rPr lang="en-GB" sz="2400" dirty="0" smtClean="0"/>
              <a:t>an 11 wavelength </a:t>
            </a:r>
            <a:r>
              <a:rPr lang="en-GB" sz="2400" dirty="0" err="1" smtClean="0"/>
              <a:t>expt</a:t>
            </a:r>
            <a:r>
              <a:rPr lang="en-GB" sz="2400" dirty="0" smtClean="0"/>
              <a:t> of a gallium substituted ZnULM5</a:t>
            </a:r>
          </a:p>
        </p:txBody>
      </p:sp>
      <p:sp>
        <p:nvSpPr>
          <p:cNvPr id="5" name="TextBox 4"/>
          <p:cNvSpPr txBox="1"/>
          <p:nvPr/>
        </p:nvSpPr>
        <p:spPr>
          <a:xfrm>
            <a:off x="1523256" y="5168044"/>
            <a:ext cx="3264768" cy="1231106"/>
          </a:xfrm>
          <a:prstGeom prst="rect">
            <a:avLst/>
          </a:prstGeom>
          <a:noFill/>
        </p:spPr>
        <p:txBody>
          <a:bodyPr wrap="square" rtlCol="0">
            <a:spAutoFit/>
          </a:bodyPr>
          <a:lstStyle/>
          <a:p>
            <a:r>
              <a:rPr lang="en-GB" sz="1400" dirty="0"/>
              <a:t>M </a:t>
            </a:r>
            <a:r>
              <a:rPr lang="en-GB" sz="1400" dirty="0" err="1"/>
              <a:t>Helliwell</a:t>
            </a:r>
            <a:r>
              <a:rPr lang="en-GB" sz="1400" dirty="0"/>
              <a:t>, J. R. </a:t>
            </a:r>
            <a:r>
              <a:rPr lang="en-GB" sz="1400" dirty="0" err="1"/>
              <a:t>Helliwell</a:t>
            </a:r>
            <a:r>
              <a:rPr lang="en-GB" sz="1400" dirty="0"/>
              <a:t>, V. </a:t>
            </a:r>
            <a:r>
              <a:rPr lang="en-GB" sz="1400" dirty="0" err="1"/>
              <a:t>Kaucic</a:t>
            </a:r>
            <a:r>
              <a:rPr lang="en-GB" sz="1400" dirty="0"/>
              <a:t>, N. </a:t>
            </a:r>
            <a:r>
              <a:rPr lang="en-GB" sz="1400" dirty="0" err="1"/>
              <a:t>Zabukovec</a:t>
            </a:r>
            <a:r>
              <a:rPr lang="en-GB" sz="1400" dirty="0"/>
              <a:t> </a:t>
            </a:r>
            <a:r>
              <a:rPr lang="en-GB" sz="1400" dirty="0" err="1"/>
              <a:t>Logar</a:t>
            </a:r>
            <a:r>
              <a:rPr lang="en-GB" sz="1400" dirty="0"/>
              <a:t>, S. J. Teat, J. E. Warren and E. J. Dodson </a:t>
            </a:r>
            <a:r>
              <a:rPr lang="en-GB" sz="1400" dirty="0" smtClean="0"/>
              <a:t>(</a:t>
            </a:r>
            <a:r>
              <a:rPr lang="en-GB" sz="1400" dirty="0"/>
              <a:t>2010) </a:t>
            </a:r>
            <a:r>
              <a:rPr lang="en-GB" sz="1400" dirty="0" err="1"/>
              <a:t>Acta</a:t>
            </a:r>
            <a:r>
              <a:rPr lang="en-GB" sz="1400" dirty="0"/>
              <a:t> </a:t>
            </a:r>
            <a:r>
              <a:rPr lang="en-GB" sz="1400" dirty="0" err="1"/>
              <a:t>Cryst</a:t>
            </a:r>
            <a:r>
              <a:rPr lang="en-GB" sz="1400" dirty="0"/>
              <a:t> B66, </a:t>
            </a:r>
            <a:r>
              <a:rPr lang="en-GB" sz="1400" dirty="0" smtClean="0"/>
              <a:t>345</a:t>
            </a:r>
            <a:endParaRPr lang="en-GB" sz="1400" dirty="0"/>
          </a:p>
          <a:p>
            <a:endParaRPr lang="en-GB" dirty="0"/>
          </a:p>
        </p:txBody>
      </p:sp>
    </p:spTree>
    <p:extLst>
      <p:ext uri="{BB962C8B-B14F-4D97-AF65-F5344CB8AC3E}">
        <p14:creationId xmlns:p14="http://schemas.microsoft.com/office/powerpoint/2010/main" val="31906004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67544" y="125760"/>
            <a:ext cx="8229600" cy="1143000"/>
          </a:xfrm>
        </p:spPr>
        <p:txBody>
          <a:bodyPr/>
          <a:lstStyle/>
          <a:p>
            <a:r>
              <a:rPr lang="en-GB" sz="2400" dirty="0" smtClean="0"/>
              <a:t>Spin off: </a:t>
            </a:r>
            <a:r>
              <a:rPr lang="en-GB" sz="2400" b="1" i="1" dirty="0" err="1" smtClean="0">
                <a:solidFill>
                  <a:srgbClr val="7030A0"/>
                </a:solidFill>
              </a:rPr>
              <a:t>Daresbury</a:t>
            </a:r>
            <a:r>
              <a:rPr lang="en-GB" sz="2400" b="1" i="1" dirty="0" smtClean="0">
                <a:solidFill>
                  <a:srgbClr val="7030A0"/>
                </a:solidFill>
              </a:rPr>
              <a:t> Analytical and Research Technical Services </a:t>
            </a:r>
            <a:r>
              <a:rPr lang="en-GB" sz="2400" dirty="0" smtClean="0"/>
              <a:t>(DARTS); an important aspect of the Economic Impact of the SRS </a:t>
            </a:r>
          </a:p>
        </p:txBody>
      </p:sp>
      <p:pic>
        <p:nvPicPr>
          <p:cNvPr id="47106" name="Picture 2"/>
          <p:cNvPicPr>
            <a:picLocks noChangeAspect="1" noChangeArrowheads="1"/>
          </p:cNvPicPr>
          <p:nvPr/>
        </p:nvPicPr>
        <p:blipFill rotWithShape="1">
          <a:blip r:embed="rId3"/>
          <a:srcRect l="4822"/>
          <a:stretch/>
        </p:blipFill>
        <p:spPr bwMode="auto">
          <a:xfrm>
            <a:off x="5292080" y="1354139"/>
            <a:ext cx="3672531" cy="5421898"/>
          </a:xfrm>
          <a:prstGeom prst="rect">
            <a:avLst/>
          </a:prstGeom>
          <a:noFill/>
          <a:ln w="9525">
            <a:noFill/>
            <a:miter lim="800000"/>
            <a:headEnd/>
            <a:tailEnd/>
          </a:ln>
        </p:spPr>
      </p:pic>
      <p:sp>
        <p:nvSpPr>
          <p:cNvPr id="47107" name="Rectangle 6"/>
          <p:cNvSpPr>
            <a:spLocks noChangeArrowheads="1"/>
          </p:cNvSpPr>
          <p:nvPr/>
        </p:nvSpPr>
        <p:spPr bwMode="auto">
          <a:xfrm>
            <a:off x="250379" y="3723997"/>
            <a:ext cx="4572000" cy="2585323"/>
          </a:xfrm>
          <a:prstGeom prst="rect">
            <a:avLst/>
          </a:prstGeom>
          <a:noFill/>
          <a:ln w="9525">
            <a:noFill/>
            <a:miter lim="800000"/>
            <a:headEnd/>
            <a:tailEnd/>
          </a:ln>
        </p:spPr>
        <p:txBody>
          <a:bodyPr>
            <a:prstTxWarp prst="textNoShape">
              <a:avLst/>
            </a:prstTxWarp>
            <a:spAutoFit/>
          </a:bodyPr>
          <a:lstStyle/>
          <a:p>
            <a:r>
              <a:rPr lang="en-GB" b="1" i="1" dirty="0">
                <a:latin typeface="Calibri" pitchFamily="84" charset="0"/>
              </a:rPr>
              <a:t>E.J. Maclean, P.J. </a:t>
            </a:r>
            <a:r>
              <a:rPr lang="en-GB" b="1" i="1" dirty="0" err="1">
                <a:latin typeface="Calibri" pitchFamily="84" charset="0"/>
              </a:rPr>
              <a:t>Rizkallah</a:t>
            </a:r>
            <a:r>
              <a:rPr lang="en-GB" b="1" i="1" dirty="0">
                <a:latin typeface="Calibri" pitchFamily="84" charset="0"/>
              </a:rPr>
              <a:t> and J.R. </a:t>
            </a:r>
            <a:r>
              <a:rPr lang="en-GB" b="1" i="1" dirty="0" err="1">
                <a:latin typeface="Calibri" pitchFamily="84" charset="0"/>
              </a:rPr>
              <a:t>Helliwell</a:t>
            </a:r>
            <a:r>
              <a:rPr lang="en-GB" b="1" i="1" dirty="0">
                <a:latin typeface="Calibri" pitchFamily="84" charset="0"/>
              </a:rPr>
              <a:t> (2006</a:t>
            </a:r>
            <a:r>
              <a:rPr lang="en-GB" b="1" i="1" dirty="0" smtClean="0">
                <a:latin typeface="Calibri" pitchFamily="84" charset="0"/>
              </a:rPr>
              <a:t>) </a:t>
            </a:r>
            <a:r>
              <a:rPr lang="en-GB" sz="1600" b="1" i="1" dirty="0"/>
              <a:t>Protein Crystallography and Synchrotron radiation</a:t>
            </a:r>
            <a:r>
              <a:rPr lang="en-GB" sz="1600" b="1" i="1" dirty="0" smtClean="0">
                <a:latin typeface="Calibri" pitchFamily="84" charset="0"/>
              </a:rPr>
              <a:t> </a:t>
            </a:r>
            <a:r>
              <a:rPr lang="en-GB" b="1" i="1" dirty="0">
                <a:latin typeface="Calibri" pitchFamily="84" charset="0"/>
              </a:rPr>
              <a:t>European Pharmaceutical Review Issue 2, </a:t>
            </a:r>
            <a:r>
              <a:rPr lang="en-GB" b="1" i="1" dirty="0" smtClean="0">
                <a:latin typeface="Calibri" pitchFamily="84" charset="0"/>
              </a:rPr>
              <a:t>p71-76</a:t>
            </a:r>
          </a:p>
          <a:p>
            <a:endParaRPr lang="en-GB" b="1" i="1" dirty="0" smtClean="0">
              <a:latin typeface="Calibri" pitchFamily="84" charset="0"/>
            </a:endParaRPr>
          </a:p>
          <a:p>
            <a:endParaRPr lang="en-GB" b="1" i="1" dirty="0" smtClean="0">
              <a:latin typeface="Calibri" pitchFamily="84" charset="0"/>
            </a:endParaRPr>
          </a:p>
          <a:p>
            <a:endParaRPr lang="en-GB" b="1" i="1" dirty="0">
              <a:latin typeface="Calibri" pitchFamily="84" charset="0"/>
            </a:endParaRPr>
          </a:p>
          <a:p>
            <a:endParaRPr lang="en-GB" b="1" i="1" dirty="0" smtClean="0">
              <a:latin typeface="Calibri" pitchFamily="84" charset="0"/>
            </a:endParaRPr>
          </a:p>
          <a:p>
            <a:endParaRPr lang="en-GB" b="1" i="1" dirty="0">
              <a:latin typeface="Calibri" pitchFamily="84" charset="0"/>
            </a:endParaRPr>
          </a:p>
        </p:txBody>
      </p:sp>
      <p:pic>
        <p:nvPicPr>
          <p:cNvPr id="47108" name="Picture 6"/>
          <p:cNvPicPr>
            <a:picLocks noChangeAspect="1"/>
          </p:cNvPicPr>
          <p:nvPr/>
        </p:nvPicPr>
        <p:blipFill rotWithShape="1">
          <a:blip r:embed="rId4"/>
          <a:srcRect l="53280" t="17796" r="26474" b="9377"/>
          <a:stretch/>
        </p:blipFill>
        <p:spPr bwMode="auto">
          <a:xfrm rot="-5400000">
            <a:off x="1784260" y="672124"/>
            <a:ext cx="1296144" cy="3497528"/>
          </a:xfrm>
          <a:prstGeom prst="rect">
            <a:avLst/>
          </a:prstGeom>
          <a:noFill/>
          <a:ln w="9525">
            <a:noFill/>
            <a:miter lim="800000"/>
            <a:headEnd/>
            <a:tailEnd/>
          </a:ln>
        </p:spPr>
      </p:pic>
      <p:sp>
        <p:nvSpPr>
          <p:cNvPr id="3" name="TextBox 2"/>
          <p:cNvSpPr txBox="1"/>
          <p:nvPr/>
        </p:nvSpPr>
        <p:spPr>
          <a:xfrm>
            <a:off x="395536" y="5517232"/>
            <a:ext cx="4378122" cy="369332"/>
          </a:xfrm>
          <a:prstGeom prst="rect">
            <a:avLst/>
          </a:prstGeom>
          <a:noFill/>
        </p:spPr>
        <p:txBody>
          <a:bodyPr wrap="none" rtlCol="0">
            <a:spAutoFit/>
          </a:bodyPr>
          <a:lstStyle/>
          <a:p>
            <a:r>
              <a:rPr lang="en-GB" dirty="0" err="1" smtClean="0"/>
              <a:t>Approx</a:t>
            </a:r>
            <a:r>
              <a:rPr lang="en-GB" dirty="0" smtClean="0"/>
              <a:t> £300k income to SRS per annum</a:t>
            </a:r>
            <a:endParaRPr lang="en-GB" dirty="0"/>
          </a:p>
        </p:txBody>
      </p:sp>
    </p:spTree>
    <p:extLst>
      <p:ext uri="{BB962C8B-B14F-4D97-AF65-F5344CB8AC3E}">
        <p14:creationId xmlns:p14="http://schemas.microsoft.com/office/powerpoint/2010/main" val="31043868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73113" y="260350"/>
            <a:ext cx="8229600" cy="1143000"/>
          </a:xfrm>
        </p:spPr>
        <p:txBody>
          <a:bodyPr/>
          <a:lstStyle/>
          <a:p>
            <a:r>
              <a:rPr lang="en-GB" sz="2800" smtClean="0"/>
              <a:t>Let’s take </a:t>
            </a:r>
            <a:r>
              <a:rPr lang="en-GB" sz="2800" b="1" i="1" smtClean="0"/>
              <a:t>an overview </a:t>
            </a:r>
            <a:r>
              <a:rPr lang="en-GB" sz="2800" smtClean="0"/>
              <a:t>for a moment;</a:t>
            </a:r>
            <a:br>
              <a:rPr lang="en-GB" sz="2800" smtClean="0"/>
            </a:br>
            <a:r>
              <a:rPr lang="en-GB" sz="2800" smtClean="0"/>
              <a:t>the key SR source steps for me </a:t>
            </a:r>
          </a:p>
        </p:txBody>
      </p:sp>
      <p:sp>
        <p:nvSpPr>
          <p:cNvPr id="33794" name="Rectangle 3"/>
          <p:cNvSpPr>
            <a:spLocks noGrp="1" noChangeArrowheads="1"/>
          </p:cNvSpPr>
          <p:nvPr>
            <p:ph type="body" idx="1"/>
          </p:nvPr>
        </p:nvSpPr>
        <p:spPr>
          <a:xfrm>
            <a:off x="457200" y="1412875"/>
            <a:ext cx="8229600" cy="4525963"/>
          </a:xfrm>
        </p:spPr>
        <p:txBody>
          <a:bodyPr/>
          <a:lstStyle/>
          <a:p>
            <a:r>
              <a:rPr lang="en-GB" sz="2400" smtClean="0"/>
              <a:t>1976 my initiation at NINA Daresbury with J Bordas</a:t>
            </a:r>
          </a:p>
          <a:p>
            <a:r>
              <a:rPr lang="en-GB" sz="2400" smtClean="0"/>
              <a:t>1981 Daresbury SRS;  the first dedicated ‘2</a:t>
            </a:r>
            <a:r>
              <a:rPr lang="en-GB" sz="2400" baseline="30000" smtClean="0"/>
              <a:t>nd</a:t>
            </a:r>
            <a:r>
              <a:rPr lang="en-GB" sz="2400" smtClean="0"/>
              <a:t> generation’ SR source; we attracted some very best users in the World</a:t>
            </a:r>
          </a:p>
          <a:p>
            <a:r>
              <a:rPr lang="en-GB" sz="2400" smtClean="0"/>
              <a:t>Mid-1980s PEP as a new ring concept emerges from SSRL</a:t>
            </a:r>
          </a:p>
          <a:p>
            <a:r>
              <a:rPr lang="en-GB" sz="2400" smtClean="0"/>
              <a:t>1987 ESRF Foundation Phase Report ‘Red Book’; this showed colossal increases in X-ray intensities from a new source, the X-ray undulator. Would the samples stand it?</a:t>
            </a:r>
          </a:p>
        </p:txBody>
      </p:sp>
      <p:pic>
        <p:nvPicPr>
          <p:cNvPr id="33795" name="Picture 1"/>
          <p:cNvPicPr>
            <a:picLocks noChangeAspect="1"/>
          </p:cNvPicPr>
          <p:nvPr/>
        </p:nvPicPr>
        <p:blipFill>
          <a:blip r:embed="rId3"/>
          <a:srcRect t="14424" r="18842" b="7417"/>
          <a:stretch>
            <a:fillRect/>
          </a:stretch>
        </p:blipFill>
        <p:spPr bwMode="auto">
          <a:xfrm rot="5400000">
            <a:off x="1790551" y="4680744"/>
            <a:ext cx="2393950" cy="1728788"/>
          </a:xfrm>
          <a:prstGeom prst="rect">
            <a:avLst/>
          </a:prstGeom>
          <a:noFill/>
          <a:ln w="9525">
            <a:noFill/>
            <a:miter lim="800000"/>
            <a:headEnd/>
            <a:tailEnd/>
          </a:ln>
        </p:spPr>
      </p:pic>
      <p:pic>
        <p:nvPicPr>
          <p:cNvPr id="33796" name="Picture 2"/>
          <p:cNvPicPr>
            <a:picLocks noChangeAspect="1"/>
          </p:cNvPicPr>
          <p:nvPr/>
        </p:nvPicPr>
        <p:blipFill>
          <a:blip r:embed="rId4"/>
          <a:srcRect l="13010" t="13335" r="13658" b="8018"/>
          <a:stretch>
            <a:fillRect/>
          </a:stretch>
        </p:blipFill>
        <p:spPr bwMode="auto">
          <a:xfrm rot="5400000">
            <a:off x="5055543" y="4555380"/>
            <a:ext cx="2422525" cy="1949450"/>
          </a:xfrm>
          <a:prstGeom prst="rect">
            <a:avLst/>
          </a:prstGeom>
          <a:noFill/>
          <a:ln w="9525">
            <a:noFill/>
            <a:miter lim="800000"/>
            <a:headEnd/>
            <a:tailEnd/>
          </a:ln>
        </p:spPr>
      </p:pic>
      <p:pic>
        <p:nvPicPr>
          <p:cNvPr id="33797" name="Picture 5"/>
          <p:cNvPicPr>
            <a:picLocks noChangeAspect="1" noChangeArrowheads="1"/>
          </p:cNvPicPr>
          <p:nvPr/>
        </p:nvPicPr>
        <p:blipFill>
          <a:blip r:embed="rId5"/>
          <a:srcRect/>
          <a:stretch>
            <a:fillRect/>
          </a:stretch>
        </p:blipFill>
        <p:spPr bwMode="auto">
          <a:xfrm>
            <a:off x="107950" y="260350"/>
            <a:ext cx="1706563" cy="1092200"/>
          </a:xfrm>
          <a:prstGeom prst="rect">
            <a:avLst/>
          </a:prstGeom>
          <a:noFill/>
          <a:ln w="9525">
            <a:noFill/>
            <a:miter lim="800000"/>
            <a:headEnd/>
            <a:tailEnd/>
          </a:ln>
        </p:spPr>
      </p:pic>
      <p:pic>
        <p:nvPicPr>
          <p:cNvPr id="33798" name="Picture 2" descr="http://www.clipmedia.net/galera/PTV/nl_1/img/Joan01.gif"/>
          <p:cNvPicPr>
            <a:picLocks noChangeAspect="1" noChangeArrowheads="1"/>
          </p:cNvPicPr>
          <p:nvPr/>
        </p:nvPicPr>
        <p:blipFill>
          <a:blip r:embed="rId6"/>
          <a:srcRect/>
          <a:stretch>
            <a:fillRect/>
          </a:stretch>
        </p:blipFill>
        <p:spPr bwMode="auto">
          <a:xfrm>
            <a:off x="7812088" y="1125538"/>
            <a:ext cx="1190625" cy="1552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590550" y="692150"/>
            <a:ext cx="8229600" cy="1143000"/>
          </a:xfrm>
        </p:spPr>
        <p:txBody>
          <a:bodyPr/>
          <a:lstStyle/>
          <a:p>
            <a:r>
              <a:rPr lang="en-GB" sz="3200" i="1" dirty="0" smtClean="0">
                <a:solidFill>
                  <a:srgbClr val="7030A0"/>
                </a:solidFill>
              </a:rPr>
              <a:t>Thank you to the ACA for this </a:t>
            </a:r>
            <a:br>
              <a:rPr lang="en-GB" sz="3200" i="1" dirty="0" smtClean="0">
                <a:solidFill>
                  <a:srgbClr val="7030A0"/>
                </a:solidFill>
              </a:rPr>
            </a:br>
            <a:r>
              <a:rPr lang="en-GB" sz="3200" i="1" dirty="0" smtClean="0">
                <a:solidFill>
                  <a:srgbClr val="7030A0"/>
                </a:solidFill>
              </a:rPr>
              <a:t>Patterson Award!</a:t>
            </a:r>
          </a:p>
        </p:txBody>
      </p:sp>
      <p:pic>
        <p:nvPicPr>
          <p:cNvPr id="16386" name="Picture 2" descr="Member BAnner"/>
          <p:cNvPicPr>
            <a:picLocks noChangeAspect="1" noChangeArrowheads="1"/>
          </p:cNvPicPr>
          <p:nvPr/>
        </p:nvPicPr>
        <p:blipFill>
          <a:blip r:embed="rId3"/>
          <a:srcRect/>
          <a:stretch>
            <a:fillRect/>
          </a:stretch>
        </p:blipFill>
        <p:spPr bwMode="auto">
          <a:xfrm>
            <a:off x="330200" y="2636838"/>
            <a:ext cx="8677275" cy="2016125"/>
          </a:xfrm>
          <a:prstGeom prst="rect">
            <a:avLst/>
          </a:prstGeom>
          <a:noFill/>
          <a:ln w="9525">
            <a:noFill/>
            <a:miter lim="800000"/>
            <a:headEnd/>
            <a:tailEnd/>
          </a:ln>
        </p:spPr>
      </p:pic>
      <p:sp>
        <p:nvSpPr>
          <p:cNvPr id="16387" name="TextBox 4"/>
          <p:cNvSpPr txBox="1">
            <a:spLocks noChangeArrowheads="1"/>
          </p:cNvSpPr>
          <p:nvPr/>
        </p:nvSpPr>
        <p:spPr bwMode="auto">
          <a:xfrm>
            <a:off x="1974609" y="5251450"/>
            <a:ext cx="5909759" cy="584775"/>
          </a:xfrm>
          <a:prstGeom prst="rect">
            <a:avLst/>
          </a:prstGeom>
          <a:noFill/>
          <a:ln w="9525">
            <a:noFill/>
            <a:miter lim="800000"/>
            <a:headEnd/>
            <a:tailEnd/>
          </a:ln>
        </p:spPr>
        <p:txBody>
          <a:bodyPr wrap="none">
            <a:prstTxWarp prst="textNoShape">
              <a:avLst/>
            </a:prstTxWarp>
            <a:spAutoFit/>
          </a:bodyPr>
          <a:lstStyle/>
          <a:p>
            <a:r>
              <a:rPr lang="en-GB" sz="3200" i="1" dirty="0">
                <a:solidFill>
                  <a:srgbClr val="7030A0"/>
                </a:solidFill>
                <a:latin typeface="Calibri" pitchFamily="84" charset="0"/>
              </a:rPr>
              <a:t>I share your vision and world view </a:t>
            </a:r>
          </a:p>
        </p:txBody>
      </p:sp>
      <p:pic>
        <p:nvPicPr>
          <p:cNvPr id="16388" name="Picture 5"/>
          <p:cNvPicPr>
            <a:picLocks noChangeAspect="1"/>
          </p:cNvPicPr>
          <p:nvPr/>
        </p:nvPicPr>
        <p:blipFill>
          <a:blip r:embed="rId4"/>
          <a:srcRect/>
          <a:stretch>
            <a:fillRect/>
          </a:stretch>
        </p:blipFill>
        <p:spPr bwMode="auto">
          <a:xfrm>
            <a:off x="35496" y="141288"/>
            <a:ext cx="1511722" cy="1957929"/>
          </a:xfrm>
          <a:prstGeom prst="rect">
            <a:avLst/>
          </a:prstGeom>
          <a:noFill/>
          <a:ln w="9525">
            <a:noFill/>
            <a:miter lim="800000"/>
            <a:headEnd/>
            <a:tailEnd/>
          </a:ln>
        </p:spPr>
      </p:pic>
      <p:pic>
        <p:nvPicPr>
          <p:cNvPr id="16389" name="Picture 6"/>
          <p:cNvPicPr>
            <a:picLocks noChangeAspect="1"/>
          </p:cNvPicPr>
          <p:nvPr/>
        </p:nvPicPr>
        <p:blipFill>
          <a:blip r:embed="rId5"/>
          <a:srcRect l="7942" t="17126" r="6474" b="8324"/>
          <a:stretch>
            <a:fillRect/>
          </a:stretch>
        </p:blipFill>
        <p:spPr bwMode="auto">
          <a:xfrm rot="-5400000">
            <a:off x="7527464" y="480254"/>
            <a:ext cx="1825326" cy="119184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mtClean="0"/>
              <a:t>Dorothy Hodgkin on Patterson</a:t>
            </a:r>
          </a:p>
        </p:txBody>
      </p:sp>
      <p:sp>
        <p:nvSpPr>
          <p:cNvPr id="17410" name="TextBox 2"/>
          <p:cNvSpPr txBox="1">
            <a:spLocks noChangeArrowheads="1"/>
          </p:cNvSpPr>
          <p:nvPr/>
        </p:nvSpPr>
        <p:spPr bwMode="auto">
          <a:xfrm>
            <a:off x="769938" y="3860800"/>
            <a:ext cx="6978650" cy="36671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Quoted from </a:t>
            </a:r>
            <a:r>
              <a:rPr lang="en-GB" b="1">
                <a:solidFill>
                  <a:schemeClr val="tx2"/>
                </a:solidFill>
                <a:latin typeface="Calibri" pitchFamily="84" charset="0"/>
              </a:rPr>
              <a:t>“</a:t>
            </a:r>
            <a:r>
              <a:rPr lang="en-GB" b="1" i="1">
                <a:solidFill>
                  <a:schemeClr val="tx2"/>
                </a:solidFill>
                <a:latin typeface="Calibri" pitchFamily="84" charset="0"/>
              </a:rPr>
              <a:t>Patterson and Pattersons” </a:t>
            </a:r>
            <a:r>
              <a:rPr lang="en-GB">
                <a:latin typeface="Calibri" pitchFamily="84" charset="0"/>
              </a:rPr>
              <a:t>Edited by J P Glusker et al OUP </a:t>
            </a:r>
          </a:p>
        </p:txBody>
      </p:sp>
      <p:sp>
        <p:nvSpPr>
          <p:cNvPr id="17411" name="TextBox 3"/>
          <p:cNvSpPr txBox="1">
            <a:spLocks noChangeArrowheads="1"/>
          </p:cNvSpPr>
          <p:nvPr/>
        </p:nvSpPr>
        <p:spPr bwMode="auto">
          <a:xfrm>
            <a:off x="395288" y="1557338"/>
            <a:ext cx="8499475" cy="2227262"/>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a:t>
            </a:r>
            <a:r>
              <a:rPr lang="en-GB" sz="2800" b="1" i="1">
                <a:solidFill>
                  <a:srgbClr val="0070C0"/>
                </a:solidFill>
                <a:latin typeface="Calibri" pitchFamily="84" charset="0"/>
              </a:rPr>
              <a:t>Patterson obtained a fellowship to go and work with </a:t>
            </a:r>
          </a:p>
          <a:p>
            <a:r>
              <a:rPr lang="en-GB" sz="2800" b="1" i="1">
                <a:solidFill>
                  <a:srgbClr val="0070C0"/>
                </a:solidFill>
                <a:latin typeface="Calibri" pitchFamily="84" charset="0"/>
              </a:rPr>
              <a:t>W H Bragg in London. His supervisor said that he should </a:t>
            </a:r>
          </a:p>
          <a:p>
            <a:r>
              <a:rPr lang="en-GB" sz="2800" b="1" i="1">
                <a:solidFill>
                  <a:srgbClr val="0070C0"/>
                </a:solidFill>
                <a:latin typeface="Calibri" pitchFamily="84" charset="0"/>
              </a:rPr>
              <a:t>alter his ways and work hard to represent the USA well. </a:t>
            </a:r>
          </a:p>
          <a:p>
            <a:r>
              <a:rPr lang="en-GB" sz="2800" b="1" i="1">
                <a:solidFill>
                  <a:srgbClr val="0070C0"/>
                </a:solidFill>
                <a:latin typeface="Calibri" pitchFamily="84" charset="0"/>
              </a:rPr>
              <a:t>When he arrived W H Bragg said:-  “of course besides </a:t>
            </a:r>
          </a:p>
          <a:p>
            <a:r>
              <a:rPr lang="en-GB" sz="2800" b="1" i="1">
                <a:solidFill>
                  <a:srgbClr val="0070C0"/>
                </a:solidFill>
                <a:latin typeface="Calibri" pitchFamily="84" charset="0"/>
              </a:rPr>
              <a:t>work do enjoy yourself!”</a:t>
            </a:r>
          </a:p>
        </p:txBody>
      </p:sp>
      <p:pic>
        <p:nvPicPr>
          <p:cNvPr id="17412" name="Picture 2" descr="http://www.iucr.org/__data/assets/image/0017/40436/236-DSC_1078a.jpg"/>
          <p:cNvPicPr>
            <a:picLocks noChangeAspect="1" noChangeArrowheads="1"/>
          </p:cNvPicPr>
          <p:nvPr/>
        </p:nvPicPr>
        <p:blipFill>
          <a:blip r:embed="rId3"/>
          <a:srcRect l="31136" t="17152" r="18428"/>
          <a:stretch>
            <a:fillRect/>
          </a:stretch>
        </p:blipFill>
        <p:spPr bwMode="auto">
          <a:xfrm>
            <a:off x="6899275" y="4787900"/>
            <a:ext cx="1776413" cy="1955800"/>
          </a:xfrm>
          <a:prstGeom prst="rect">
            <a:avLst/>
          </a:prstGeom>
          <a:noFill/>
          <a:ln w="9525">
            <a:noFill/>
            <a:miter lim="800000"/>
            <a:headEnd/>
            <a:tailEnd/>
          </a:ln>
        </p:spPr>
      </p:pic>
      <p:pic>
        <p:nvPicPr>
          <p:cNvPr id="17413" name="Picture 4" descr="https://www.dectris.com/system/html/iycr_frame_small-a424eb26.jpg"/>
          <p:cNvPicPr>
            <a:picLocks noChangeAspect="1" noChangeArrowheads="1"/>
          </p:cNvPicPr>
          <p:nvPr/>
        </p:nvPicPr>
        <p:blipFill>
          <a:blip r:embed="rId4"/>
          <a:srcRect/>
          <a:stretch>
            <a:fillRect/>
          </a:stretch>
        </p:blipFill>
        <p:spPr bwMode="auto">
          <a:xfrm>
            <a:off x="7150100" y="6208713"/>
            <a:ext cx="1238250" cy="609600"/>
          </a:xfrm>
          <a:prstGeom prst="rect">
            <a:avLst/>
          </a:prstGeom>
          <a:noFill/>
          <a:ln w="9525">
            <a:noFill/>
            <a:miter lim="800000"/>
            <a:headEnd/>
            <a:tailEnd/>
          </a:ln>
        </p:spPr>
      </p:pic>
      <p:sp>
        <p:nvSpPr>
          <p:cNvPr id="17414" name="AutoShape 6" descr="data:image/jpeg;base64,/9j/4AAQSkZJRgABAQAAAQABAAD/2wCEAAkGBxQTEhUUEhQWFRUXFxcYFRcYFxcWGhYXGBQXFhcVFRYYHCggGBwlHBQVIjEhJSkrLi4uFx8zODMsNygtLiwBCgoKBQUFDgUFDisZExkrKysrKysrKysrKysrKysrKysrKysrKysrKysrKysrKysrKysrKysrKysrKysrKysrK//AABEIAP4AtAMBIgACEQEDEQH/xAAcAAACAgMBAQAAAAAAAAAAAAAFBgMEAQIHAAj/xAA/EAABAwIEBAQDBwMCBAcAAAABAAIRAyEEBRIxBkFRYSJxgZETMvAHFEKhscHhI1LRYvFykrLSFRYkQ3OCov/EABQBAQAAAAAAAAAAAAAAAAAAAAD/xAAUEQEAAAAAAAAAAAAAAAAAAAAA/9oADAMBAAIRAxEAPwDmdBqtsaoMOrjGoMsYtyyy3ptVgMkIF3HsQstuj+YU0Fc26DQNW7WrMK5l2XVa7tNKm557AwPM7BBnAC6cMtZb6srmV/Z6WAOxFSD/AGMj/qP7BTYxtOgdNJgtuSS4juOQQVMypeFJeYsTjX4gcBAa0gc3EEk9YAVCpmusQ7D0Xt56bEIExjVsWo1Wp0HbA03XsbDtBuD+SHPpwYJAnrb1B2QR4MXXQOHmSAkOPhmTEdQZT1wximkeEgjn/KBkq0ZalDOsPvaE9tbIsljOqW9kCI+mt8NTurFRlysYendA4ZFTTJ8G3+EG4eZYJqYxAM+7dl5EhRWUHF8M1X2BUMLsiFNBKxqlAWjCtwgH5iECqMumPF09RjZMXCv2b1H1m1cWGtoDxfNr+IZ+WG/hQCODuAauMaK1YmhhgYLyPFU/00RzvbV7Lr2WZDToUg2kwUmNFmz4nHmXE3mymNSmC2BYfKNgOwbyRnBVi8Rp3E9Yj9UHPuKMRB0gz6kHfbv9WSnicLqPjLyG2LKLCSf+J5JDfVdNzXKQCTp1vJJgbm9gXcr80p5hkxqT8Vwc1thTbAaNvwjfYboFNn3dg8WDrECznGSdpmRYf7LGJwNF9PXQu2xLTZ7bwfaEwUsoot2aGn+2ZnoXOMd/dUzgmMu35TZwABLf9vzQImPpllptyt+o/dDvj+xm249Oibc8y8DbSARcbT/a9o6XAi+yUMXhi3cWImeW8eiCOvU6bH2KjwGNdTcC1xb3BUbl4sQdIyHjUgaKjbcy3l3A6dkbxlRtVutpBC5JhK5YR+SbcgzO8TYjboehQZxNLxFaYen4gr+Lb4itMPTEoG/h5lk1MpWS/wAPNsPIJppMsgrhhWFbcwLyDgODRKldC8EitJBM1SNUZVjA0S57Q0S4nwjrHXsgYuCMkdVrioWF7AY5Ra9yfRdEzxsyGh8dzYdCLbLbhDLHYfDwQNUGZFzzjcA+an+7uky3YyCeVj1tGyAZgcIZa2SCY2Bb+e5AH8prwOHDB+/UC3oqf3drXS2ASA06ryBeB3usnMBriJjUCZ+WLQRtMoNc8wpe2AdLb6iNz0EDtO5SNjyxvgp/L1FvUR1TniGVnjxaGD/UdRjm4gCG/wA7pZzXD6Pl1VXH8ThDRPQXQKuPJ6wIMH/e8oEPFeHE2iLF0TyHPzTFjsKTd5sNhvP+fJBnYUkkNEeW/qUFU1AWlpAIty+UncgdI3hAc2wmoEtg3uOk9vRNj8qJALjy5b91SxOWEdYA9j17oEA4MzH7KWlhfbv3P+UzuwAkAzHPv1VGvSLTLSAY57b/ACkcwYQAcdgi0ix+jy7LTCVy09wjePqgt1N8LT+AmdJ5tHl06REoJiWk3aPOOvNA64asKjGu7XU9FkFA+HK5DS1wsDLT1BmR6Jlp09ufXt2I6oG3IGWTZQYlXI2pvwm0oI/hrytwvIPmvCFFqO31+qE4ISYRXD8kFpjSeXOy6DwpwuGg1K1n30g7AEC/nzt1QXh2iGNBe3WS8ho2MkAEtPoE9OzBtNgEAwY1EaLRJ1TY9JlBbzWrYDQCGncOI9gpMPiobMQBAG7uUARskrEcTsD3Bz2Nc2IAmobnmGXA/wAovkeZCu6GvPQOIjne3Ie8oDlfG/EkGQNo5ntvYeiKUS5zZgAjYu5/uVWbl5bJDR77+VlZoViRewgidtufb+EG7qzhchse3vKXs7xgEy4E7W28u/oiJY0GTBJ5kyb2sOZvuhGY4MOAAsLxHMxcnugX8UC4329t/wAypKGGb0G31siVPJSTYewVtmVwgBty/U7b8lSzXBlvX65JyZSgelkCzuYQIeZUtJk/7JczXafOe6Y81Y4+nr0S/jzLSI+oQAMPijO9j+cGRPlfykqZjxqEtF+8gnqe1kN1Q9XGO8N9rgH+2R+m6AiKpYWENjUNUCdjsT23hNWR1dYtvaOvn3SYa2oTqNmgRN4FmtHlCOcOYmCN9VpHI9fJB0rJ7GPr2TlhB4bpQysi35H2/wAptwzpEeSCd68pZ6ryD52wFNtLQ50OBaZAO4c0ix6iQiFDDbBsHaHRG9jbz/ZL2WGSG9/aU4ZbXLHg6WgzvpIkgRqHTaY5oHbJMCRp1CCGgAHcEmSXdza3ZX+JKAdSqU2wSaZEkT4oue5CAZfi36wTIaT4WzflMmLn+Vr9/fFTWNgQCdocCSW9SICDlOGrEu063NabDmN7WOy6d9l9ZjiGE6nAkA9YufK5XOMxw2msQZAFzAvHIev7o5wZjThsZRcbNeRbl4pifVB9JCIj67qjUrDYjfa0i2ylwY1sse6stw/VAGfhATP7fut6eVlxk7cpkozoAXviDkgq08E1u63qYcdFivigDFt1q7EWKCrWo3kJbzPLtZgI1XxYBkxEbyljMeMsMx2kVAXDpePZAEzjJgxt7c7hImbUoK6Bj+MaDmncnpG89DzXPs3zFlR9hDZsf2KBOzehoqHobhS4Op4HTEAAe5Nj2RPOcLqp6huNku4erpN7g7oL5xDWiwknnJP+yxgse4OF48v1KrueLkKtUMlB17hrPAQJMHYjrGxA7zyXQssxgIDgdfS4C+ecuxZ0CDcOt5kfwuxcHipUpMcYa64MCNQiQ4oH2niBAn69llVMNLmgmelrLyD5uyuu5jg5hAcCC2biQQRPqAui/f2VmeAODA4PpjUNLfjfO02s4OZuZC5jhHXTBgMQWA7xud4jnt9WQO2HxfiptLm6qbi14B1QdUCT1A/RXK1Sm9rmyBYDfrcx7LdmRtqGufC9xeJmWyYHjpuba4vcJM4qq1KFYgkgBrblsF2w5WtzhBV4nwh+KXgE64cO8DxAAbWAS5XxRY5v+hwcR6gxPoj54i1fDlgAplxm++kti/mlDEPJJJ3P5IPrrIHbXs4SO43/AHC9nfELKA6n8h5oTwvidWAw75uaTZi8eAD15JR4qxDjiAwOADWOqPc86adKmHAF9U7m+zRcmUFzMPtVY0kNaHHnJAHur+Q8e065hwDD5pHxmdYVrSJrPcDTGsU8Ph2n4pIY+m3EnW5pLT47gCCYUWHz+g9k6Q6T4ZYKTwRYiflqGRu0hB1UY4VHWP7rHE+ajD0Q912xf/Cq8DUA7xFrmn+1wPLnfdU/thoH7pIGxkoOUcVcb1qxLWOLGc4sT5nmlnA4Q1C4ve5jGtLnFtN1Q6Ru4tb8ouPEbXW1PAuqOAaCSTpDR197ldYyvgLDuy+myrVZRxI1PqOnUHF7YdSqwQXNgNgA2LQg5lmIo0nFtKriA9pAcyvRDIPQwZb6hR0qof1HUG599oTx/wCS8LRY81MR8azQW0WFjYbNjUePDc3i6CZJw98Ukta5gvG8ETYA84QUfhksg9LJMxNOHELo+eYH4JA7d/VI2a0vGY5oBzXLQrdzCFgBAX4aaHVAx1wTMf4Xe8mZbQ0WAAtsIHIrgOQuDKzXO+UfN2B3K7/k+NY0MFgCLAbnn7IGelRAEEkeSyvMqAgc15B8r4ZyO4RswOvf90vYYo5gx35WH7IOlcI4+RGrUWzHSGmR+Vp7KlxDm1NzXamhwFmEx4mmxM9N0OyGk74ets3cGu6BgaTbv/291QrV/i1NNrGBB2nZsDkBCAPXwDXNJZ4QCRB5En5e+26A1MCQDeYMEcx5/wAJ0xeXfdwZM6nNNhuBFvO5QHHUf/Uw3ZzwPUm/6hB3X7O5fl1Fggua0B2/4bWPVbVeChVrVq2ILi13wy2kD4SKLi+nrAA1+IkwbXVP7IMQPhOYeT3t9Q64/NdHeCBZBzHijhnC4l/xXVKlKtp0u00w/UAZAhzfCReCORPZaZZkNEtZRp0XOax+sOqwRMyCWxEkk2PRPOJwbX/MJHMAkT2PVW8JgwABAAGzRYINsupC0AtDRAHryPf9kL48woqYSq0iRoJ/JMbGwEI4qo68PUaNy0j8kHz1kmXh9UODtJaQRzB6yux5dgHOYJJNrXEey43qdhXaX2cOW9uS6zwhnbK9FrmGRz7Hp5oDbuF21R/VeY2AEG3nFlXx+X0MM2GNAi/QbblF6WNETziLfoUmcZ5hAN4m0bdbBBz7i3HB5MbA7eVkiY4y6eyP5jUmfr3VfA5YHsL3CwmO/VAs4hkQD0UKlxlnmDK0bfzQXsvxbW7ifqITtwe6rLK5I/pjS0ctM3kdSEgU2SO+/mmfJuI6lBj2tAgtvPYG/wBdEH0bRc0tBjfbdeQzJNbsPSL3DUWNJiYu0LyD5kwyN4Pl+f8ACB4co3gSgb8kx+im5nJwIB6O/DY890vYZ/wXmo+LGLcjMkX2lXqNTULWj5QOouPNMHE/DVJ9A1KZAqHS4w7wttfUObd/KEALMs4digAwAAD/AJb7kixKW8zqBjpBnmO1v5UIxLqfg2sRYggjnHJUsa+UHR/sfz/Rin0nm1UNcOmtoLXD1BHsV9AscS2J9V8d5JizTqtcDBBBHmDML6qyPNxWwrKzSIcwE878x7ygIPrgefn06Knj86ZSYXuNolCcfmIEnVZc24wzipi6jcLhzLqjgwRO53J7NElB2HhDM3YmgK5Phfdg6NmyI5m2WFCcHl1WhhWUcI5jTTDQ34jC9jgAAQ4NcHCeoNp2KWeLs8xdGg/WxvxI8OjVUaSTEAgTI3giEHN+OarRjesRPpyKD4DNalCs6rhjpDjdh+Vw6QP1Q7EYeo95NbUDuQ4Frj5g3CnaBy2jlyQdZyjiplemHB2k822lp6JV4uzsOdAMx9eiUqTiw6mkibHl6qzj8I6xJmboKlV2oFVqHEYZSdT0yZdB81arABkpRLryg1ctqRIuOV1k3ErzXQgu0GAut1FvPceit0KGpwYB4neEDqSYgqjhakOHonj7PcndXripEU2QdXU3gNHP+EHcspaBSYBsAAPQAQsKXDfKIsvIPlHDo3gKWoGHBpjc7IHh0ZwJQX8ro1Nfi26phx2c1KY8NOaTmkFtyCYhwDuW4MIThyeW6K4PEa26C63NvMnsgRMQfxAeA7HkiWGwQdTgUwSfxT7WVirlb6T30SJJ8TWi8Hn5gqtTxD2g+DSBsTZACx2ELDfddf8AsEzvWytgXn5f6tGd4Nqjf+k+pXLsRSqVqb6sEsplrXOO2p06R+Sn4Gzd2ExtLED5abv6n/xmz/OxJ9EHceI8mquafhmJ585UXBfCLMK816ri6oAACeQcTt7C66BWpB7LEOabtIvY3BB8lTrYcOGnYOie97ILb8xpsaJcL+v1KBY7i7Dh4YS0m5jU2Y5mPVUMT9mlJ1Rr6das2nLi+g6q99OpINxqMsN5EG0Ihgcro4YgPwlMeAAvaA4EtNjcdD+RQc+464uoVwWsoippuXsGuI/1ALmWYCo2XaXNEAgHvYdzK7y7KNTarKGHpsDn1na37RUOqSxsaoLnWkWhc+47weFwwFIE4jEkDXVqH5G9GsbDWydhv3QJeVsqFsu58uaO4gkgD625KDK3NnxfxZWsU6XAhAHzYhtMnsUnptznxNIHmUpkIMSsysLyAjlWHa8wXQenXyXc+FKAp0msaIAAXz210XC6JwR9oHwiKeKu22moBcdnjmO6DutHZeVDLszpVKbXse17TsWkER7ryD5iw6LYJyEUEUwZQHsMr1PZDsKURp90E1bDay1xJ1NEA7GOhQDOaml4ZVn4bbNA6G5/NM1JyizLANrCHCbeoQKeCwIrseynU0TBIcYa4idI890NwVP4Rf8AEBbAIAO5PIIxUyWpRJLHAg2g9P8AKH43DPqX0nV7oO2fYlxcMRhjg6jv62HHgvd9Hke5bsexCfXySD3XylkWNxGErtr0DpqUjqHMEfia4c2kWIX0twdxXRx9IVaZ0usKlM3NN8fLPMG5B5hA3bCEqZ5mdSnJbsOR5/kmzcdVXfhm/iE+aDj+acX4xzdNOg8lxsYdY/8ADCQsXl+Ic8vrMfrJkktK+jsS6mLBrfYJTz/FNFzHZBxz7s5m4I7LGIxIHoiXEWYAuMfXRLDZqO7DdBdos1Ek8/0QqvgDprvEaW6f/wBEiAj9ClKpcQRTwxHOrVH/AC023j/7OCBSheWSsIPLwKwvIJ6ONqMEMqPaN4a4gT1gFeUC8gu0kSwhQykiWEKA3hUTphDMMQN17GZlpHhQHA4Dcx6rf720C5slDDYlz3eIyrmcVYaAEBCrmbXu0tUuMp6KWuyWcvqaQXnyCbMa3XhmlAG4XwHxKjnO2Tz9irW08wxdAxFSk0tHUseRb0egPC9KGuhQNzU4LMKWJAOljvGB+Km6zx+/og+iqQcy13D8x/3IZmueU2SHOA8zp952V+hjWuNiDIDmkXDmm7SDzVfiHKKOKoltVjXdCRcIOeZxxrRYbPDvIz6rnuf8XurExst+KuDX0Hn4ZJbO0D9UrDAunxA+qDcOdUPZEqFENEALSg0NU0yUFuk8AT0+pS1xRjg91NjdqbTPLxuMut7JkwxEy75GDW7ybsPU2SLiaxe9zzu4k+UlBEvLywg8sgLy2hBheWzGSvILNJF8HQgiekqDIMF8R8nYbq9iHxVhBbqvjbZVMWLSpKjrKtWfLUFXC1IddXMbLoA5obzV5tXSyTudkFfF1PwjYJsyPEiphyw7tSbEm6L5BitFSORsgcsqZoYbc0G4kpzcdOiI18bED3VLMmFzPr9EDX9kfEoqNGBqECrT1OwrjbWzd1E/6hy7eS6lRxvh0u/kHnIXy3W1MeH03Fj2kOY5ti1w2I+ua+hOBs+ZmeG+JIbiacNrtFgXf3R0MSCgp8S4OZLbhc2zHLHTP7LrNUtcHN5gwRzBCDYzANg2+uaDk78CQVkUCOX8+Se62WNJENjy/JGeFOF6VcvfUs2nHq+5B8mxPqEHJuKmuw9AUnjTVrHU4cwxuw9SUlJu4va6tiar3vL4cWtP+kGAAl5+DhBSWFM+lCihB4LLRK9CtYamg2pUrLyuNYvIGLh3C6KOrmUExL/6yYPiFtNoFhAt6JWxhioPNBfxtTTCjFwo8c+StcNVixQaNpS6Fvi6kugbBWC0MaTzKoN7oJAtqNj5LDRKlaEDHOtrXg+Y8lLVgtN+ircPkODmeyvV2QI/OIQL2KbBspOH88qYGsK1Mug2qMBj4jP7fPot8wpwUNexB9MYTMMLisOypQLXuc0EEbt6h3cdCg2e4WpQpfEqNlvNzd/+Xdcs+y3jBuX1y2vJoVOgnRUkAOPY7LpnF/GDGQwRXxJH9KgzxAdC+OqAblmusWtpNJc75SQQPMk8k5cT/Cw2BcHWIZ4YmXPI7b3RLh7C1Pu1L7zHxdMvgadJN9Ijpskr7aMwhlCiDd2t7h2GkNPuT7IOO4inJtdUKtBEqjvZViAUAXE0lTqU9z2RitSVLEUIEoKdIXRLD0lSwbCTEI7QoxH5oNG4fqvIi2iF5BM54NMeQSvjX+P1RWtiNJ0nY7IPihdBK907rNISQBzWtQ2B7KXAC5d0QS490mByVcFZc6SsOCDekbqwFXpNVnkgIZNW01AeRTHj22H1KVMMPE3zCccwePCBuR9SgBYukYEILUsSmfFyPTkgWIYJQDMSyQnj7Es0oUMc4VwNVRobSe65a4Ezc9QR7JSewQqVYFpBbYjmOSD63zPN6dFuokE8gvnzjDPXYvEPqOM/hbHJomI90Io8YV3j4Tnl1t+gVMulBu8/oow7mpi21tuawaHsgplv8LOJoeFS1yGiXGEJxmak2b7oJctLWS5xA5XV5uNYbBw580tEqzhsJqubBA1YfGgNHiH5LyW/uLf7j7LyCwKwe0sPzDYqrVJIvut8fSLTqCjfVDhPPmg3o3YO31+yvU2aaf8AxXVDAn5m+q2xuMcYtEILIC84tG6FOxLjzWrAXFAU+9sbzlQ1cyP4RCkpUmwLKQ00AwYl8zqMo7hc/qWNUF0CJ7Ic1sHZShAx0s0p1R4XAHpt+qjrUTCXX4YG4seoWzMVXZYO1N6G6ArUpwoXslVRnn97PZTf+JU3c47FAOJ+FUDuXPyTBSpC3e6EYlgcFRGLeBoLyAEDHiMZTpi5E9Jn8kJxGeu/9sae5uUJiT1VqhgCbnZBXq1nOMuJJXhRceSJfCY3YSViZQQ4TCiZdyVp7uiy1sLDWyg8ymYXlMHwsINHP1DuhdenBsrLKt1FjKkoIaNWHAq1WVBXKbpaO1kEWkdFO0CLKGVkFBYpvU7HKm7qssddBZqhasestcsQgnY5SaVWpFWGOKCJ+HBmyqVsBAJH16IkVg/qgoUsMdMtJBjZVqzCTtfn5dUYpNk+SqU62msLSIII7FBVwBEwUVAsgtQQ63VGmhBoWLIAC1fUUFVxQTOfKw0quHrFJ83QWw/uvKAFeQf/2Q=="/>
          <p:cNvSpPr>
            <a:spLocks noChangeAspect="1" noChangeArrowheads="1"/>
          </p:cNvSpPr>
          <p:nvPr/>
        </p:nvSpPr>
        <p:spPr bwMode="auto">
          <a:xfrm>
            <a:off x="155575" y="-144463"/>
            <a:ext cx="304800" cy="304801"/>
          </a:xfrm>
          <a:prstGeom prst="rect">
            <a:avLst/>
          </a:prstGeom>
          <a:noFill/>
          <a:ln w="9525">
            <a:noFill/>
            <a:miter lim="800000"/>
            <a:headEnd/>
            <a:tailEnd/>
          </a:ln>
        </p:spPr>
        <p:txBody>
          <a:bodyPr>
            <a:prstTxWarp prst="textNoShape">
              <a:avLst/>
            </a:prstTxWarp>
          </a:bodyPr>
          <a:lstStyle/>
          <a:p>
            <a:endParaRPr lang="en-GB">
              <a:latin typeface="Calibri" pitchFamily="84" charset="0"/>
            </a:endParaRPr>
          </a:p>
        </p:txBody>
      </p:sp>
      <p:pic>
        <p:nvPicPr>
          <p:cNvPr id="17415" name="Picture 8" descr="http://upload.wikimedia.org/wikipedia/en/thumb/3/3f/Dorothy_Hodgkin_Nobel.jpg/225px-Dorothy_Hodgkin_Nobel.jpg"/>
          <p:cNvPicPr>
            <a:picLocks noChangeAspect="1" noChangeArrowheads="1"/>
          </p:cNvPicPr>
          <p:nvPr/>
        </p:nvPicPr>
        <p:blipFill>
          <a:blip r:embed="rId5"/>
          <a:srcRect/>
          <a:stretch>
            <a:fillRect/>
          </a:stretch>
        </p:blipFill>
        <p:spPr bwMode="auto">
          <a:xfrm>
            <a:off x="307975" y="4713288"/>
            <a:ext cx="1490663" cy="2105025"/>
          </a:xfrm>
          <a:prstGeom prst="rect">
            <a:avLst/>
          </a:prstGeom>
          <a:noFill/>
          <a:ln w="9525">
            <a:noFill/>
            <a:miter lim="800000"/>
            <a:headEnd/>
            <a:tailEnd/>
          </a:ln>
        </p:spPr>
      </p:pic>
      <p:pic>
        <p:nvPicPr>
          <p:cNvPr id="17416" name="Picture 2" descr="http://www.mindat.org/photos/0286214001256292277.jpg"/>
          <p:cNvPicPr>
            <a:picLocks noChangeAspect="1" noChangeArrowheads="1"/>
          </p:cNvPicPr>
          <p:nvPr/>
        </p:nvPicPr>
        <p:blipFill>
          <a:blip r:embed="rId6"/>
          <a:srcRect b="8913"/>
          <a:stretch>
            <a:fillRect/>
          </a:stretch>
        </p:blipFill>
        <p:spPr bwMode="auto">
          <a:xfrm>
            <a:off x="3536950" y="4400550"/>
            <a:ext cx="1611313" cy="23415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07504" y="44450"/>
            <a:ext cx="9036496" cy="1143000"/>
          </a:xfrm>
        </p:spPr>
        <p:txBody>
          <a:bodyPr rtlCol="0">
            <a:normAutofit/>
          </a:bodyPr>
          <a:lstStyle/>
          <a:p>
            <a:pPr fontAlgn="auto">
              <a:spcAft>
                <a:spcPts val="0"/>
              </a:spcAft>
              <a:defRPr/>
            </a:pPr>
            <a:r>
              <a:rPr lang="en-GB" sz="2200" b="1" i="1" dirty="0" smtClean="0">
                <a:solidFill>
                  <a:srgbClr val="7030A0"/>
                </a:solidFill>
                <a:ea typeface="+mj-ea"/>
                <a:cs typeface="+mj-cs"/>
              </a:rPr>
              <a:t>SRS PX 7.2 on the first dedicated SR X-ray source: </a:t>
            </a:r>
            <a:br>
              <a:rPr lang="en-GB" sz="2200" b="1" i="1" dirty="0" smtClean="0">
                <a:solidFill>
                  <a:srgbClr val="7030A0"/>
                </a:solidFill>
                <a:ea typeface="+mj-ea"/>
                <a:cs typeface="+mj-cs"/>
              </a:rPr>
            </a:br>
            <a:r>
              <a:rPr lang="en-GB" sz="2200" b="1" i="1" dirty="0" smtClean="0">
                <a:solidFill>
                  <a:srgbClr val="7030A0"/>
                </a:solidFill>
                <a:ea typeface="+mj-ea"/>
                <a:cs typeface="+mj-cs"/>
              </a:rPr>
              <a:t>also ensuring tuneable λ</a:t>
            </a:r>
            <a:r>
              <a:rPr lang="en-GB" sz="2200" b="1" i="1" dirty="0">
                <a:solidFill>
                  <a:srgbClr val="7030A0"/>
                </a:solidFill>
                <a:ea typeface="+mj-ea"/>
                <a:cs typeface="+mj-cs"/>
              </a:rPr>
              <a:t> </a:t>
            </a:r>
            <a:r>
              <a:rPr lang="en-GB" sz="2200" b="1" i="1" dirty="0" smtClean="0">
                <a:solidFill>
                  <a:srgbClr val="7030A0"/>
                </a:solidFill>
                <a:ea typeface="+mj-ea"/>
                <a:cs typeface="+mj-cs"/>
              </a:rPr>
              <a:t> (1.2 to 2.6</a:t>
            </a:r>
            <a:r>
              <a:rPr lang="en-GB" sz="2200" b="1" i="1" dirty="0" smtClean="0">
                <a:solidFill>
                  <a:srgbClr val="7030A0"/>
                </a:solidFill>
                <a:latin typeface="Times" pitchFamily="18" charset="0"/>
                <a:ea typeface="+mj-ea"/>
                <a:cs typeface="+mj-cs"/>
              </a:rPr>
              <a:t> Å)</a:t>
            </a:r>
            <a:r>
              <a:rPr lang="en-GB" sz="2800" b="1" i="1" dirty="0" smtClean="0">
                <a:solidFill>
                  <a:srgbClr val="7030A0"/>
                </a:solidFill>
                <a:ea typeface="+mj-ea"/>
                <a:cs typeface="+mj-cs"/>
              </a:rPr>
              <a:t> </a:t>
            </a:r>
          </a:p>
        </p:txBody>
      </p:sp>
      <p:pic>
        <p:nvPicPr>
          <p:cNvPr id="21506" name="Picture 5"/>
          <p:cNvPicPr>
            <a:picLocks noChangeArrowheads="1"/>
          </p:cNvPicPr>
          <p:nvPr/>
        </p:nvPicPr>
        <p:blipFill rotWithShape="1">
          <a:blip r:embed="rId3"/>
          <a:srcRect l="2083" t="8401" r="2127" b="7982"/>
          <a:stretch/>
        </p:blipFill>
        <p:spPr bwMode="auto">
          <a:xfrm>
            <a:off x="1524000" y="1173480"/>
            <a:ext cx="5547360" cy="1203960"/>
          </a:xfrm>
          <a:prstGeom prst="rect">
            <a:avLst/>
          </a:prstGeom>
          <a:noFill/>
          <a:ln w="9525">
            <a:noFill/>
            <a:miter lim="800000"/>
            <a:headEnd/>
            <a:tailEnd/>
          </a:ln>
        </p:spPr>
      </p:pic>
      <p:sp>
        <p:nvSpPr>
          <p:cNvPr id="21507" name="TextBox 5"/>
          <p:cNvSpPr txBox="1">
            <a:spLocks noChangeArrowheads="1"/>
          </p:cNvSpPr>
          <p:nvPr/>
        </p:nvSpPr>
        <p:spPr bwMode="auto">
          <a:xfrm>
            <a:off x="474664" y="3051175"/>
            <a:ext cx="8286030" cy="369332"/>
          </a:xfrm>
          <a:prstGeom prst="rect">
            <a:avLst/>
          </a:prstGeom>
          <a:noFill/>
          <a:ln w="9525">
            <a:noFill/>
            <a:miter lim="800000"/>
            <a:headEnd/>
            <a:tailEnd/>
          </a:ln>
        </p:spPr>
        <p:txBody>
          <a:bodyPr wrap="square">
            <a:prstTxWarp prst="textNoShape">
              <a:avLst/>
            </a:prstTxWarp>
            <a:spAutoFit/>
          </a:bodyPr>
          <a:lstStyle/>
          <a:p>
            <a:r>
              <a:rPr lang="en-GB" b="1" i="1" dirty="0" smtClean="0">
                <a:solidFill>
                  <a:srgbClr val="7030A0"/>
                </a:solidFill>
                <a:latin typeface="Calibri" pitchFamily="84" charset="0"/>
              </a:rPr>
              <a:t>Inspired by Keith Hodgson et al 1976 and  </a:t>
            </a:r>
            <a:r>
              <a:rPr lang="en-GB" b="1" i="1" dirty="0" err="1" smtClean="0">
                <a:solidFill>
                  <a:srgbClr val="7030A0"/>
                </a:solidFill>
                <a:latin typeface="Calibri" pitchFamily="84" charset="0"/>
              </a:rPr>
              <a:t>Gerd</a:t>
            </a:r>
            <a:r>
              <a:rPr lang="en-GB" b="1" i="1" dirty="0" smtClean="0">
                <a:solidFill>
                  <a:srgbClr val="7030A0"/>
                </a:solidFill>
                <a:latin typeface="Calibri" pitchFamily="84" charset="0"/>
              </a:rPr>
              <a:t> Rosenbaum and Ken Holmes 1971</a:t>
            </a:r>
            <a:endParaRPr lang="en-GB" b="1" i="1" dirty="0">
              <a:solidFill>
                <a:srgbClr val="7030A0"/>
              </a:solidFill>
              <a:latin typeface="Calibri" pitchFamily="84" charset="0"/>
            </a:endParaRPr>
          </a:p>
        </p:txBody>
      </p:sp>
      <p:sp>
        <p:nvSpPr>
          <p:cNvPr id="21508" name="Text Box 9"/>
          <p:cNvSpPr txBox="1">
            <a:spLocks noChangeArrowheads="1"/>
          </p:cNvSpPr>
          <p:nvPr/>
        </p:nvSpPr>
        <p:spPr bwMode="auto">
          <a:xfrm>
            <a:off x="723951" y="2492896"/>
            <a:ext cx="7448449" cy="338554"/>
          </a:xfrm>
          <a:prstGeom prst="rect">
            <a:avLst/>
          </a:prstGeom>
          <a:noFill/>
          <a:ln w="9525">
            <a:noFill/>
            <a:miter lim="800000"/>
            <a:headEnd/>
            <a:tailEnd/>
          </a:ln>
        </p:spPr>
        <p:txBody>
          <a:bodyPr wrap="none">
            <a:prstTxWarp prst="textNoShape">
              <a:avLst/>
            </a:prstTxWarp>
            <a:spAutoFit/>
          </a:bodyPr>
          <a:lstStyle/>
          <a:p>
            <a:r>
              <a:rPr lang="en-GB" sz="1600" b="1" i="1" dirty="0" err="1">
                <a:latin typeface="Calibri" pitchFamily="84" charset="0"/>
              </a:rPr>
              <a:t>Helliwell</a:t>
            </a:r>
            <a:r>
              <a:rPr lang="en-GB" sz="1600" b="1" i="1" dirty="0">
                <a:latin typeface="Calibri" pitchFamily="84" charset="0"/>
              </a:rPr>
              <a:t>, </a:t>
            </a:r>
            <a:r>
              <a:rPr lang="en-GB" sz="1600" b="1" i="1" dirty="0" err="1">
                <a:latin typeface="Calibri" pitchFamily="84" charset="0"/>
              </a:rPr>
              <a:t>Greenhough</a:t>
            </a:r>
            <a:r>
              <a:rPr lang="en-GB" sz="1600" b="1" i="1" dirty="0">
                <a:latin typeface="Calibri" pitchFamily="84" charset="0"/>
              </a:rPr>
              <a:t>, Carr, Rule, Moore, Thompson &amp; </a:t>
            </a:r>
            <a:r>
              <a:rPr lang="en-GB" sz="1600" b="1" i="1" dirty="0" err="1">
                <a:latin typeface="Calibri" pitchFamily="84" charset="0"/>
              </a:rPr>
              <a:t>Worgan</a:t>
            </a:r>
            <a:r>
              <a:rPr lang="en-GB" sz="1600" b="1" i="1" dirty="0">
                <a:latin typeface="Calibri" pitchFamily="84" charset="0"/>
              </a:rPr>
              <a:t> J </a:t>
            </a:r>
            <a:r>
              <a:rPr lang="en-GB" sz="1600" b="1" i="1" dirty="0" err="1">
                <a:latin typeface="Calibri" pitchFamily="84" charset="0"/>
              </a:rPr>
              <a:t>Phys</a:t>
            </a:r>
            <a:r>
              <a:rPr lang="en-GB" sz="1600" b="1" i="1" dirty="0">
                <a:latin typeface="Calibri" pitchFamily="84" charset="0"/>
              </a:rPr>
              <a:t> E 1982  SRS 7.2</a:t>
            </a:r>
            <a:endParaRPr lang="en-US" sz="1600" b="1" i="1" dirty="0">
              <a:latin typeface="Calibri" pitchFamily="84" charset="0"/>
            </a:endParaRPr>
          </a:p>
        </p:txBody>
      </p:sp>
      <p:pic>
        <p:nvPicPr>
          <p:cNvPr id="21509" name="Picture 2" descr="Image_1"/>
          <p:cNvPicPr>
            <a:picLocks noChangeAspect="1" noChangeArrowheads="1"/>
          </p:cNvPicPr>
          <p:nvPr/>
        </p:nvPicPr>
        <p:blipFill>
          <a:blip r:embed="rId4">
            <a:lum bright="6000"/>
          </a:blip>
          <a:srcRect/>
          <a:stretch>
            <a:fillRect/>
          </a:stretch>
        </p:blipFill>
        <p:spPr bwMode="auto">
          <a:xfrm>
            <a:off x="5541963" y="3573016"/>
            <a:ext cx="2314575" cy="2292350"/>
          </a:xfrm>
          <a:prstGeom prst="rect">
            <a:avLst/>
          </a:prstGeom>
          <a:noFill/>
          <a:ln w="9525">
            <a:noFill/>
            <a:miter lim="800000"/>
            <a:headEnd/>
            <a:tailEnd/>
          </a:ln>
        </p:spPr>
      </p:pic>
      <p:sp>
        <p:nvSpPr>
          <p:cNvPr id="21510" name="Text Box 4"/>
          <p:cNvSpPr txBox="1">
            <a:spLocks noChangeArrowheads="1"/>
          </p:cNvSpPr>
          <p:nvPr/>
        </p:nvSpPr>
        <p:spPr bwMode="auto">
          <a:xfrm>
            <a:off x="6699250" y="7793038"/>
            <a:ext cx="5318125" cy="1190625"/>
          </a:xfrm>
          <a:prstGeom prst="rect">
            <a:avLst/>
          </a:prstGeom>
          <a:noFill/>
          <a:ln w="9525">
            <a:noFill/>
            <a:miter lim="800000"/>
            <a:headEnd/>
            <a:tailEnd/>
          </a:ln>
        </p:spPr>
        <p:txBody>
          <a:bodyPr>
            <a:prstTxWarp prst="textNoShape">
              <a:avLst/>
            </a:prstTxWarp>
            <a:spAutoFit/>
          </a:bodyPr>
          <a:lstStyle/>
          <a:p>
            <a:r>
              <a:rPr lang="en-GB">
                <a:latin typeface="Times New Roman" pitchFamily="84" charset="0"/>
              </a:rPr>
              <a:t>I had explored gradually longer wavelengths:- 1.488</a:t>
            </a:r>
            <a:r>
              <a:rPr lang="en-GB">
                <a:latin typeface="Times New Roman" pitchFamily="84" charset="0"/>
                <a:ea typeface="Times New Roman" pitchFamily="84" charset="0"/>
                <a:cs typeface="Times New Roman" pitchFamily="84" charset="0"/>
              </a:rPr>
              <a:t>Å</a:t>
            </a:r>
            <a:r>
              <a:rPr lang="en-GB">
                <a:latin typeface="Times New Roman" pitchFamily="84" charset="0"/>
              </a:rPr>
              <a:t>, 1.739</a:t>
            </a:r>
            <a:r>
              <a:rPr lang="en-GB">
                <a:latin typeface="Times New Roman" pitchFamily="84" charset="0"/>
                <a:ea typeface="Times New Roman" pitchFamily="84" charset="0"/>
                <a:cs typeface="Times New Roman" pitchFamily="84" charset="0"/>
              </a:rPr>
              <a:t>Å</a:t>
            </a:r>
            <a:r>
              <a:rPr lang="en-GB">
                <a:latin typeface="Times New Roman" pitchFamily="84" charset="0"/>
              </a:rPr>
              <a:t>, 1.86</a:t>
            </a:r>
            <a:r>
              <a:rPr lang="en-GB">
                <a:latin typeface="Times New Roman" pitchFamily="84" charset="0"/>
                <a:ea typeface="Times New Roman" pitchFamily="84" charset="0"/>
                <a:cs typeface="Times New Roman" pitchFamily="84" charset="0"/>
              </a:rPr>
              <a:t>Å</a:t>
            </a:r>
            <a:r>
              <a:rPr lang="en-GB">
                <a:latin typeface="Times New Roman" pitchFamily="84" charset="0"/>
              </a:rPr>
              <a:t> , 2.0</a:t>
            </a:r>
            <a:r>
              <a:rPr lang="en-GB">
                <a:latin typeface="Times New Roman" pitchFamily="84" charset="0"/>
                <a:ea typeface="Times New Roman" pitchFamily="84" charset="0"/>
                <a:cs typeface="Times New Roman" pitchFamily="84" charset="0"/>
              </a:rPr>
              <a:t>Å</a:t>
            </a:r>
            <a:r>
              <a:rPr lang="en-GB">
                <a:latin typeface="Times New Roman" pitchFamily="84" charset="0"/>
              </a:rPr>
              <a:t> ...</a:t>
            </a:r>
          </a:p>
          <a:p>
            <a:r>
              <a:rPr lang="en-GB">
                <a:latin typeface="Times New Roman" pitchFamily="84" charset="0"/>
              </a:rPr>
              <a:t>[Helliwell (1984) Reports on Progress in Physics 47, 1403-1497. ]</a:t>
            </a:r>
          </a:p>
        </p:txBody>
      </p:sp>
      <p:sp>
        <p:nvSpPr>
          <p:cNvPr id="21511" name="Text Box 4"/>
          <p:cNvSpPr txBox="1">
            <a:spLocks noChangeArrowheads="1"/>
          </p:cNvSpPr>
          <p:nvPr/>
        </p:nvSpPr>
        <p:spPr bwMode="auto">
          <a:xfrm>
            <a:off x="323850" y="6021288"/>
            <a:ext cx="8642350" cy="641350"/>
          </a:xfrm>
          <a:prstGeom prst="rect">
            <a:avLst/>
          </a:prstGeom>
          <a:noFill/>
          <a:ln w="9525">
            <a:noFill/>
            <a:miter lim="800000"/>
            <a:headEnd/>
            <a:tailEnd/>
          </a:ln>
        </p:spPr>
        <p:txBody>
          <a:bodyPr>
            <a:prstTxWarp prst="textNoShape">
              <a:avLst/>
            </a:prstTxWarp>
            <a:spAutoFit/>
          </a:bodyPr>
          <a:lstStyle/>
          <a:p>
            <a:r>
              <a:rPr lang="en-GB" dirty="0">
                <a:latin typeface="Times New Roman" pitchFamily="84" charset="0"/>
              </a:rPr>
              <a:t>I had explored gradually using longer wavelengths:- 1.488</a:t>
            </a:r>
            <a:r>
              <a:rPr lang="en-GB" dirty="0">
                <a:latin typeface="Times New Roman" pitchFamily="84" charset="0"/>
                <a:ea typeface="Times New Roman" pitchFamily="84" charset="0"/>
                <a:cs typeface="Times New Roman" pitchFamily="84" charset="0"/>
              </a:rPr>
              <a:t>Å</a:t>
            </a:r>
            <a:r>
              <a:rPr lang="en-GB" dirty="0">
                <a:latin typeface="Times New Roman" pitchFamily="84" charset="0"/>
              </a:rPr>
              <a:t>, 1.739</a:t>
            </a:r>
            <a:r>
              <a:rPr lang="en-GB" dirty="0">
                <a:latin typeface="Times New Roman" pitchFamily="84" charset="0"/>
                <a:ea typeface="Times New Roman" pitchFamily="84" charset="0"/>
                <a:cs typeface="Times New Roman" pitchFamily="84" charset="0"/>
              </a:rPr>
              <a:t>Å</a:t>
            </a:r>
            <a:r>
              <a:rPr lang="en-GB" dirty="0">
                <a:latin typeface="Times New Roman" pitchFamily="84" charset="0"/>
              </a:rPr>
              <a:t>, 1.86</a:t>
            </a:r>
            <a:r>
              <a:rPr lang="en-GB" dirty="0">
                <a:latin typeface="Times New Roman" pitchFamily="84" charset="0"/>
                <a:ea typeface="Times New Roman" pitchFamily="84" charset="0"/>
                <a:cs typeface="Times New Roman" pitchFamily="84" charset="0"/>
              </a:rPr>
              <a:t>Å</a:t>
            </a:r>
            <a:r>
              <a:rPr lang="en-GB" dirty="0">
                <a:latin typeface="Times New Roman" pitchFamily="84" charset="0"/>
              </a:rPr>
              <a:t> , 2.0</a:t>
            </a:r>
            <a:r>
              <a:rPr lang="en-GB" dirty="0">
                <a:latin typeface="Times New Roman" pitchFamily="84" charset="0"/>
                <a:ea typeface="Times New Roman" pitchFamily="84" charset="0"/>
                <a:cs typeface="Times New Roman" pitchFamily="84" charset="0"/>
              </a:rPr>
              <a:t>Å, </a:t>
            </a:r>
            <a:r>
              <a:rPr lang="en-GB" dirty="0">
                <a:latin typeface="Calibri" pitchFamily="84" charset="0"/>
              </a:rPr>
              <a:t>2.6</a:t>
            </a:r>
            <a:r>
              <a:rPr lang="en-GB" dirty="0">
                <a:latin typeface="Times" pitchFamily="84" charset="0"/>
              </a:rPr>
              <a:t> Å</a:t>
            </a:r>
            <a:r>
              <a:rPr lang="en-GB" dirty="0">
                <a:latin typeface="Times New Roman" pitchFamily="84" charset="0"/>
              </a:rPr>
              <a:t>.</a:t>
            </a:r>
          </a:p>
          <a:p>
            <a:r>
              <a:rPr lang="en-GB" dirty="0">
                <a:latin typeface="Times New Roman" pitchFamily="84" charset="0"/>
              </a:rPr>
              <a:t>	</a:t>
            </a:r>
            <a:r>
              <a:rPr lang="en-GB" b="1" i="1" dirty="0" err="1">
                <a:latin typeface="Times New Roman" pitchFamily="84" charset="0"/>
              </a:rPr>
              <a:t>Helliwell</a:t>
            </a:r>
            <a:r>
              <a:rPr lang="en-GB" b="1" i="1" dirty="0">
                <a:latin typeface="Times New Roman" pitchFamily="84" charset="0"/>
              </a:rPr>
              <a:t> (1984) Reports on Progress in Physics 47, 1403-1497</a:t>
            </a:r>
          </a:p>
        </p:txBody>
      </p:sp>
      <p:sp>
        <p:nvSpPr>
          <p:cNvPr id="21512" name="TextBox 2"/>
          <p:cNvSpPr txBox="1">
            <a:spLocks noChangeArrowheads="1"/>
          </p:cNvSpPr>
          <p:nvPr/>
        </p:nvSpPr>
        <p:spPr bwMode="auto">
          <a:xfrm>
            <a:off x="8027988" y="4659313"/>
            <a:ext cx="915987" cy="366712"/>
          </a:xfrm>
          <a:prstGeom prst="rect">
            <a:avLst/>
          </a:prstGeom>
          <a:noFill/>
          <a:ln w="9525">
            <a:noFill/>
            <a:miter lim="800000"/>
            <a:headEnd/>
            <a:tailEnd/>
          </a:ln>
        </p:spPr>
        <p:txBody>
          <a:bodyPr wrap="none">
            <a:prstTxWarp prst="textNoShape">
              <a:avLst/>
            </a:prstTxWarp>
            <a:spAutoFit/>
          </a:bodyPr>
          <a:lstStyle/>
          <a:p>
            <a:r>
              <a:rPr lang="el-GR">
                <a:latin typeface="Calibri" pitchFamily="84" charset="0"/>
              </a:rPr>
              <a:t>λ</a:t>
            </a:r>
            <a:r>
              <a:rPr lang="en-GB">
                <a:latin typeface="Calibri" pitchFamily="84" charset="0"/>
              </a:rPr>
              <a:t>=2.6</a:t>
            </a:r>
            <a:r>
              <a:rPr lang="en-GB">
                <a:latin typeface="Times" pitchFamily="84" charset="0"/>
              </a:rPr>
              <a:t> Å</a:t>
            </a:r>
            <a:endParaRPr lang="en-GB">
              <a:latin typeface="Calibri" pitchFamily="84" charset="0"/>
            </a:endParaRPr>
          </a:p>
        </p:txBody>
      </p:sp>
      <p:pic>
        <p:nvPicPr>
          <p:cNvPr id="21513" name="Picture 2"/>
          <p:cNvPicPr>
            <a:picLocks noChangeAspect="1" noChangeArrowheads="1"/>
          </p:cNvPicPr>
          <p:nvPr/>
        </p:nvPicPr>
        <p:blipFill>
          <a:blip r:embed="rId5"/>
          <a:srcRect l="25757" t="16164" r="19574" b="12367"/>
          <a:stretch>
            <a:fillRect/>
          </a:stretch>
        </p:blipFill>
        <p:spPr bwMode="auto">
          <a:xfrm>
            <a:off x="454025" y="3592513"/>
            <a:ext cx="3397250" cy="2428875"/>
          </a:xfrm>
          <a:prstGeom prst="rect">
            <a:avLst/>
          </a:prstGeom>
          <a:noFill/>
          <a:ln w="9525">
            <a:noFill/>
            <a:miter lim="800000"/>
            <a:headEnd/>
            <a:tailEnd/>
          </a:ln>
        </p:spPr>
      </p:pic>
      <p:sp>
        <p:nvSpPr>
          <p:cNvPr id="21514" name="TextBox 1"/>
          <p:cNvSpPr txBox="1">
            <a:spLocks noChangeArrowheads="1"/>
          </p:cNvSpPr>
          <p:nvPr/>
        </p:nvSpPr>
        <p:spPr bwMode="auto">
          <a:xfrm>
            <a:off x="2627313" y="4289425"/>
            <a:ext cx="955675" cy="36671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BM 1.2T</a:t>
            </a:r>
          </a:p>
        </p:txBody>
      </p:sp>
      <p:sp>
        <p:nvSpPr>
          <p:cNvPr id="21515" name="TextBox 3"/>
          <p:cNvSpPr txBox="1">
            <a:spLocks noChangeArrowheads="1"/>
          </p:cNvSpPr>
          <p:nvPr/>
        </p:nvSpPr>
        <p:spPr bwMode="auto">
          <a:xfrm>
            <a:off x="2343150" y="4581525"/>
            <a:ext cx="1066800" cy="36671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SCW 4.5T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11560" y="3068960"/>
            <a:ext cx="8229600" cy="1143000"/>
          </a:xfrm>
        </p:spPr>
        <p:txBody>
          <a:bodyPr/>
          <a:lstStyle/>
          <a:p>
            <a:r>
              <a:rPr lang="en-GB" sz="2400" dirty="0" smtClean="0"/>
              <a:t>Even though the initial SRS was not that well suited to crystallography, especially with its horizontal source size of 14mm, initially I could get 20 times the home Lab intensity, as well as being fully tuneable. The addition of the vertically focussing mirror brought us up to x100 times. </a:t>
            </a:r>
            <a:br>
              <a:rPr lang="en-GB" sz="2400" dirty="0" smtClean="0"/>
            </a:br>
            <a:r>
              <a:rPr lang="en-GB" sz="2400" dirty="0" smtClean="0"/>
              <a:t/>
            </a:r>
            <a:br>
              <a:rPr lang="en-GB" sz="2400" dirty="0" smtClean="0"/>
            </a:br>
            <a:r>
              <a:rPr lang="en-GB" sz="2400" b="1" i="1" dirty="0" smtClean="0">
                <a:solidFill>
                  <a:srgbClr val="0070C0"/>
                </a:solidFill>
              </a:rPr>
              <a:t>So we got our first SRS PX users, UK and international, and exciting results&gt;&gt;&gt;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5" name="Picture 5"/>
          <p:cNvPicPr>
            <a:picLocks noGrp="1" noChangeAspect="1" noChangeArrowheads="1"/>
          </p:cNvPicPr>
          <p:nvPr>
            <p:ph idx="1"/>
          </p:nvPr>
        </p:nvPicPr>
        <p:blipFill>
          <a:blip r:embed="rId4"/>
          <a:srcRect/>
          <a:stretch>
            <a:fillRect/>
          </a:stretch>
        </p:blipFill>
        <p:spPr>
          <a:xfrm>
            <a:off x="152400" y="1668463"/>
            <a:ext cx="6264275" cy="1930400"/>
          </a:xfrm>
        </p:spPr>
      </p:pic>
      <p:sp>
        <p:nvSpPr>
          <p:cNvPr id="1156" name="Text Box 8"/>
          <p:cNvSpPr txBox="1">
            <a:spLocks noChangeArrowheads="1"/>
          </p:cNvSpPr>
          <p:nvPr/>
        </p:nvSpPr>
        <p:spPr bwMode="auto">
          <a:xfrm>
            <a:off x="304800" y="1524000"/>
            <a:ext cx="1800225" cy="36671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Protein subunit A</a:t>
            </a:r>
          </a:p>
        </p:txBody>
      </p:sp>
      <p:sp>
        <p:nvSpPr>
          <p:cNvPr id="1157" name="Text Box 9"/>
          <p:cNvSpPr txBox="1">
            <a:spLocks noChangeArrowheads="1"/>
          </p:cNvSpPr>
          <p:nvPr/>
        </p:nvSpPr>
        <p:spPr bwMode="auto">
          <a:xfrm>
            <a:off x="4495800" y="1597025"/>
            <a:ext cx="1792288" cy="641350"/>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Protein subunit B</a:t>
            </a:r>
          </a:p>
          <a:p>
            <a:endParaRPr lang="en-GB">
              <a:latin typeface="Calibri" pitchFamily="84" charset="0"/>
            </a:endParaRPr>
          </a:p>
        </p:txBody>
      </p:sp>
      <p:sp>
        <p:nvSpPr>
          <p:cNvPr id="1158" name="Line 12"/>
          <p:cNvSpPr>
            <a:spLocks noChangeShapeType="1"/>
          </p:cNvSpPr>
          <p:nvPr/>
        </p:nvSpPr>
        <p:spPr bwMode="auto">
          <a:xfrm flipH="1">
            <a:off x="1898650" y="1524000"/>
            <a:ext cx="431800" cy="10810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159" name="Line 13"/>
          <p:cNvSpPr>
            <a:spLocks noChangeShapeType="1"/>
          </p:cNvSpPr>
          <p:nvPr/>
        </p:nvSpPr>
        <p:spPr bwMode="auto">
          <a:xfrm>
            <a:off x="2401888" y="1524000"/>
            <a:ext cx="3313112" cy="6492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160" name="Text Box 14"/>
          <p:cNvSpPr txBox="1">
            <a:spLocks noChangeArrowheads="1"/>
          </p:cNvSpPr>
          <p:nvPr/>
        </p:nvSpPr>
        <p:spPr bwMode="auto">
          <a:xfrm>
            <a:off x="1952625" y="1236663"/>
            <a:ext cx="3521075" cy="366712"/>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Calcium ion (weak anomalous peak)</a:t>
            </a:r>
          </a:p>
        </p:txBody>
      </p:sp>
      <p:sp>
        <p:nvSpPr>
          <p:cNvPr id="1161" name="Line 15"/>
          <p:cNvSpPr>
            <a:spLocks noChangeShapeType="1"/>
          </p:cNvSpPr>
          <p:nvPr/>
        </p:nvSpPr>
        <p:spPr bwMode="auto">
          <a:xfrm flipH="1" flipV="1">
            <a:off x="1898650" y="3181350"/>
            <a:ext cx="719138" cy="6477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162" name="Line 16"/>
          <p:cNvSpPr>
            <a:spLocks noChangeShapeType="1"/>
          </p:cNvSpPr>
          <p:nvPr/>
        </p:nvSpPr>
        <p:spPr bwMode="auto">
          <a:xfrm flipV="1">
            <a:off x="2833688" y="2676525"/>
            <a:ext cx="2809875" cy="122396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163" name="Text Box 17"/>
          <p:cNvSpPr txBox="1">
            <a:spLocks noChangeArrowheads="1"/>
          </p:cNvSpPr>
          <p:nvPr/>
        </p:nvSpPr>
        <p:spPr bwMode="auto">
          <a:xfrm>
            <a:off x="1595438" y="3900488"/>
            <a:ext cx="3967162" cy="366712"/>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Manganese ion (strong anomalous peak)</a:t>
            </a:r>
          </a:p>
        </p:txBody>
      </p:sp>
      <p:sp>
        <p:nvSpPr>
          <p:cNvPr id="1164" name="Text Box 4"/>
          <p:cNvSpPr>
            <a:spLocks noGrp="1" noChangeArrowheads="1"/>
          </p:cNvSpPr>
          <p:nvPr>
            <p:ph type="title"/>
          </p:nvPr>
        </p:nvSpPr>
        <p:spPr>
          <a:xfrm>
            <a:off x="1905000" y="5410200"/>
            <a:ext cx="7162800" cy="1981200"/>
          </a:xfrm>
        </p:spPr>
        <p:txBody>
          <a:bodyPr>
            <a:spAutoFit/>
          </a:bodyPr>
          <a:lstStyle/>
          <a:p>
            <a:pPr algn="l"/>
            <a:r>
              <a:rPr lang="en-GB" sz="2000" smtClean="0"/>
              <a:t>H. Einspahr, K. Suguna, F.L. Suddath, G.Ellis, J.R. Helliwell and M.Z. Papiz 'The location of the Mn:Ca ion cofactors in pea lectin crystals by use of anomalous dispersion and tunable synchrotron X-radiation'.  Acta. Cryst. (1985) </a:t>
            </a:r>
            <a:r>
              <a:rPr lang="en-GB" sz="2000" u="sng" smtClean="0"/>
              <a:t>B41</a:t>
            </a:r>
            <a:r>
              <a:rPr lang="en-GB" sz="2000" smtClean="0"/>
              <a:t>, pp. 336-341.</a:t>
            </a:r>
            <a:br>
              <a:rPr lang="en-GB" sz="2000" smtClean="0"/>
            </a:br>
            <a:endParaRPr lang="en-GB" smtClean="0"/>
          </a:p>
        </p:txBody>
      </p:sp>
      <p:graphicFrame>
        <p:nvGraphicFramePr>
          <p:cNvPr id="1153" name="Object 129"/>
          <p:cNvGraphicFramePr>
            <a:graphicFrameLocks noChangeAspect="1"/>
          </p:cNvGraphicFramePr>
          <p:nvPr/>
        </p:nvGraphicFramePr>
        <p:xfrm>
          <a:off x="6257925" y="762000"/>
          <a:ext cx="2733675" cy="4611688"/>
        </p:xfrm>
        <a:graphic>
          <a:graphicData uri="http://schemas.openxmlformats.org/presentationml/2006/ole">
            <mc:AlternateContent xmlns:mc="http://schemas.openxmlformats.org/markup-compatibility/2006">
              <mc:Choice xmlns:v="urn:schemas-microsoft-com:vml" Requires="v">
                <p:oleObj spid="_x0000_s1267" name="Bitmap Image" r:id="rId5" imgW="2343477" imgH="3952381" progId="PBrush">
                  <p:embed/>
                </p:oleObj>
              </mc:Choice>
              <mc:Fallback>
                <p:oleObj name="Bitmap Image" r:id="rId5" imgW="2343477" imgH="3952381" progId="PBrush">
                  <p:embed/>
                  <p:pic>
                    <p:nvPicPr>
                      <p:cNvPr id="0" name="Picture 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7925" y="762000"/>
                        <a:ext cx="2733675"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5" name="TextBox 11"/>
          <p:cNvSpPr txBox="1">
            <a:spLocks noChangeArrowheads="1"/>
          </p:cNvSpPr>
          <p:nvPr/>
        </p:nvSpPr>
        <p:spPr bwMode="auto">
          <a:xfrm>
            <a:off x="49213" y="5988050"/>
            <a:ext cx="1825625" cy="641350"/>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Howard Einspahr </a:t>
            </a:r>
          </a:p>
          <a:p>
            <a:r>
              <a:rPr lang="en-GB">
                <a:latin typeface="Calibri" pitchFamily="84" charset="0"/>
              </a:rPr>
              <a:t>Alabama</a:t>
            </a:r>
          </a:p>
        </p:txBody>
      </p:sp>
      <p:sp>
        <p:nvSpPr>
          <p:cNvPr id="15" name="Rectangle 6"/>
          <p:cNvSpPr txBox="1">
            <a:spLocks noChangeArrowheads="1"/>
          </p:cNvSpPr>
          <p:nvPr/>
        </p:nvSpPr>
        <p:spPr>
          <a:xfrm>
            <a:off x="539750" y="0"/>
            <a:ext cx="8070850" cy="1143000"/>
          </a:xfrm>
          <a:prstGeom prst="rect">
            <a:avLst/>
          </a:prstGeom>
        </p:spPr>
        <p:txBody>
          <a:bodyPr anchor="ctr">
            <a:normAutofit fontScale="82500" lnSpcReduction="10000"/>
          </a:bodyPr>
          <a:lstStyle/>
          <a:p>
            <a:pPr algn="ctr" fontAlgn="auto">
              <a:spcBef>
                <a:spcPts val="0"/>
              </a:spcBef>
              <a:spcAft>
                <a:spcPts val="0"/>
              </a:spcAft>
              <a:defRPr/>
            </a:pPr>
            <a:r>
              <a:rPr lang="en-US" sz="2200" dirty="0">
                <a:latin typeface="+mj-lt"/>
                <a:ea typeface="+mj-ea"/>
                <a:cs typeface="+mj-cs"/>
              </a:rPr>
              <a:t>An early </a:t>
            </a:r>
            <a:r>
              <a:rPr lang="en-US" sz="2200" dirty="0" err="1">
                <a:latin typeface="+mj-lt"/>
                <a:ea typeface="+mj-ea"/>
                <a:cs typeface="+mj-cs"/>
              </a:rPr>
              <a:t>expt</a:t>
            </a:r>
            <a:r>
              <a:rPr lang="en-US" sz="2200" dirty="0">
                <a:latin typeface="+mj-lt"/>
                <a:ea typeface="+mj-ea"/>
                <a:cs typeface="+mj-cs"/>
              </a:rPr>
              <a:t>: In pea </a:t>
            </a:r>
            <a:r>
              <a:rPr lang="en-US" sz="2200" dirty="0" err="1">
                <a:latin typeface="+mj-lt"/>
                <a:ea typeface="+mj-ea"/>
                <a:cs typeface="+mj-cs"/>
              </a:rPr>
              <a:t>lectin</a:t>
            </a:r>
            <a:r>
              <a:rPr lang="en-US" sz="2200" dirty="0">
                <a:latin typeface="+mj-lt"/>
                <a:ea typeface="+mj-ea"/>
                <a:cs typeface="+mj-cs"/>
              </a:rPr>
              <a:t> Howard </a:t>
            </a:r>
            <a:r>
              <a:rPr lang="en-US" sz="2200" dirty="0" err="1">
                <a:latin typeface="+mj-lt"/>
                <a:ea typeface="+mj-ea"/>
                <a:cs typeface="+mj-cs"/>
              </a:rPr>
              <a:t>Einspahr</a:t>
            </a:r>
            <a:r>
              <a:rPr lang="en-US" sz="2200" dirty="0">
                <a:latin typeface="+mj-lt"/>
                <a:ea typeface="+mj-ea"/>
                <a:cs typeface="+mj-cs"/>
              </a:rPr>
              <a:t> wanted to know ‘which was </a:t>
            </a:r>
            <a:r>
              <a:rPr lang="en-US" sz="2200" dirty="0" err="1">
                <a:latin typeface="+mj-lt"/>
                <a:ea typeface="+mj-ea"/>
                <a:cs typeface="+mj-cs"/>
              </a:rPr>
              <a:t>Mn</a:t>
            </a:r>
            <a:r>
              <a:rPr lang="en-US" sz="2200" dirty="0">
                <a:latin typeface="+mj-lt"/>
                <a:ea typeface="+mj-ea"/>
                <a:cs typeface="+mj-cs"/>
              </a:rPr>
              <a:t> and which was Ca?’; </a:t>
            </a:r>
            <a:r>
              <a:rPr lang="en-GB" sz="2200" dirty="0">
                <a:latin typeface="+mj-lt"/>
                <a:ea typeface="+mj-ea"/>
                <a:cs typeface="+mj-cs"/>
              </a:rPr>
              <a:t>the </a:t>
            </a:r>
            <a:r>
              <a:rPr lang="en-GB" sz="2200" dirty="0" err="1">
                <a:latin typeface="+mj-lt"/>
                <a:ea typeface="+mj-ea"/>
                <a:cs typeface="+mj-cs"/>
              </a:rPr>
              <a:t>Mn</a:t>
            </a:r>
            <a:r>
              <a:rPr lang="en-GB" sz="2200" dirty="0">
                <a:latin typeface="+mj-lt"/>
                <a:ea typeface="+mj-ea"/>
                <a:cs typeface="+mj-cs"/>
              </a:rPr>
              <a:t> K edge was accessible on SRS 7.2 at 1.896</a:t>
            </a:r>
            <a:r>
              <a:rPr lang="en-GB" sz="2000" dirty="0">
                <a:latin typeface="Times" pitchFamily="18" charset="0"/>
                <a:ea typeface="+mn-ea"/>
                <a:cs typeface="+mn-cs"/>
              </a:rPr>
              <a:t> Å</a:t>
            </a:r>
            <a:r>
              <a:rPr lang="en-US" sz="2200" dirty="0">
                <a:latin typeface="+mj-lt"/>
                <a:ea typeface="+mj-ea"/>
                <a:cs typeface="+mj-cs"/>
              </a:rPr>
              <a:t>; lets go for it!</a:t>
            </a:r>
            <a:r>
              <a:rPr lang="en-US" sz="3200" dirty="0">
                <a:latin typeface="+mj-lt"/>
                <a:ea typeface="+mj-ea"/>
                <a:cs typeface="+mj-cs"/>
              </a:rPr>
              <a:t/>
            </a:r>
            <a:br>
              <a:rPr lang="en-US" sz="3200" dirty="0">
                <a:latin typeface="+mj-lt"/>
                <a:ea typeface="+mj-ea"/>
                <a:cs typeface="+mj-cs"/>
              </a:rPr>
            </a:br>
            <a:endParaRPr lang="en-US" sz="3200" dirty="0">
              <a:latin typeface="+mj-lt"/>
              <a:ea typeface="+mj-ea"/>
              <a:cs typeface="+mj-cs"/>
            </a:endParaRPr>
          </a:p>
        </p:txBody>
      </p:sp>
      <p:pic>
        <p:nvPicPr>
          <p:cNvPr id="1167" name="Picture 15" descr="howard clip.tiff"/>
          <p:cNvPicPr>
            <a:picLocks noChangeAspect="1"/>
          </p:cNvPicPr>
          <p:nvPr/>
        </p:nvPicPr>
        <p:blipFill>
          <a:blip r:embed="rId7"/>
          <a:srcRect/>
          <a:stretch>
            <a:fillRect/>
          </a:stretch>
        </p:blipFill>
        <p:spPr bwMode="auto">
          <a:xfrm>
            <a:off x="250825" y="4540250"/>
            <a:ext cx="1296988" cy="1492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p:txBody>
          <a:bodyPr/>
          <a:lstStyle/>
          <a:p>
            <a:r>
              <a:rPr lang="en-GB" sz="2800" smtClean="0"/>
              <a:t>Purine nucleoside phosphorylase; the challenge of 80% solvent content in the crystal overcome at SRS 7.2</a:t>
            </a:r>
          </a:p>
        </p:txBody>
      </p:sp>
      <p:pic>
        <p:nvPicPr>
          <p:cNvPr id="27650" name="Picture 4" descr="https://encrypted-tbn0.gstatic.com/images?q=tbn:ANd9GcS66NtEW6WZcQ8y12alj9DJBD8qU4B8Al7B7y9ZHvKrfaWu_sHv"/>
          <p:cNvPicPr>
            <a:picLocks noChangeAspect="1" noChangeArrowheads="1"/>
          </p:cNvPicPr>
          <p:nvPr/>
        </p:nvPicPr>
        <p:blipFill>
          <a:blip r:embed="rId3"/>
          <a:srcRect/>
          <a:stretch>
            <a:fillRect/>
          </a:stretch>
        </p:blipFill>
        <p:spPr bwMode="auto">
          <a:xfrm>
            <a:off x="7359650" y="4046538"/>
            <a:ext cx="1460500" cy="1830387"/>
          </a:xfrm>
          <a:prstGeom prst="rect">
            <a:avLst/>
          </a:prstGeom>
          <a:noFill/>
          <a:ln w="9525">
            <a:noFill/>
            <a:miter lim="800000"/>
            <a:headEnd/>
            <a:tailEnd/>
          </a:ln>
        </p:spPr>
      </p:pic>
      <p:sp>
        <p:nvSpPr>
          <p:cNvPr id="27651" name="TextBox 5"/>
          <p:cNvSpPr txBox="1">
            <a:spLocks noChangeArrowheads="1"/>
          </p:cNvSpPr>
          <p:nvPr/>
        </p:nvSpPr>
        <p:spPr bwMode="auto">
          <a:xfrm>
            <a:off x="6681788" y="5905500"/>
            <a:ext cx="2505075" cy="915988"/>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Charlie Bugg;</a:t>
            </a:r>
          </a:p>
          <a:p>
            <a:r>
              <a:rPr lang="en-GB">
                <a:latin typeface="Calibri" pitchFamily="84" charset="0"/>
              </a:rPr>
              <a:t>UAB Prof and CEO </a:t>
            </a:r>
          </a:p>
          <a:p>
            <a:r>
              <a:rPr lang="en-GB">
                <a:latin typeface="Calibri" pitchFamily="84" charset="0"/>
              </a:rPr>
              <a:t>Biocryst Pharmaceuticals</a:t>
            </a:r>
          </a:p>
        </p:txBody>
      </p:sp>
      <p:pic>
        <p:nvPicPr>
          <p:cNvPr id="27652" name="Picture 6"/>
          <p:cNvPicPr>
            <a:picLocks noChangeAspect="1"/>
          </p:cNvPicPr>
          <p:nvPr/>
        </p:nvPicPr>
        <p:blipFill>
          <a:blip r:embed="rId4"/>
          <a:srcRect l="13518" t="14549" r="2167" b="8627"/>
          <a:stretch>
            <a:fillRect/>
          </a:stretch>
        </p:blipFill>
        <p:spPr bwMode="auto">
          <a:xfrm rot="5400000">
            <a:off x="-719137" y="2347912"/>
            <a:ext cx="5221288" cy="3567113"/>
          </a:xfrm>
          <a:prstGeom prst="rect">
            <a:avLst/>
          </a:prstGeom>
          <a:noFill/>
          <a:ln w="9525">
            <a:noFill/>
            <a:miter lim="800000"/>
            <a:headEnd/>
            <a:tailEnd/>
          </a:ln>
        </p:spPr>
      </p:pic>
      <p:pic>
        <p:nvPicPr>
          <p:cNvPr id="27653" name="Picture 8"/>
          <p:cNvPicPr>
            <a:picLocks noChangeAspect="1"/>
          </p:cNvPicPr>
          <p:nvPr/>
        </p:nvPicPr>
        <p:blipFill>
          <a:blip r:embed="rId5"/>
          <a:srcRect l="26056" t="26666" r="28732" b="16055"/>
          <a:stretch>
            <a:fillRect/>
          </a:stretch>
        </p:blipFill>
        <p:spPr bwMode="auto">
          <a:xfrm rot="5400000">
            <a:off x="2055019" y="1559719"/>
            <a:ext cx="1695450" cy="1611312"/>
          </a:xfrm>
          <a:prstGeom prst="rect">
            <a:avLst/>
          </a:prstGeom>
          <a:noFill/>
          <a:ln w="9525">
            <a:noFill/>
            <a:miter lim="800000"/>
            <a:headEnd/>
            <a:tailEnd/>
          </a:ln>
        </p:spPr>
      </p:pic>
      <p:pic>
        <p:nvPicPr>
          <p:cNvPr id="27654" name="Picture 2" descr="http://as.cornell.edu/images/departments/chemistry/faculty-bio-pics/see3.jpg"/>
          <p:cNvPicPr>
            <a:picLocks noChangeAspect="1" noChangeArrowheads="1"/>
          </p:cNvPicPr>
          <p:nvPr/>
        </p:nvPicPr>
        <p:blipFill>
          <a:blip r:embed="rId6"/>
          <a:srcRect r="19940"/>
          <a:stretch>
            <a:fillRect/>
          </a:stretch>
        </p:blipFill>
        <p:spPr bwMode="auto">
          <a:xfrm>
            <a:off x="6938963" y="1697038"/>
            <a:ext cx="1993900" cy="1660525"/>
          </a:xfrm>
          <a:prstGeom prst="rect">
            <a:avLst/>
          </a:prstGeom>
          <a:noFill/>
          <a:ln w="9525">
            <a:noFill/>
            <a:miter lim="800000"/>
            <a:headEnd/>
            <a:tailEnd/>
          </a:ln>
        </p:spPr>
      </p:pic>
      <p:sp>
        <p:nvSpPr>
          <p:cNvPr id="27655" name="TextBox 10"/>
          <p:cNvSpPr txBox="1">
            <a:spLocks noChangeArrowheads="1"/>
          </p:cNvSpPr>
          <p:nvPr/>
        </p:nvSpPr>
        <p:spPr bwMode="auto">
          <a:xfrm>
            <a:off x="7304088" y="3492500"/>
            <a:ext cx="1274762" cy="366713"/>
          </a:xfrm>
          <a:prstGeom prst="rect">
            <a:avLst/>
          </a:prstGeom>
          <a:noFill/>
          <a:ln w="9525">
            <a:noFill/>
            <a:miter lim="800000"/>
            <a:headEnd/>
            <a:tailEnd/>
          </a:ln>
        </p:spPr>
        <p:txBody>
          <a:bodyPr wrap="none">
            <a:prstTxWarp prst="textNoShape">
              <a:avLst/>
            </a:prstTxWarp>
            <a:spAutoFit/>
          </a:bodyPr>
          <a:lstStyle/>
          <a:p>
            <a:r>
              <a:rPr lang="en-GB">
                <a:latin typeface="Calibri" pitchFamily="84" charset="0"/>
              </a:rPr>
              <a:t>Steve Ealick</a:t>
            </a:r>
          </a:p>
        </p:txBody>
      </p:sp>
      <p:pic>
        <p:nvPicPr>
          <p:cNvPr id="27656" name="Picture 2"/>
          <p:cNvPicPr>
            <a:picLocks noChangeAspect="1" noChangeArrowheads="1"/>
          </p:cNvPicPr>
          <p:nvPr/>
        </p:nvPicPr>
        <p:blipFill>
          <a:blip r:embed="rId7"/>
          <a:srcRect l="20927" t="4691" r="18999" b="64076"/>
          <a:stretch>
            <a:fillRect/>
          </a:stretch>
        </p:blipFill>
        <p:spPr bwMode="auto">
          <a:xfrm>
            <a:off x="3851275" y="2996952"/>
            <a:ext cx="2889250" cy="484188"/>
          </a:xfrm>
          <a:prstGeom prst="rect">
            <a:avLst/>
          </a:prstGeom>
          <a:noFill/>
          <a:ln w="9525">
            <a:noFill/>
            <a:miter lim="800000"/>
            <a:headEnd/>
            <a:tailEnd/>
          </a:ln>
        </p:spPr>
      </p:pic>
      <p:pic>
        <p:nvPicPr>
          <p:cNvPr id="27657" name="Picture 3"/>
          <p:cNvPicPr>
            <a:picLocks noChangeAspect="1" noChangeArrowheads="1"/>
          </p:cNvPicPr>
          <p:nvPr/>
        </p:nvPicPr>
        <p:blipFill>
          <a:blip r:embed="rId8"/>
          <a:srcRect l="13438"/>
          <a:stretch>
            <a:fillRect/>
          </a:stretch>
        </p:blipFill>
        <p:spPr bwMode="auto">
          <a:xfrm>
            <a:off x="3924300" y="3501008"/>
            <a:ext cx="2744788" cy="390525"/>
          </a:xfrm>
          <a:prstGeom prst="rect">
            <a:avLst/>
          </a:prstGeom>
          <a:noFill/>
          <a:ln w="9525">
            <a:noFill/>
            <a:miter lim="800000"/>
            <a:headEnd/>
            <a:tailEnd/>
          </a:ln>
        </p:spPr>
      </p:pic>
      <p:pic>
        <p:nvPicPr>
          <p:cNvPr id="27658" name="Picture 4"/>
          <p:cNvPicPr>
            <a:picLocks noChangeAspect="1" noChangeArrowheads="1"/>
          </p:cNvPicPr>
          <p:nvPr/>
        </p:nvPicPr>
        <p:blipFill rotWithShape="1">
          <a:blip r:embed="rId9"/>
          <a:srcRect t="75299"/>
          <a:stretch/>
        </p:blipFill>
        <p:spPr bwMode="auto">
          <a:xfrm>
            <a:off x="3860800" y="4437062"/>
            <a:ext cx="2751138" cy="523875"/>
          </a:xfrm>
          <a:prstGeom prst="rect">
            <a:avLst/>
          </a:prstGeom>
          <a:noFill/>
          <a:ln w="9525">
            <a:noFill/>
            <a:miter lim="800000"/>
            <a:headEnd/>
            <a:tailEnd/>
          </a:ln>
        </p:spPr>
      </p:pic>
      <p:pic>
        <p:nvPicPr>
          <p:cNvPr id="27659" name="Picture 5"/>
          <p:cNvPicPr>
            <a:picLocks noChangeAspect="1" noChangeArrowheads="1"/>
          </p:cNvPicPr>
          <p:nvPr/>
        </p:nvPicPr>
        <p:blipFill rotWithShape="1">
          <a:blip r:embed="rId10"/>
          <a:srcRect r="-226" b="80318"/>
          <a:stretch/>
        </p:blipFill>
        <p:spPr bwMode="auto">
          <a:xfrm>
            <a:off x="3851275" y="4941888"/>
            <a:ext cx="2817813" cy="215900"/>
          </a:xfrm>
          <a:prstGeom prst="rect">
            <a:avLst/>
          </a:prstGeom>
          <a:noFill/>
          <a:ln w="9525">
            <a:noFill/>
            <a:miter lim="800000"/>
            <a:headEnd/>
            <a:tailEnd/>
          </a:ln>
        </p:spPr>
      </p:pic>
      <p:cxnSp>
        <p:nvCxnSpPr>
          <p:cNvPr id="15" name="Straight Connector 14"/>
          <p:cNvCxnSpPr/>
          <p:nvPr/>
        </p:nvCxnSpPr>
        <p:spPr>
          <a:xfrm>
            <a:off x="3860800" y="4960938"/>
            <a:ext cx="28209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0800" y="5157788"/>
            <a:ext cx="2879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24300" y="4581525"/>
            <a:ext cx="26876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24300" y="4797425"/>
            <a:ext cx="268763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468313" y="260350"/>
            <a:ext cx="8229600" cy="1143000"/>
          </a:xfrm>
        </p:spPr>
        <p:txBody>
          <a:bodyPr rtlCol="0">
            <a:normAutofit/>
          </a:bodyPr>
          <a:lstStyle/>
          <a:p>
            <a:pPr fontAlgn="auto">
              <a:spcAft>
                <a:spcPts val="0"/>
              </a:spcAft>
              <a:defRPr/>
            </a:pPr>
            <a:r>
              <a:rPr lang="en-GB" sz="2800" dirty="0">
                <a:ea typeface="+mj-ea"/>
                <a:cs typeface="+mj-cs"/>
              </a:rPr>
              <a:t>Virus structures; a key step involved the methods…</a:t>
            </a:r>
          </a:p>
        </p:txBody>
      </p:sp>
      <p:pic>
        <p:nvPicPr>
          <p:cNvPr id="29698" name="Picture 3"/>
          <p:cNvPicPr>
            <a:picLocks noChangeAspect="1" noChangeArrowheads="1"/>
          </p:cNvPicPr>
          <p:nvPr/>
        </p:nvPicPr>
        <p:blipFill rotWithShape="1">
          <a:blip r:embed="rId3">
            <a:clrChange>
              <a:clrFrom>
                <a:srgbClr val="FFFFFF"/>
              </a:clrFrom>
              <a:clrTo>
                <a:srgbClr val="FFFFFF">
                  <a:alpha val="0"/>
                </a:srgbClr>
              </a:clrTo>
            </a:clrChange>
          </a:blip>
          <a:srcRect l="12872" t="20595" r="4460" b="55855"/>
          <a:stretch/>
        </p:blipFill>
        <p:spPr bwMode="auto">
          <a:xfrm>
            <a:off x="569939" y="1124744"/>
            <a:ext cx="8035006" cy="1431030"/>
          </a:xfrm>
          <a:prstGeom prst="rect">
            <a:avLst/>
          </a:prstGeom>
          <a:noFill/>
          <a:ln w="9525">
            <a:noFill/>
            <a:miter lim="800000"/>
            <a:headEnd/>
            <a:tailEnd/>
          </a:ln>
        </p:spPr>
      </p:pic>
      <p:sp>
        <p:nvSpPr>
          <p:cNvPr id="29700" name="Text Box 7"/>
          <p:cNvSpPr txBox="1">
            <a:spLocks noChangeArrowheads="1"/>
          </p:cNvSpPr>
          <p:nvPr/>
        </p:nvSpPr>
        <p:spPr bwMode="auto">
          <a:xfrm>
            <a:off x="5032375" y="3036888"/>
            <a:ext cx="4035425" cy="396875"/>
          </a:xfrm>
          <a:prstGeom prst="rect">
            <a:avLst/>
          </a:prstGeom>
          <a:noFill/>
          <a:ln w="9525">
            <a:noFill/>
            <a:miter lim="800000"/>
            <a:headEnd/>
            <a:tailEnd/>
          </a:ln>
        </p:spPr>
        <p:txBody>
          <a:bodyPr wrap="none">
            <a:prstTxWarp prst="textNoShape">
              <a:avLst/>
            </a:prstTxWarp>
            <a:spAutoFit/>
          </a:bodyPr>
          <a:lstStyle/>
          <a:p>
            <a:r>
              <a:rPr lang="en-GB" sz="2000">
                <a:solidFill>
                  <a:srgbClr val="0000FF"/>
                </a:solidFill>
                <a:latin typeface="Calibri" pitchFamily="84" charset="0"/>
              </a:rPr>
              <a:t>SRS Station 7.2 and Hamburg ‘DESY’:-</a:t>
            </a:r>
          </a:p>
        </p:txBody>
      </p:sp>
      <p:pic>
        <p:nvPicPr>
          <p:cNvPr id="29701" name="Picture 3" descr="su02"/>
          <p:cNvPicPr>
            <a:picLocks noChangeAspect="1" noChangeArrowheads="1"/>
          </p:cNvPicPr>
          <p:nvPr/>
        </p:nvPicPr>
        <p:blipFill>
          <a:blip r:embed="rId4"/>
          <a:srcRect/>
          <a:stretch>
            <a:fillRect/>
          </a:stretch>
        </p:blipFill>
        <p:spPr bwMode="auto">
          <a:xfrm>
            <a:off x="60325" y="2743200"/>
            <a:ext cx="1598613" cy="2438400"/>
          </a:xfrm>
          <a:prstGeom prst="rect">
            <a:avLst/>
          </a:prstGeom>
          <a:noFill/>
          <a:ln w="9525">
            <a:noFill/>
            <a:miter lim="800000"/>
            <a:headEnd/>
            <a:tailEnd/>
          </a:ln>
        </p:spPr>
      </p:pic>
      <p:sp>
        <p:nvSpPr>
          <p:cNvPr id="29702" name="TextBox 8"/>
          <p:cNvSpPr txBox="1">
            <a:spLocks noChangeArrowheads="1"/>
          </p:cNvSpPr>
          <p:nvPr/>
        </p:nvSpPr>
        <p:spPr bwMode="auto">
          <a:xfrm>
            <a:off x="251520" y="5469031"/>
            <a:ext cx="8353425" cy="1477328"/>
          </a:xfrm>
          <a:prstGeom prst="rect">
            <a:avLst/>
          </a:prstGeom>
          <a:noFill/>
          <a:ln w="9525">
            <a:noFill/>
            <a:miter lim="800000"/>
            <a:headEnd/>
            <a:tailEnd/>
          </a:ln>
        </p:spPr>
        <p:txBody>
          <a:bodyPr>
            <a:prstTxWarp prst="textNoShape">
              <a:avLst/>
            </a:prstTxWarp>
            <a:spAutoFit/>
          </a:bodyPr>
          <a:lstStyle/>
          <a:p>
            <a:r>
              <a:rPr lang="en-GB" dirty="0">
                <a:solidFill>
                  <a:srgbClr val="0000FF"/>
                </a:solidFill>
                <a:latin typeface="Calibri" pitchFamily="84" charset="0"/>
              </a:rPr>
              <a:t>Prof M G </a:t>
            </a:r>
            <a:r>
              <a:rPr lang="en-GB" dirty="0" err="1">
                <a:solidFill>
                  <a:srgbClr val="0000FF"/>
                </a:solidFill>
                <a:latin typeface="Calibri" pitchFamily="84" charset="0"/>
              </a:rPr>
              <a:t>Rossmann</a:t>
            </a:r>
            <a:r>
              <a:rPr lang="en-GB" dirty="0">
                <a:solidFill>
                  <a:srgbClr val="0000FF"/>
                </a:solidFill>
                <a:latin typeface="Calibri" pitchFamily="84" charset="0"/>
              </a:rPr>
              <a:t>, USA;</a:t>
            </a:r>
            <a:r>
              <a:rPr lang="en-GB" dirty="0">
                <a:latin typeface="Calibri" pitchFamily="84" charset="0"/>
              </a:rPr>
              <a:t> </a:t>
            </a:r>
            <a:endParaRPr lang="en-GB" dirty="0" smtClean="0">
              <a:latin typeface="Calibri" pitchFamily="84" charset="0"/>
            </a:endParaRPr>
          </a:p>
          <a:p>
            <a:endParaRPr lang="en-GB" dirty="0">
              <a:latin typeface="Calibri" pitchFamily="84" charset="0"/>
            </a:endParaRPr>
          </a:p>
          <a:p>
            <a:r>
              <a:rPr lang="en-GB" dirty="0">
                <a:latin typeface="Calibri" pitchFamily="84" charset="0"/>
              </a:rPr>
              <a:t>1985 human rhinovirus-14, </a:t>
            </a:r>
            <a:r>
              <a:rPr lang="en-GB" dirty="0" smtClean="0">
                <a:latin typeface="Calibri" pitchFamily="84" charset="0"/>
              </a:rPr>
              <a:t>HRV-14; </a:t>
            </a:r>
            <a:r>
              <a:rPr lang="en-GB" dirty="0">
                <a:latin typeface="Calibri" pitchFamily="84" charset="0"/>
              </a:rPr>
              <a:t>t</a:t>
            </a:r>
            <a:r>
              <a:rPr lang="en-GB" dirty="0" smtClean="0">
                <a:latin typeface="Calibri" pitchFamily="84" charset="0"/>
              </a:rPr>
              <a:t>he </a:t>
            </a:r>
            <a:r>
              <a:rPr lang="en-GB" dirty="0">
                <a:latin typeface="Calibri" pitchFamily="84" charset="0"/>
              </a:rPr>
              <a:t>rhinovirus structure was finally based on diffraction data measured at </a:t>
            </a:r>
            <a:r>
              <a:rPr lang="en-GB" b="1" i="1" dirty="0" err="1">
                <a:latin typeface="Calibri" pitchFamily="84" charset="0"/>
              </a:rPr>
              <a:t>MacCHESS</a:t>
            </a:r>
            <a:r>
              <a:rPr lang="en-GB" b="1" i="1" dirty="0">
                <a:latin typeface="Calibri" pitchFamily="84" charset="0"/>
              </a:rPr>
              <a:t>.</a:t>
            </a:r>
          </a:p>
          <a:p>
            <a:endParaRPr lang="en-GB" dirty="0">
              <a:latin typeface="Calibri" pitchFamily="84" charset="0"/>
            </a:endParaRPr>
          </a:p>
        </p:txBody>
      </p:sp>
      <p:pic>
        <p:nvPicPr>
          <p:cNvPr id="29703" name="Picture 9" descr="rhino14anigif"/>
          <p:cNvPicPr>
            <a:picLocks noChangeAspect="1" noChangeArrowheads="1" noCrop="1"/>
          </p:cNvPicPr>
          <p:nvPr/>
        </p:nvPicPr>
        <p:blipFill>
          <a:blip r:embed="rId5"/>
          <a:srcRect/>
          <a:stretch>
            <a:fillRect/>
          </a:stretch>
        </p:blipFill>
        <p:spPr bwMode="auto">
          <a:xfrm>
            <a:off x="1752600" y="2776538"/>
            <a:ext cx="3200400" cy="2427287"/>
          </a:xfrm>
          <a:prstGeom prst="rect">
            <a:avLst/>
          </a:prstGeom>
          <a:noFill/>
          <a:ln w="9525">
            <a:noFill/>
            <a:miter lim="800000"/>
            <a:headEnd/>
            <a:tailEnd/>
          </a:ln>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174" y="3861048"/>
            <a:ext cx="35814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684213" y="6237288"/>
            <a:ext cx="1905000" cy="457200"/>
          </a:xfrm>
          <a:prstGeom prst="rect">
            <a:avLst/>
          </a:prstGeom>
          <a:noFill/>
          <a:ln w="9525">
            <a:noFill/>
            <a:miter lim="800000"/>
            <a:headEnd/>
            <a:tailEnd/>
          </a:ln>
        </p:spPr>
        <p:txBody>
          <a:bodyPr wrap="none" anchor="ctr">
            <a:prstTxWarp prst="textNoShape">
              <a:avLst/>
            </a:prstTxWarp>
          </a:bodyPr>
          <a:lstStyle/>
          <a:p>
            <a:endParaRPr lang="en-GB">
              <a:latin typeface="Calibri" pitchFamily="84" charset="0"/>
            </a:endParaRPr>
          </a:p>
        </p:txBody>
      </p:sp>
      <p:sp>
        <p:nvSpPr>
          <p:cNvPr id="401411" name="Rectangle 4"/>
          <p:cNvSpPr>
            <a:spLocks noGrp="1" noChangeArrowheads="1"/>
          </p:cNvSpPr>
          <p:nvPr>
            <p:ph type="title"/>
          </p:nvPr>
        </p:nvSpPr>
        <p:spPr>
          <a:xfrm>
            <a:off x="457200" y="341313"/>
            <a:ext cx="8229600" cy="1143000"/>
          </a:xfrm>
        </p:spPr>
        <p:txBody>
          <a:bodyPr lIns="90488" tIns="44450" rIns="90488" bIns="44450" rtlCol="0">
            <a:normAutofit/>
          </a:bodyPr>
          <a:lstStyle/>
          <a:p>
            <a:pPr fontAlgn="auto">
              <a:spcAft>
                <a:spcPts val="0"/>
              </a:spcAft>
              <a:defRPr/>
            </a:pPr>
            <a:r>
              <a:rPr lang="en-GB" sz="2700" b="1" i="1" dirty="0" smtClean="0">
                <a:solidFill>
                  <a:srgbClr val="7030A0"/>
                </a:solidFill>
                <a:latin typeface="+mn-lt"/>
                <a:ea typeface="+mj-ea"/>
                <a:cs typeface="+mj-cs"/>
              </a:rPr>
              <a:t>Next up: SRS PX 9.6 tuneable </a:t>
            </a:r>
            <a:r>
              <a:rPr lang="en-GB" sz="2800" b="1" i="1" dirty="0" smtClean="0">
                <a:solidFill>
                  <a:srgbClr val="7030A0"/>
                </a:solidFill>
                <a:ea typeface="+mj-ea"/>
                <a:cs typeface="+mj-cs"/>
              </a:rPr>
              <a:t>λ</a:t>
            </a:r>
            <a:r>
              <a:rPr lang="en-GB" sz="2800" b="1" i="1" dirty="0">
                <a:solidFill>
                  <a:srgbClr val="7030A0"/>
                </a:solidFill>
                <a:ea typeface="+mj-ea"/>
                <a:cs typeface="+mj-cs"/>
              </a:rPr>
              <a:t> </a:t>
            </a:r>
            <a:r>
              <a:rPr lang="en-GB" sz="2700" b="1" i="1" dirty="0" smtClean="0">
                <a:solidFill>
                  <a:srgbClr val="7030A0"/>
                </a:solidFill>
                <a:latin typeface="+mn-lt"/>
                <a:ea typeface="+mj-ea"/>
                <a:cs typeface="+mj-cs"/>
              </a:rPr>
              <a:t>(0.6 </a:t>
            </a:r>
            <a:r>
              <a:rPr lang="en-GB" sz="2700" b="1" i="1" dirty="0">
                <a:solidFill>
                  <a:srgbClr val="7030A0"/>
                </a:solidFill>
                <a:latin typeface="+mn-lt"/>
                <a:ea typeface="+mj-ea"/>
                <a:cs typeface="+mj-cs"/>
              </a:rPr>
              <a:t>to </a:t>
            </a:r>
            <a:r>
              <a:rPr lang="en-GB" sz="2700" b="1" i="1" dirty="0" smtClean="0">
                <a:solidFill>
                  <a:srgbClr val="7030A0"/>
                </a:solidFill>
                <a:latin typeface="+mn-lt"/>
                <a:ea typeface="+mj-ea"/>
                <a:cs typeface="+mj-cs"/>
              </a:rPr>
              <a:t>1.5Å)</a:t>
            </a:r>
            <a:r>
              <a:rPr lang="es-ES" sz="3200" b="1" dirty="0" smtClean="0">
                <a:ea typeface="+mj-ea"/>
                <a:cs typeface="+mj-cs"/>
              </a:rPr>
              <a:t/>
            </a:r>
            <a:br>
              <a:rPr lang="es-ES" sz="3200" b="1" dirty="0" smtClean="0">
                <a:ea typeface="+mj-ea"/>
                <a:cs typeface="+mj-cs"/>
              </a:rPr>
            </a:br>
            <a:r>
              <a:rPr lang="en-GB" sz="3200" dirty="0" smtClean="0">
                <a:ea typeface="+mj-ea"/>
                <a:cs typeface="+mj-cs"/>
              </a:rPr>
              <a:t> </a:t>
            </a:r>
          </a:p>
        </p:txBody>
      </p:sp>
      <p:pic>
        <p:nvPicPr>
          <p:cNvPr id="31749" name="Picture 10" descr="32-84-1383"/>
          <p:cNvPicPr>
            <a:picLocks noChangeAspect="1" noChangeArrowheads="1"/>
          </p:cNvPicPr>
          <p:nvPr/>
        </p:nvPicPr>
        <p:blipFill>
          <a:blip r:embed="rId4"/>
          <a:srcRect/>
          <a:stretch>
            <a:fillRect/>
          </a:stretch>
        </p:blipFill>
        <p:spPr bwMode="auto">
          <a:xfrm>
            <a:off x="3419872" y="1229127"/>
            <a:ext cx="2592387" cy="1660525"/>
          </a:xfrm>
          <a:prstGeom prst="rect">
            <a:avLst/>
          </a:prstGeom>
          <a:noFill/>
          <a:ln w="9525">
            <a:noFill/>
            <a:miter lim="800000"/>
            <a:headEnd/>
            <a:tailEnd/>
          </a:ln>
        </p:spPr>
      </p:pic>
      <p:sp>
        <p:nvSpPr>
          <p:cNvPr id="31751" name="TextBox 12"/>
          <p:cNvSpPr txBox="1">
            <a:spLocks noChangeArrowheads="1"/>
          </p:cNvSpPr>
          <p:nvPr/>
        </p:nvSpPr>
        <p:spPr bwMode="auto">
          <a:xfrm>
            <a:off x="6156176" y="1412776"/>
            <a:ext cx="3025031" cy="1323439"/>
          </a:xfrm>
          <a:prstGeom prst="rect">
            <a:avLst/>
          </a:prstGeom>
          <a:noFill/>
          <a:ln w="9525">
            <a:noFill/>
            <a:miter lim="800000"/>
            <a:headEnd/>
            <a:tailEnd/>
          </a:ln>
        </p:spPr>
        <p:txBody>
          <a:bodyPr wrap="square">
            <a:prstTxWarp prst="textNoShape">
              <a:avLst/>
            </a:prstTxWarp>
            <a:spAutoFit/>
          </a:bodyPr>
          <a:lstStyle/>
          <a:p>
            <a:r>
              <a:rPr lang="en-GB" sz="1600" i="1" dirty="0">
                <a:latin typeface="Calibri" pitchFamily="84" charset="0"/>
              </a:rPr>
              <a:t>As well as film we broke new ground with the </a:t>
            </a:r>
            <a:r>
              <a:rPr lang="en-GB" sz="1600" b="1" i="1" dirty="0" err="1">
                <a:latin typeface="Calibri" pitchFamily="84" charset="0"/>
              </a:rPr>
              <a:t>Enraf</a:t>
            </a:r>
            <a:r>
              <a:rPr lang="en-GB" sz="1600" b="1" i="1" dirty="0">
                <a:latin typeface="Calibri" pitchFamily="84" charset="0"/>
              </a:rPr>
              <a:t> </a:t>
            </a:r>
            <a:r>
              <a:rPr lang="en-GB" sz="1600" b="1" i="1" dirty="0" err="1">
                <a:latin typeface="Calibri" pitchFamily="84" charset="0"/>
              </a:rPr>
              <a:t>Nonius</a:t>
            </a:r>
            <a:r>
              <a:rPr lang="en-GB" sz="1600" b="1" i="1" dirty="0">
                <a:latin typeface="Calibri" pitchFamily="84" charset="0"/>
              </a:rPr>
              <a:t> </a:t>
            </a:r>
            <a:r>
              <a:rPr lang="en-GB" sz="1600" i="1" dirty="0">
                <a:latin typeface="Calibri" pitchFamily="84" charset="0"/>
              </a:rPr>
              <a:t>FAST TV </a:t>
            </a:r>
            <a:r>
              <a:rPr lang="en-GB" sz="1600" i="1" dirty="0" err="1">
                <a:latin typeface="Calibri" pitchFamily="84" charset="0"/>
              </a:rPr>
              <a:t>diffractometer</a:t>
            </a:r>
            <a:r>
              <a:rPr lang="en-GB" sz="1600" i="1" dirty="0">
                <a:latin typeface="Calibri" pitchFamily="84" charset="0"/>
              </a:rPr>
              <a:t>; this was the design </a:t>
            </a:r>
            <a:r>
              <a:rPr lang="en-GB" sz="1600" i="1" dirty="0" smtClean="0">
                <a:latin typeface="Calibri" pitchFamily="84" charset="0"/>
              </a:rPr>
              <a:t>of </a:t>
            </a:r>
            <a:r>
              <a:rPr lang="en-GB" sz="1600" b="1" i="1" dirty="0" err="1">
                <a:latin typeface="Calibri" pitchFamily="84" charset="0"/>
              </a:rPr>
              <a:t>Uli</a:t>
            </a:r>
            <a:r>
              <a:rPr lang="en-GB" sz="1600" b="1" i="1" dirty="0">
                <a:latin typeface="Calibri" pitchFamily="84" charset="0"/>
              </a:rPr>
              <a:t> Arndt </a:t>
            </a:r>
            <a:r>
              <a:rPr lang="en-GB" sz="1600" i="1" dirty="0">
                <a:latin typeface="Calibri" pitchFamily="84" charset="0"/>
              </a:rPr>
              <a:t>&amp; is shown installed on SRS 9.6</a:t>
            </a:r>
            <a:endParaRPr lang="en-GB" i="1" dirty="0">
              <a:latin typeface="Calibri" pitchFamily="84" charset="0"/>
            </a:endParaRPr>
          </a:p>
        </p:txBody>
      </p:sp>
      <p:pic>
        <p:nvPicPr>
          <p:cNvPr id="31754" name="Picture 4" descr="91-1938.JPG"/>
          <p:cNvPicPr>
            <a:picLocks noChangeAspect="1"/>
          </p:cNvPicPr>
          <p:nvPr/>
        </p:nvPicPr>
        <p:blipFill>
          <a:blip r:embed="rId5"/>
          <a:srcRect r="17390" b="4349"/>
          <a:stretch>
            <a:fillRect/>
          </a:stretch>
        </p:blipFill>
        <p:spPr bwMode="auto">
          <a:xfrm>
            <a:off x="329406" y="1247775"/>
            <a:ext cx="1643062" cy="1903413"/>
          </a:xfrm>
          <a:prstGeom prst="rect">
            <a:avLst/>
          </a:prstGeom>
          <a:noFill/>
          <a:ln w="9525">
            <a:noFill/>
            <a:miter lim="800000"/>
            <a:headEnd/>
            <a:tailEnd/>
          </a:ln>
        </p:spPr>
      </p:pic>
      <p:sp>
        <p:nvSpPr>
          <p:cNvPr id="31755" name="TextBox 1"/>
          <p:cNvSpPr txBox="1">
            <a:spLocks noChangeArrowheads="1"/>
          </p:cNvSpPr>
          <p:nvPr/>
        </p:nvSpPr>
        <p:spPr bwMode="auto">
          <a:xfrm>
            <a:off x="993387" y="3152224"/>
            <a:ext cx="3666581" cy="615553"/>
          </a:xfrm>
          <a:prstGeom prst="rect">
            <a:avLst/>
          </a:prstGeom>
          <a:noFill/>
          <a:ln w="9525">
            <a:noFill/>
            <a:miter lim="800000"/>
            <a:headEnd/>
            <a:tailEnd/>
          </a:ln>
        </p:spPr>
        <p:txBody>
          <a:bodyPr wrap="none">
            <a:prstTxWarp prst="textNoShape">
              <a:avLst/>
            </a:prstTxWarp>
            <a:spAutoFit/>
          </a:bodyPr>
          <a:lstStyle/>
          <a:p>
            <a:r>
              <a:rPr lang="en-GB" sz="1600" b="1" dirty="0" err="1" smtClean="0">
                <a:latin typeface="Calibri" pitchFamily="84" charset="0"/>
              </a:rPr>
              <a:t>Helliwell</a:t>
            </a:r>
            <a:r>
              <a:rPr lang="en-GB" sz="1600" b="1" dirty="0" smtClean="0">
                <a:latin typeface="Calibri" pitchFamily="84" charset="0"/>
              </a:rPr>
              <a:t> et al NIM </a:t>
            </a:r>
            <a:r>
              <a:rPr lang="en-GB" sz="1600" b="1" dirty="0">
                <a:latin typeface="Calibri" pitchFamily="84" charset="0"/>
              </a:rPr>
              <a:t>(1986) </a:t>
            </a:r>
            <a:r>
              <a:rPr lang="en-GB" sz="1600" b="1" u="sng" dirty="0">
                <a:latin typeface="Calibri" pitchFamily="84" charset="0"/>
              </a:rPr>
              <a:t>A246</a:t>
            </a:r>
            <a:r>
              <a:rPr lang="en-GB" sz="1600" b="1" dirty="0">
                <a:latin typeface="Calibri" pitchFamily="84" charset="0"/>
              </a:rPr>
              <a:t>, 617-623.</a:t>
            </a:r>
          </a:p>
          <a:p>
            <a:r>
              <a:rPr lang="en-GB" dirty="0">
                <a:latin typeface="Calibri" pitchFamily="84" charset="0"/>
              </a:rPr>
              <a:t> </a:t>
            </a:r>
          </a:p>
        </p:txBody>
      </p:sp>
      <p:pic>
        <p:nvPicPr>
          <p:cNvPr id="16" name="Picture 3" descr="63- pea lectin dif"/>
          <p:cNvPicPr>
            <a:picLocks noChangeAspect="1" noChangeArrowheads="1"/>
          </p:cNvPicPr>
          <p:nvPr/>
        </p:nvPicPr>
        <p:blipFill>
          <a:blip r:embed="rId6"/>
          <a:srcRect/>
          <a:stretch>
            <a:fillRect/>
          </a:stretch>
        </p:blipFill>
        <p:spPr bwMode="auto">
          <a:xfrm>
            <a:off x="329406" y="4264496"/>
            <a:ext cx="1806575" cy="1828800"/>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96009943"/>
              </p:ext>
            </p:extLst>
          </p:nvPr>
        </p:nvGraphicFramePr>
        <p:xfrm>
          <a:off x="2843808" y="4181668"/>
          <a:ext cx="1261210" cy="2127652"/>
        </p:xfrm>
        <a:graphic>
          <a:graphicData uri="http://schemas.openxmlformats.org/presentationml/2006/ole">
            <mc:AlternateContent xmlns:mc="http://schemas.openxmlformats.org/markup-compatibility/2006">
              <mc:Choice xmlns:v="urn:schemas-microsoft-com:vml" Requires="v">
                <p:oleObj spid="_x0000_s9260" name="Bitmap Image" r:id="rId7" imgW="2343477" imgH="3952381" progId="PBrush">
                  <p:embed/>
                </p:oleObj>
              </mc:Choice>
              <mc:Fallback>
                <p:oleObj name="Bitmap Image" r:id="rId7" imgW="2343477" imgH="3952381" progId="PBrush">
                  <p:embed/>
                  <p:pic>
                    <p:nvPicPr>
                      <p:cNvPr id="0" name="Object 1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4181668"/>
                        <a:ext cx="1261210" cy="2127652"/>
                      </a:xfrm>
                      <a:prstGeom prst="rect">
                        <a:avLst/>
                      </a:prstGeom>
                      <a:noFill/>
                      <a:ln>
                        <a:noFill/>
                      </a:ln>
                      <a:effectLst/>
                    </p:spPr>
                  </p:pic>
                </p:oleObj>
              </mc:Fallback>
            </mc:AlternateContent>
          </a:graphicData>
        </a:graphic>
      </p:graphicFrame>
      <p:sp>
        <p:nvSpPr>
          <p:cNvPr id="4" name="TextBox 3"/>
          <p:cNvSpPr txBox="1"/>
          <p:nvPr/>
        </p:nvSpPr>
        <p:spPr>
          <a:xfrm>
            <a:off x="1259632" y="6444044"/>
            <a:ext cx="2390398" cy="369332"/>
          </a:xfrm>
          <a:prstGeom prst="rect">
            <a:avLst/>
          </a:prstGeom>
          <a:noFill/>
        </p:spPr>
        <p:txBody>
          <a:bodyPr wrap="none" rtlCol="0">
            <a:spAutoFit/>
          </a:bodyPr>
          <a:lstStyle/>
          <a:p>
            <a:r>
              <a:rPr lang="en-GB" dirty="0" smtClean="0"/>
              <a:t>Pea </a:t>
            </a:r>
            <a:r>
              <a:rPr lang="en-GB" dirty="0" err="1" smtClean="0"/>
              <a:t>lectin</a:t>
            </a:r>
            <a:r>
              <a:rPr lang="en-GB" dirty="0" smtClean="0"/>
              <a:t>  Laue tests</a:t>
            </a:r>
            <a:endParaRPr lang="en-GB" dirty="0"/>
          </a:p>
        </p:txBody>
      </p:sp>
      <p:sp>
        <p:nvSpPr>
          <p:cNvPr id="2" name="TextBox 1"/>
          <p:cNvSpPr txBox="1"/>
          <p:nvPr/>
        </p:nvSpPr>
        <p:spPr>
          <a:xfrm>
            <a:off x="5733256" y="2924944"/>
            <a:ext cx="3231357" cy="2308324"/>
          </a:xfrm>
          <a:prstGeom prst="rect">
            <a:avLst/>
          </a:prstGeom>
          <a:noFill/>
        </p:spPr>
        <p:txBody>
          <a:bodyPr wrap="square" rtlCol="0">
            <a:spAutoFit/>
          </a:bodyPr>
          <a:lstStyle/>
          <a:p>
            <a:endParaRPr lang="en-GB" b="1" i="1" dirty="0">
              <a:latin typeface="Calibri" pitchFamily="84" charset="0"/>
            </a:endParaRPr>
          </a:p>
          <a:p>
            <a:r>
              <a:rPr lang="en-GB" b="1" i="1" dirty="0">
                <a:latin typeface="Calibri" pitchFamily="84" charset="0"/>
              </a:rPr>
              <a:t>S.J. </a:t>
            </a:r>
            <a:r>
              <a:rPr lang="en-GB" b="1" i="1" dirty="0" err="1" smtClean="0">
                <a:latin typeface="Calibri" pitchFamily="84" charset="0"/>
              </a:rPr>
              <a:t>Andrews..M</a:t>
            </a:r>
            <a:r>
              <a:rPr lang="en-GB" b="1" i="1" dirty="0" smtClean="0">
                <a:latin typeface="Calibri" pitchFamily="84" charset="0"/>
              </a:rPr>
              <a:t> M Harding</a:t>
            </a:r>
          </a:p>
          <a:p>
            <a:r>
              <a:rPr lang="en-GB" b="1" i="1" dirty="0" smtClean="0">
                <a:latin typeface="Calibri" pitchFamily="84" charset="0"/>
              </a:rPr>
              <a:t>'</a:t>
            </a:r>
            <a:r>
              <a:rPr lang="en-GB" b="1" i="1" dirty="0" err="1" smtClean="0">
                <a:latin typeface="Calibri" pitchFamily="84" charset="0"/>
              </a:rPr>
              <a:t>Piperazine</a:t>
            </a:r>
            <a:r>
              <a:rPr lang="en-GB" b="1" i="1" dirty="0" smtClean="0">
                <a:latin typeface="Calibri" pitchFamily="84" charset="0"/>
              </a:rPr>
              <a:t> </a:t>
            </a:r>
            <a:r>
              <a:rPr lang="en-GB" b="1" i="1" dirty="0">
                <a:latin typeface="Calibri" pitchFamily="84" charset="0"/>
              </a:rPr>
              <a:t>Silicate (EU-19) - The structure of a very small crystal determined with synchrotron radiation'.  </a:t>
            </a:r>
            <a:r>
              <a:rPr lang="en-GB" b="1" i="1" dirty="0" err="1">
                <a:latin typeface="Calibri" pitchFamily="84" charset="0"/>
              </a:rPr>
              <a:t>Acta</a:t>
            </a:r>
            <a:r>
              <a:rPr lang="en-GB" b="1" i="1" dirty="0">
                <a:latin typeface="Calibri" pitchFamily="84" charset="0"/>
              </a:rPr>
              <a:t>. </a:t>
            </a:r>
            <a:r>
              <a:rPr lang="en-GB" b="1" i="1" dirty="0" err="1">
                <a:latin typeface="Calibri" pitchFamily="84" charset="0"/>
              </a:rPr>
              <a:t>Cryst</a:t>
            </a:r>
            <a:r>
              <a:rPr lang="en-GB" b="1" i="1" dirty="0">
                <a:latin typeface="Calibri" pitchFamily="84" charset="0"/>
              </a:rPr>
              <a:t>. </a:t>
            </a:r>
            <a:r>
              <a:rPr lang="en-GB" b="1" i="1" u="sng" dirty="0">
                <a:latin typeface="Calibri" pitchFamily="84" charset="0"/>
              </a:rPr>
              <a:t>B44</a:t>
            </a:r>
            <a:r>
              <a:rPr lang="en-GB" b="1" i="1" dirty="0">
                <a:latin typeface="Calibri" pitchFamily="84" charset="0"/>
              </a:rPr>
              <a:t>, 73-77 (1988)</a:t>
            </a:r>
          </a:p>
          <a:p>
            <a:endParaRPr lang="en-GB" dirty="0"/>
          </a:p>
        </p:txBody>
      </p:sp>
      <p:pic>
        <p:nvPicPr>
          <p:cNvPr id="15" name="Picture 2" descr="MMH.jpg"/>
          <p:cNvPicPr>
            <a:picLocks noChangeAspect="1"/>
          </p:cNvPicPr>
          <p:nvPr/>
        </p:nvPicPr>
        <p:blipFill>
          <a:blip r:embed="rId9"/>
          <a:srcRect/>
          <a:stretch>
            <a:fillRect/>
          </a:stretch>
        </p:blipFill>
        <p:spPr bwMode="auto">
          <a:xfrm>
            <a:off x="5647984" y="5099248"/>
            <a:ext cx="1016384" cy="1366640"/>
          </a:xfrm>
          <a:prstGeom prst="rect">
            <a:avLst/>
          </a:prstGeom>
          <a:noFill/>
          <a:ln w="9525">
            <a:noFill/>
            <a:miter lim="800000"/>
            <a:headEnd/>
            <a:tailEnd/>
          </a:ln>
        </p:spPr>
      </p:pic>
      <p:sp>
        <p:nvSpPr>
          <p:cNvPr id="17" name="Rectangle 16"/>
          <p:cNvSpPr>
            <a:spLocks noChangeArrowheads="1"/>
          </p:cNvSpPr>
          <p:nvPr/>
        </p:nvSpPr>
        <p:spPr bwMode="auto">
          <a:xfrm>
            <a:off x="7085013" y="5229200"/>
            <a:ext cx="2239515" cy="1754326"/>
          </a:xfrm>
          <a:prstGeom prst="rect">
            <a:avLst/>
          </a:prstGeom>
          <a:noFill/>
          <a:ln w="9525">
            <a:noFill/>
            <a:miter lim="800000"/>
            <a:headEnd/>
            <a:tailEnd/>
          </a:ln>
        </p:spPr>
        <p:txBody>
          <a:bodyPr wrap="square">
            <a:prstTxWarp prst="textNoShape">
              <a:avLst/>
            </a:prstTxWarp>
            <a:spAutoFit/>
          </a:bodyPr>
          <a:lstStyle/>
          <a:p>
            <a:r>
              <a:rPr lang="en-GB" dirty="0">
                <a:latin typeface="Calibri" pitchFamily="84" charset="0"/>
              </a:rPr>
              <a:t>Marjorie </a:t>
            </a:r>
            <a:r>
              <a:rPr lang="en-GB" dirty="0" smtClean="0">
                <a:latin typeface="Calibri" pitchFamily="84" charset="0"/>
              </a:rPr>
              <a:t>Harding’s </a:t>
            </a:r>
            <a:r>
              <a:rPr lang="en-GB" dirty="0"/>
              <a:t>work on SRS 9.6 led onto SRS 9.8, SRS16.2 and DLS </a:t>
            </a:r>
            <a:r>
              <a:rPr lang="en-GB" dirty="0" smtClean="0"/>
              <a:t>I19</a:t>
            </a:r>
            <a:endParaRPr lang="en-GB" dirty="0"/>
          </a:p>
          <a:p>
            <a:r>
              <a:rPr lang="en-GB" dirty="0" smtClean="0">
                <a:latin typeface="Calibri" pitchFamily="84" charset="0"/>
              </a:rPr>
              <a:t> </a:t>
            </a:r>
            <a:endParaRPr lang="en-GB" dirty="0">
              <a:latin typeface="Calibri" pitchFamily="8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2938</TotalTime>
  <Words>1879</Words>
  <Application>Microsoft Macintosh PowerPoint</Application>
  <PresentationFormat>On-screen Show (4:3)</PresentationFormat>
  <Paragraphs>121</Paragraphs>
  <Slides>15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Bitmap Image</vt:lpstr>
      <vt:lpstr>ACA Patterson Award Lecture 2014 Synchrotron radiation macromolecular crystallography: instrumentation, methods and applications</vt:lpstr>
      <vt:lpstr>Thank you to the ACA for this  Patterson Award!</vt:lpstr>
      <vt:lpstr>Dorothy Hodgkin on Patterson</vt:lpstr>
      <vt:lpstr>SRS PX 7.2 on the first dedicated SR X-ray source:  also ensuring tuneable λ  (1.2 to 2.6 Å) </vt:lpstr>
      <vt:lpstr>Even though the initial SRS was not that well suited to crystallography, especially with its horizontal source size of 14mm, initially I could get 20 times the home Lab intensity, as well as being fully tuneable. The addition of the vertically focussing mirror brought us up to x100 times.   So we got our first SRS PX users, UK and international, and exciting results&gt;&gt;&gt;</vt:lpstr>
      <vt:lpstr>H. Einspahr, K. Suguna, F.L. Suddath, G.Ellis, J.R. Helliwell and M.Z. Papiz 'The location of the Mn:Ca ion cofactors in pea lectin crystals by use of anomalous dispersion and tunable synchrotron X-radiation'.  Acta. Cryst. (1985) B41, pp. 336-341. </vt:lpstr>
      <vt:lpstr>Purine nucleoside phosphorylase; the challenge of 80% solvent content in the crystal overcome at SRS 7.2</vt:lpstr>
      <vt:lpstr>Virus structures; a key step involved the methods…</vt:lpstr>
      <vt:lpstr>Next up: SRS PX 9.6 tuneable λ (0.6 to 1.5Å)  </vt:lpstr>
      <vt:lpstr>Virus crystallography at SRS 9.6</vt:lpstr>
      <vt:lpstr>Next up SRS 9.5;  focussed &amp; rapidly tuneable X-ray beam &amp; an IP</vt:lpstr>
      <vt:lpstr>PowerPoint Presentation</vt:lpstr>
      <vt:lpstr>PowerPoint Presentation</vt:lpstr>
      <vt:lpstr>Spin off: Daresbury Analytical and Research Technical Services (DARTS); an important aspect of the Economic Impact of the SRS </vt:lpstr>
      <vt:lpstr>Let’s take an overview for a moment; the key SR source steps for me </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mbdssjrh</dc:creator>
  <cp:lastModifiedBy>Virginia Pett</cp:lastModifiedBy>
  <cp:revision>251</cp:revision>
  <dcterms:created xsi:type="dcterms:W3CDTF">2013-09-09T12:34:53Z</dcterms:created>
  <dcterms:modified xsi:type="dcterms:W3CDTF">2014-08-21T15:19:11Z</dcterms:modified>
</cp:coreProperties>
</file>