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media/media1.gif" ContentType="vide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9" r:id="rId2"/>
    <p:sldId id="284" r:id="rId3"/>
    <p:sldId id="371" r:id="rId4"/>
    <p:sldId id="343" r:id="rId5"/>
    <p:sldId id="372" r:id="rId6"/>
    <p:sldId id="373" r:id="rId7"/>
    <p:sldId id="345" r:id="rId8"/>
    <p:sldId id="347"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70" autoAdjust="0"/>
  </p:normalViewPr>
  <p:slideViewPr>
    <p:cSldViewPr>
      <p:cViewPr varScale="1">
        <p:scale>
          <a:sx n="77" d="100"/>
          <a:sy n="77" d="100"/>
        </p:scale>
        <p:origin x="-88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04"/>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029A000-9F9C-446A-B37C-CCE6E57BAC4C}" type="datetimeFigureOut">
              <a:rPr lang="en-GB"/>
              <a:pPr>
                <a:defRPr/>
              </a:pPr>
              <a:t>8/21/14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2249560-B527-4834-86F5-7C26B5CA40D7}" type="slidenum">
              <a:rPr lang="en-GB"/>
              <a:pPr>
                <a:defRPr/>
              </a:pPr>
              <a:t>‹#›</a:t>
            </a:fld>
            <a:endParaRPr lang="en-GB"/>
          </a:p>
        </p:txBody>
      </p:sp>
    </p:spTree>
    <p:extLst>
      <p:ext uri="{BB962C8B-B14F-4D97-AF65-F5344CB8AC3E}">
        <p14:creationId xmlns:p14="http://schemas.microsoft.com/office/powerpoint/2010/main" val="1539445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0" hangingPunct="0">
              <a:defRPr/>
            </a:pPr>
            <a:endParaRPr lang="en-GB" dirty="0">
              <a:ea typeface="+mn-ea"/>
              <a:cs typeface="+mn-cs"/>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65A997-F4A9-421E-9FA7-2C9ACB35EF2D}" type="slidenum">
              <a:rPr lang="en-GB">
                <a:ea typeface="ＭＳ Ｐゴシック" pitchFamily="84" charset="-128"/>
                <a:cs typeface="ＭＳ Ｐゴシック" pitchFamily="84" charset="-128"/>
              </a:rPr>
              <a:pPr fontAlgn="base">
                <a:spcBef>
                  <a:spcPct val="0"/>
                </a:spcBef>
                <a:spcAft>
                  <a:spcPct val="0"/>
                </a:spcAft>
              </a:pPr>
              <a:t>1</a:t>
            </a:fld>
            <a:endParaRPr lang="en-GB">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p:cNvSpPr>
          <p:nvPr>
            <p:ph type="sldImg"/>
          </p:nvPr>
        </p:nvSpPr>
        <p:spPr bwMode="auto">
          <a:noFill/>
          <a:ln>
            <a:solidFill>
              <a:srgbClr val="000000"/>
            </a:solidFill>
            <a:miter lim="800000"/>
            <a:headEnd/>
            <a:tailEnd/>
          </a:ln>
        </p:spPr>
      </p:sp>
      <p:sp>
        <p:nvSpPr>
          <p:cNvPr id="952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F19614-3E2D-4748-85E0-2C7D4085F657}" type="slidenum">
              <a:rPr lang="en-GB">
                <a:ea typeface="ＭＳ Ｐゴシック" pitchFamily="84" charset="-128"/>
                <a:cs typeface="ＭＳ Ｐゴシック" pitchFamily="84" charset="-128"/>
              </a:rPr>
              <a:pPr fontAlgn="base">
                <a:spcBef>
                  <a:spcPct val="0"/>
                </a:spcBef>
                <a:spcAft>
                  <a:spcPct val="0"/>
                </a:spcAft>
              </a:pPr>
              <a:t>3</a:t>
            </a:fld>
            <a:endParaRPr lang="en-GB">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52B9E3-EBBE-4D38-AA65-C5B3B05AB397}" type="slidenum">
              <a:rPr lang="en-GB">
                <a:ea typeface="ＭＳ Ｐゴシック" pitchFamily="84" charset="-128"/>
                <a:cs typeface="ＭＳ Ｐゴシック" pitchFamily="84" charset="-128"/>
              </a:rPr>
              <a:pPr fontAlgn="base">
                <a:spcBef>
                  <a:spcPct val="0"/>
                </a:spcBef>
                <a:spcAft>
                  <a:spcPct val="0"/>
                </a:spcAft>
              </a:pPr>
              <a:t>4</a:t>
            </a:fld>
            <a:endParaRPr lang="en-GB">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24A895-FDDA-481E-9C6B-261A456F1F68}" type="slidenum">
              <a:rPr lang="en-GB">
                <a:ea typeface="ＭＳ Ｐゴシック" pitchFamily="84" charset="-128"/>
                <a:cs typeface="ＭＳ Ｐゴシック" pitchFamily="84" charset="-128"/>
              </a:rPr>
              <a:pPr fontAlgn="base">
                <a:spcBef>
                  <a:spcPct val="0"/>
                </a:spcBef>
                <a:spcAft>
                  <a:spcPct val="0"/>
                </a:spcAft>
              </a:pPr>
              <a:t>5</a:t>
            </a:fld>
            <a:endParaRPr lang="en-GB">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This molecular movie from the Laue diffraction datasets shows, quoting from their paper:-</a:t>
            </a:r>
            <a:br>
              <a:rPr lang="en-GB" dirty="0" smtClean="0"/>
            </a:br>
            <a:r>
              <a:rPr lang="en-GB" dirty="0" smtClean="0"/>
              <a:t>“&gt; the loss of the CO-bound ligand (CO) upon the laser light ‘initiating’ flash, </a:t>
            </a:r>
            <a:br>
              <a:rPr lang="en-GB" dirty="0" smtClean="0"/>
            </a:br>
            <a:r>
              <a:rPr lang="en-GB" dirty="0" smtClean="0"/>
              <a:t>&gt;the Fe displacement from the </a:t>
            </a:r>
            <a:r>
              <a:rPr lang="en-GB" dirty="0" err="1" smtClean="0"/>
              <a:t>heme</a:t>
            </a:r>
            <a:r>
              <a:rPr lang="en-GB" dirty="0" smtClean="0"/>
              <a:t> plane (Fe), </a:t>
            </a:r>
            <a:br>
              <a:rPr lang="en-GB" dirty="0" smtClean="0"/>
            </a:br>
            <a:r>
              <a:rPr lang="en-GB" dirty="0" smtClean="0"/>
              <a:t>&gt;the proximal histidine displacement toward the F helix (P), </a:t>
            </a:r>
            <a:br>
              <a:rPr lang="en-GB" dirty="0" smtClean="0"/>
            </a:br>
            <a:r>
              <a:rPr lang="en-GB" dirty="0" smtClean="0"/>
              <a:t>&gt;the swing of the distal histidine toward the bound CO location (D), </a:t>
            </a:r>
          </a:p>
          <a:p>
            <a:pPr>
              <a:spcBef>
                <a:spcPct val="0"/>
              </a:spcBef>
            </a:pPr>
            <a:r>
              <a:rPr lang="en-GB" dirty="0" smtClean="0"/>
              <a:t>&gt; the location of the </a:t>
            </a:r>
            <a:r>
              <a:rPr lang="en-GB" dirty="0" err="1" smtClean="0"/>
              <a:t>photodissociated</a:t>
            </a:r>
            <a:r>
              <a:rPr lang="en-GB" dirty="0" smtClean="0"/>
              <a:t> ligand (CO*), </a:t>
            </a:r>
            <a:br>
              <a:rPr lang="en-GB" dirty="0" smtClean="0"/>
            </a:br>
            <a:r>
              <a:rPr lang="en-GB" dirty="0" smtClean="0"/>
              <a:t>&gt;Other smaller features indicate changes at the </a:t>
            </a:r>
            <a:r>
              <a:rPr lang="en-GB" dirty="0" err="1" smtClean="0"/>
              <a:t>heme</a:t>
            </a:r>
            <a:r>
              <a:rPr lang="en-GB" dirty="0" smtClean="0"/>
              <a:t> and displacement of E and F helices.”</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D2D0A3-2CDF-4AE5-BC43-F65BF0E0227F}" type="slidenum">
              <a:rPr lang="en-GB">
                <a:ea typeface="ＭＳ Ｐゴシック" pitchFamily="84" charset="-128"/>
                <a:cs typeface="ＭＳ Ｐゴシック" pitchFamily="84" charset="-128"/>
              </a:rPr>
              <a:pPr fontAlgn="base">
                <a:spcBef>
                  <a:spcPct val="0"/>
                </a:spcBef>
                <a:spcAft>
                  <a:spcPct val="0"/>
                </a:spcAft>
              </a:pPr>
              <a:t>6</a:t>
            </a:fld>
            <a:endParaRPr lang="en-GB">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54953-132A-42CE-B939-4B037F249A6C}" type="slidenum">
              <a:rPr lang="en-GB">
                <a:ea typeface="ＭＳ Ｐゴシック" pitchFamily="84" charset="-128"/>
                <a:cs typeface="ＭＳ Ｐゴシック" pitchFamily="84" charset="-128"/>
              </a:rPr>
              <a:pPr fontAlgn="base">
                <a:spcBef>
                  <a:spcPct val="0"/>
                </a:spcBef>
                <a:spcAft>
                  <a:spcPct val="0"/>
                </a:spcAft>
              </a:pPr>
              <a:t>7</a:t>
            </a:fld>
            <a:endParaRPr lang="en-GB">
              <a:ea typeface="ＭＳ Ｐゴシック" pitchFamily="84" charset="-128"/>
              <a:cs typeface="ＭＳ Ｐゴシック" pitchFamily="84" charset="-128"/>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early 1990s I was contacted by </a:t>
            </a:r>
            <a:r>
              <a:rPr lang="en-US" dirty="0" err="1" smtClean="0"/>
              <a:t>Drs</a:t>
            </a:r>
            <a:r>
              <a:rPr lang="en-US" dirty="0" smtClean="0"/>
              <a:t> Clive Wilkinson and </a:t>
            </a:r>
            <a:r>
              <a:rPr lang="en-US" dirty="0" err="1" smtClean="0"/>
              <a:t>Mogens</a:t>
            </a:r>
            <a:r>
              <a:rPr lang="en-US" dirty="0" smtClean="0"/>
              <a:t> Lehman about the possibility of the </a:t>
            </a:r>
            <a:r>
              <a:rPr lang="en-US" dirty="0" err="1" smtClean="0"/>
              <a:t>Institut</a:t>
            </a:r>
            <a:r>
              <a:rPr lang="en-US" dirty="0" smtClean="0"/>
              <a:t> Laue </a:t>
            </a:r>
            <a:r>
              <a:rPr lang="en-US" dirty="0" err="1" smtClean="0"/>
              <a:t>Langevin</a:t>
            </a:r>
            <a:r>
              <a:rPr lang="en-US" dirty="0" smtClean="0"/>
              <a:t> introducing the neutron Laue method for biological and chemical crystallography with neutrons. The idea was that neutron fluxes were low compared with X-ray fluxes and by harnessing a wide spectrum of emitted neutron wavelengths this would open up a range of new and more challenging projects for crystal structure analysis. Thus in biological crystallography protonation states (as deuterium) of </a:t>
            </a:r>
            <a:r>
              <a:rPr lang="en-US" dirty="0" err="1" smtClean="0"/>
              <a:t>ionisable</a:t>
            </a:r>
            <a:r>
              <a:rPr lang="en-US" dirty="0" smtClean="0"/>
              <a:t> amino acids such as histidine, aspartic acid and glutamic acid, as well as more detailed information on the orientation of water (D</a:t>
            </a:r>
            <a:r>
              <a:rPr lang="en-US" baseline="-25000" dirty="0" smtClean="0"/>
              <a:t>2</a:t>
            </a:r>
            <a:r>
              <a:rPr lang="en-US" dirty="0" smtClean="0"/>
              <a:t>O) molecules, could be determined on molecules which had been previously out of reach monochromatic neutron beams, such as higher molecular weight proteins and/or smaller crystals. </a:t>
            </a:r>
          </a:p>
          <a:p>
            <a:pPr>
              <a:spcBef>
                <a:spcPct val="0"/>
              </a:spcBef>
            </a:pPr>
            <a:endParaRPr lang="en-US" dirty="0" smtClean="0"/>
          </a:p>
          <a:p>
            <a:pPr>
              <a:spcBef>
                <a:spcPct val="0"/>
              </a:spcBef>
            </a:pPr>
            <a:r>
              <a:rPr lang="en-US" dirty="0" smtClean="0"/>
              <a:t>For chemical crystallography the interest was usually determination of the anisotropic vibrations of hydrogen atoms but again many studies were out of reach of neutron monochromatic methods due largely to too small a crystal (since the molecular weights were by definition relatively small already). </a:t>
            </a:r>
          </a:p>
          <a:p>
            <a:pPr>
              <a:spcBef>
                <a:spcPct val="0"/>
              </a:spcBef>
            </a:pPr>
            <a:endParaRPr lang="en-US" dirty="0" smtClean="0"/>
          </a:p>
          <a:p>
            <a:pPr>
              <a:spcBef>
                <a:spcPct val="0"/>
              </a:spcBef>
            </a:pPr>
            <a:r>
              <a:rPr lang="en-US" dirty="0" smtClean="0"/>
              <a:t>Clive and </a:t>
            </a:r>
            <a:r>
              <a:rPr lang="en-US" dirty="0" err="1" smtClean="0"/>
              <a:t>Mogens</a:t>
            </a:r>
            <a:r>
              <a:rPr lang="en-US" dirty="0" smtClean="0"/>
              <a:t> had kept a watch of the progress with the synchrotron X-radiation Laue method for quantitative crystal structure analysis and also noted that the </a:t>
            </a:r>
            <a:r>
              <a:rPr lang="en-US" dirty="0" err="1" smtClean="0"/>
              <a:t>Daresbury</a:t>
            </a:r>
            <a:r>
              <a:rPr lang="en-US" dirty="0" smtClean="0"/>
              <a:t> Laue software could be readily adapted to processing neutron Laue diffraction data. They proposed then a cold neutron source at the </a:t>
            </a:r>
            <a:r>
              <a:rPr lang="en-US" dirty="0" err="1" smtClean="0"/>
              <a:t>Institut</a:t>
            </a:r>
            <a:r>
              <a:rPr lang="en-US" dirty="0" smtClean="0"/>
              <a:t> Laue </a:t>
            </a:r>
            <a:r>
              <a:rPr lang="en-US" dirty="0" err="1" smtClean="0"/>
              <a:t>Langevin</a:t>
            </a:r>
            <a:r>
              <a:rPr lang="en-US" dirty="0" smtClean="0"/>
              <a:t> reactor experimental hall for macromolecular (largely protein) crystallography with a mean wavelength around 3Å wavelength, so as to also benefit for the scattering efficiency increasing as a function of </a:t>
            </a:r>
            <a:r>
              <a:rPr lang="el-GR" dirty="0" smtClean="0">
                <a:ea typeface="Calibri" pitchFamily="84" charset="0"/>
                <a:cs typeface="Calibri" pitchFamily="84" charset="0"/>
              </a:rPr>
              <a:t>λ</a:t>
            </a:r>
            <a:r>
              <a:rPr lang="en-GB" baseline="30000" dirty="0" smtClean="0">
                <a:ea typeface="Calibri" pitchFamily="84" charset="0"/>
                <a:cs typeface="Calibri" pitchFamily="84" charset="0"/>
              </a:rPr>
              <a:t>2</a:t>
            </a:r>
            <a:r>
              <a:rPr lang="en-GB" dirty="0" smtClean="0">
                <a:ea typeface="Calibri" pitchFamily="84" charset="0"/>
                <a:cs typeface="Calibri" pitchFamily="84" charset="0"/>
              </a:rPr>
              <a:t> and a cylindrical image plate </a:t>
            </a:r>
            <a:r>
              <a:rPr lang="en-GB" dirty="0" err="1" smtClean="0">
                <a:ea typeface="Calibri" pitchFamily="84" charset="0"/>
                <a:cs typeface="Calibri" pitchFamily="84" charset="0"/>
              </a:rPr>
              <a:t>diffractometer</a:t>
            </a:r>
            <a:r>
              <a:rPr lang="en-GB" dirty="0" smtClean="0">
                <a:ea typeface="Calibri" pitchFamily="84" charset="0"/>
                <a:cs typeface="Calibri" pitchFamily="84" charset="0"/>
              </a:rPr>
              <a:t> which would be called LADI (Laue </a:t>
            </a:r>
            <a:r>
              <a:rPr lang="en-GB" dirty="0" err="1" smtClean="0">
                <a:ea typeface="Calibri" pitchFamily="84" charset="0"/>
                <a:cs typeface="Calibri" pitchFamily="84" charset="0"/>
              </a:rPr>
              <a:t>Diffractometer</a:t>
            </a:r>
            <a:r>
              <a:rPr lang="en-GB" dirty="0" smtClean="0">
                <a:ea typeface="Calibri" pitchFamily="84" charset="0"/>
                <a:cs typeface="Calibri" pitchFamily="84" charset="0"/>
              </a:rPr>
              <a:t>). Secondly, for chemical crystallography a hot source neutron beam, providing shorter wavelength neutron wavelengths would allow the naturally higher diffraction resolution needs for data collection to be satisfied. This instrument would be called VIVALDI (Vertical....Laue </a:t>
            </a:r>
            <a:r>
              <a:rPr lang="en-GB" dirty="0" err="1" smtClean="0">
                <a:ea typeface="Calibri" pitchFamily="84" charset="0"/>
                <a:cs typeface="Calibri" pitchFamily="84" charset="0"/>
              </a:rPr>
              <a:t>Diffractometer</a:t>
            </a:r>
            <a:r>
              <a:rPr lang="en-GB" dirty="0" smtClean="0">
                <a:ea typeface="Calibri" pitchFamily="84" charset="0"/>
                <a:cs typeface="Calibri" pitchFamily="84" charset="0"/>
              </a:rPr>
              <a:t>). Each apparatus involved a cylindrical image plate fully surrounding the crystal and the </a:t>
            </a:r>
            <a:r>
              <a:rPr lang="en-GB" dirty="0" err="1" smtClean="0">
                <a:ea typeface="Calibri" pitchFamily="84" charset="0"/>
                <a:cs typeface="Calibri" pitchFamily="84" charset="0"/>
              </a:rPr>
              <a:t>Daresbury</a:t>
            </a:r>
            <a:r>
              <a:rPr lang="en-GB" dirty="0" smtClean="0">
                <a:ea typeface="Calibri" pitchFamily="84" charset="0"/>
                <a:cs typeface="Calibri" pitchFamily="84" charset="0"/>
              </a:rPr>
              <a:t> Laue software coordinate prediction algorithm needed amendment, as did the polarisation correction formula. A critical feature was the provision of neutron sensitive image plate materials by Dr Nobuo </a:t>
            </a:r>
            <a:r>
              <a:rPr lang="en-GB" dirty="0" err="1" smtClean="0">
                <a:ea typeface="Calibri" pitchFamily="84" charset="0"/>
                <a:cs typeface="Calibri" pitchFamily="84" charset="0"/>
              </a:rPr>
              <a:t>Niimura</a:t>
            </a:r>
            <a:r>
              <a:rPr lang="en-GB" dirty="0" smtClean="0">
                <a:ea typeface="Calibri" pitchFamily="84" charset="0"/>
                <a:cs typeface="Calibri" pitchFamily="84" charset="0"/>
              </a:rPr>
              <a:t> from the Japanese Atomic Energy Research Institute (JAERI) in Tokai, Japan, which was most helpful and a collaborative gesture that was greatly appreciated here in Europe. </a:t>
            </a:r>
          </a:p>
          <a:p>
            <a:pPr>
              <a:spcBef>
                <a:spcPct val="0"/>
              </a:spcBef>
            </a:pPr>
            <a:endParaRPr lang="en-GB" dirty="0" smtClean="0">
              <a:ea typeface="Calibri" pitchFamily="84" charset="0"/>
              <a:cs typeface="Calibri" pitchFamily="84" charset="0"/>
            </a:endParaRPr>
          </a:p>
          <a:p>
            <a:pPr>
              <a:spcBef>
                <a:spcPct val="0"/>
              </a:spcBef>
            </a:pPr>
            <a:r>
              <a:rPr lang="en-GB" dirty="0" smtClean="0">
                <a:ea typeface="Calibri" pitchFamily="84" charset="0"/>
                <a:cs typeface="Calibri" pitchFamily="84" charset="0"/>
              </a:rPr>
              <a:t>Clive and I wrote up a jointly authored book chapter for the HERCULES Course students book:-</a:t>
            </a:r>
          </a:p>
          <a:p>
            <a:pPr>
              <a:spcBef>
                <a:spcPct val="0"/>
              </a:spcBef>
            </a:pPr>
            <a:r>
              <a:rPr lang="en-GB" dirty="0" smtClean="0"/>
              <a:t>J.R. </a:t>
            </a:r>
            <a:r>
              <a:rPr lang="en-GB" dirty="0" err="1" smtClean="0"/>
              <a:t>Helliwell</a:t>
            </a:r>
            <a:r>
              <a:rPr lang="en-GB" dirty="0" smtClean="0"/>
              <a:t> and C Wilkinson "X–ray and neutron Laue diffraction" </a:t>
            </a:r>
            <a:r>
              <a:rPr lang="en-GB" dirty="0" err="1" smtClean="0"/>
              <a:t>Chaper</a:t>
            </a:r>
            <a:r>
              <a:rPr lang="en-GB" dirty="0" smtClean="0"/>
              <a:t> XII in the Hercules Vol. III "Neutron and Synchrotron Radiation for Condensed Matter Studies:  Applications to Soft Condensed Matter and Biology" Springer </a:t>
            </a:r>
            <a:r>
              <a:rPr lang="en-GB" dirty="0" err="1" smtClean="0"/>
              <a:t>Verlag</a:t>
            </a:r>
            <a:r>
              <a:rPr lang="en-GB" dirty="0" smtClean="0"/>
              <a:t> (1994).</a:t>
            </a:r>
          </a:p>
          <a:p>
            <a:pPr>
              <a:spcBef>
                <a:spcPct val="0"/>
              </a:spcBef>
            </a:pPr>
            <a:r>
              <a:rPr lang="en-US" dirty="0" smtClean="0"/>
              <a:t>and which outlined the ideas briefly </a:t>
            </a:r>
            <a:r>
              <a:rPr lang="en-US" dirty="0" err="1" smtClean="0"/>
              <a:t>summarised</a:t>
            </a:r>
            <a:r>
              <a:rPr lang="en-US" dirty="0" smtClean="0"/>
              <a:t> above. </a:t>
            </a:r>
          </a:p>
          <a:p>
            <a:pPr>
              <a:spcBef>
                <a:spcPct val="0"/>
              </a:spcBef>
            </a:pPr>
            <a:endParaRPr lang="en-US" dirty="0" smtClean="0"/>
          </a:p>
          <a:p>
            <a:pPr>
              <a:spcBef>
                <a:spcPct val="0"/>
              </a:spcBef>
            </a:pPr>
            <a:r>
              <a:rPr lang="en-US" dirty="0" smtClean="0"/>
              <a:t>A major review and summary of the field of neutron macromolecular crystallography has been published by </a:t>
            </a:r>
            <a:r>
              <a:rPr lang="en-US" dirty="0" err="1" smtClean="0"/>
              <a:t>Dr</a:t>
            </a:r>
            <a:r>
              <a:rPr lang="en-US" dirty="0" smtClean="0"/>
              <a:t> Matthew Blakeley in Crystallography Reviews </a:t>
            </a:r>
            <a:r>
              <a:rPr lang="en-GB" dirty="0" smtClean="0"/>
              <a:t>Vol. 15, No. 3, July–September 2009, 157–218. This includes a comparison of the effectiveness of Laue methods in neutron macromolecular crystallography, which shows how the ceiling of high molecular weight and of small sample, as well as the speed of measurement, has been significantly improved with the neutron Laue method. The increased background noise that inevitably comes from using the broader spectral </a:t>
            </a:r>
            <a:r>
              <a:rPr lang="en-GB" dirty="0" err="1" smtClean="0"/>
              <a:t>bandpass</a:t>
            </a:r>
            <a:r>
              <a:rPr lang="en-GB" dirty="0" smtClean="0"/>
              <a:t> has so far had only a marginal, if any effect, on affecting the diffraction resolution limit achieved.  The total elapsed time for make a data set measurement has also improved significantly. </a:t>
            </a:r>
          </a:p>
          <a:p>
            <a:pPr>
              <a:spcBef>
                <a:spcPct val="0"/>
              </a:spcBef>
            </a:pPr>
            <a:endParaRPr lang="en-GB" dirty="0" smtClean="0"/>
          </a:p>
          <a:p>
            <a:pPr>
              <a:spcBef>
                <a:spcPct val="0"/>
              </a:spcBef>
            </a:pPr>
            <a:r>
              <a:rPr lang="en-GB" dirty="0" smtClean="0"/>
              <a:t>Japan took a special initiative in this area within a major funded project known as an Organized Research Combination System (ORCS) grant from the Ministry of Education, Culture, Sports, Science and Technology of Japan to Dr </a:t>
            </a:r>
            <a:r>
              <a:rPr lang="en-GB" dirty="0" err="1" smtClean="0"/>
              <a:t>Niimura</a:t>
            </a:r>
            <a:r>
              <a:rPr lang="en-GB" dirty="0" smtClean="0"/>
              <a:t> and Dr Mizuno (Agriculture Research Institute, Tsukuba). Within this many scientists were involved in that effort, including many who took part in several international workshops hosted in Japan. Along with Prof Eric </a:t>
            </a:r>
            <a:r>
              <a:rPr lang="en-GB" dirty="0" err="1" smtClean="0"/>
              <a:t>Westhof</a:t>
            </a:r>
            <a:r>
              <a:rPr lang="en-GB" dirty="0" smtClean="0"/>
              <a:t> I was involved  on the ORCS Advisory Committee over a 5 year period from 2000 to 2005 with several trips to Japan during that time. Thus I was able to repay, on behalf of Europe, and give our thanks to, Dr </a:t>
            </a:r>
            <a:r>
              <a:rPr lang="en-GB" dirty="0" err="1" smtClean="0"/>
              <a:t>Niimura</a:t>
            </a:r>
            <a:r>
              <a:rPr lang="en-GB" dirty="0" smtClean="0"/>
              <a:t> and Japan for the gift of the neutron sensitive imaging plates referred to above. </a:t>
            </a:r>
            <a:r>
              <a:rPr lang="en-US" dirty="0" smtClean="0"/>
              <a:t>Obviously it was also very interesting scientifically as well from which I derived considerable intellectual benefit and for which I am also personally grateful.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LADI apparatus was an EMBL development and then installed at the neutron research reactor at the Institut Laue Langevin. </a:t>
            </a:r>
          </a:p>
          <a:p>
            <a:pPr>
              <a:spcBef>
                <a:spcPct val="0"/>
              </a:spcBef>
            </a:pPr>
            <a:r>
              <a:rPr lang="en-GB" smtClean="0"/>
              <a:t>Shown here is LADI I ie first version, as VIVALDI for chemical crystallography was in effect LADI II (not shown). Later LADI III has replaced LADI I with improved features. These were that the readout head was on the inner surface of the image plate and was therefore a factor of 2 more sensitive. The radius was also somewhat larger thus allowing a larger crystal and subsequent spot to spot spatial resolution to be better. Also, for a given crystal sample size, the unit cell diffraction order to order resolution could be improved. At bottom is an example LADI III protein crystal Laue pattern (courtesy Dr Matthew Blakeley). </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C478B8-9234-428A-9A95-38873BFB87D0}" type="slidenum">
              <a:rPr lang="en-GB">
                <a:ea typeface="ＭＳ Ｐゴシック" pitchFamily="84" charset="-128"/>
                <a:cs typeface="ＭＳ Ｐゴシック" pitchFamily="84" charset="-128"/>
              </a:rPr>
              <a:pPr fontAlgn="base">
                <a:spcBef>
                  <a:spcPct val="0"/>
                </a:spcBef>
                <a:spcAft>
                  <a:spcPct val="0"/>
                </a:spcAft>
              </a:pPr>
              <a:t>8</a:t>
            </a:fld>
            <a:endParaRPr lang="en-GB">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4A1023E-0379-4688-9F9A-A5F3F116E5F0}"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BACFFC2-B4A4-4743-BAE3-B1F29E67740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CDF2178-4058-44D7-BF16-EF7E21085590}"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F73B97-CB84-4F89-9152-6F957FB0708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0CE92EF-ED97-4288-9659-88BCDF5282F9}"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31B4793-22F4-48F2-B955-25B06704254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8CAB514-C9F4-4AD5-9747-3591D5C82443}"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9413B1-89C7-4F72-9B06-1825FE77380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99A1C1-2576-42F5-AA27-3CEB6285969B}"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F96181-F787-4BDF-B1A0-D7CEACA239E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43ACD3E-D08B-455A-A233-F3973DA44E0B}" type="datetimeFigureOut">
              <a:rPr lang="en-GB"/>
              <a:pPr>
                <a:defRPr/>
              </a:pPr>
              <a:t>8/21/14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D62DE02-C259-43B9-88F8-E093EBFC9F9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DD01931-5878-4022-8F82-AF5D022C8F33}" type="datetimeFigureOut">
              <a:rPr lang="en-GB"/>
              <a:pPr>
                <a:defRPr/>
              </a:pPr>
              <a:t>8/21/14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4FF6225-66FB-4574-A9FE-C01A7DF80CE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73F612D-B056-4184-AB65-885B364B4054}" type="datetimeFigureOut">
              <a:rPr lang="en-GB"/>
              <a:pPr>
                <a:defRPr/>
              </a:pPr>
              <a:t>8/21/14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1C44D97-34EE-4701-9B38-C1A995FCB33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89362F-A666-4E37-9647-FB828B4F89B5}" type="datetimeFigureOut">
              <a:rPr lang="en-GB"/>
              <a:pPr>
                <a:defRPr/>
              </a:pPr>
              <a:t>8/21/14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DA0FF20-A914-41F8-B6AA-9C084E14603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37A648-6EB4-417A-8948-B00E1D7F6741}" type="datetimeFigureOut">
              <a:rPr lang="en-GB"/>
              <a:pPr>
                <a:defRPr/>
              </a:pPr>
              <a:t>8/21/14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0E6F46D-FE7E-4840-8A0E-82DCDB87DA9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1A4EAC-D08B-4E28-8A04-1D9E2CF5680A}" type="datetimeFigureOut">
              <a:rPr lang="en-GB"/>
              <a:pPr>
                <a:defRPr/>
              </a:pPr>
              <a:t>8/21/14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14ACB7-B551-4949-933D-66A3894DB35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8E1DF8A-6C36-4955-8402-039ACC077F11}" type="datetimeFigureOut">
              <a:rPr lang="en-GB"/>
              <a:pPr>
                <a:defRPr/>
              </a:pPr>
              <a:t>8/21/14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BAFB3F9-679A-43AE-BFB6-1FA0620B353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cripts.iucr.org/cgi-bin/citedin?search_on=name&amp;author_name=Snell,%20E.H."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3.bin"/><Relationship Id="rId12" Type="http://schemas.openxmlformats.org/officeDocument/2006/relationships/image" Target="../media/image25.png"/><Relationship Id="rId13" Type="http://schemas.openxmlformats.org/officeDocument/2006/relationships/image" Target="../media/image29.gif"/><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oleObject" Target="../embeddings/oleObject1.bin"/><Relationship Id="rId8" Type="http://schemas.openxmlformats.org/officeDocument/2006/relationships/image" Target="../media/image23.png"/><Relationship Id="rId9" Type="http://schemas.openxmlformats.org/officeDocument/2006/relationships/oleObject" Target="../embeddings/oleObject2.bin"/><Relationship Id="rId10"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xml"/><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png"/><Relationship Id="rId1" Type="http://schemas.microsoft.com/office/2007/relationships/media" Target="../media/media1.gif"/><Relationship Id="rId2" Type="http://schemas.openxmlformats.org/officeDocument/2006/relationships/video" Target="../media/media1.gif"/></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6-PNAS USA"/>
          <p:cNvPicPr>
            <a:picLocks noChangeAspect="1" noChangeArrowheads="1"/>
          </p:cNvPicPr>
          <p:nvPr/>
        </p:nvPicPr>
        <p:blipFill>
          <a:blip r:embed="rId3"/>
          <a:srcRect t="26808" r="3139" b="23151"/>
          <a:stretch>
            <a:fillRect/>
          </a:stretch>
        </p:blipFill>
        <p:spPr bwMode="auto">
          <a:xfrm>
            <a:off x="179388" y="3933825"/>
            <a:ext cx="6335712" cy="2016125"/>
          </a:xfrm>
          <a:prstGeom prst="rect">
            <a:avLst/>
          </a:prstGeom>
          <a:noFill/>
          <a:ln w="9525">
            <a:noFill/>
            <a:miter lim="800000"/>
            <a:headEnd/>
            <a:tailEnd/>
          </a:ln>
        </p:spPr>
      </p:pic>
      <p:pic>
        <p:nvPicPr>
          <p:cNvPr id="36866" name="Picture 3" descr="Keith Hodgson.bmp"/>
          <p:cNvPicPr>
            <a:picLocks noChangeAspect="1"/>
          </p:cNvPicPr>
          <p:nvPr/>
        </p:nvPicPr>
        <p:blipFill>
          <a:blip r:embed="rId4"/>
          <a:srcRect/>
          <a:stretch>
            <a:fillRect/>
          </a:stretch>
        </p:blipFill>
        <p:spPr bwMode="auto">
          <a:xfrm>
            <a:off x="34925" y="188913"/>
            <a:ext cx="1512888" cy="2268537"/>
          </a:xfrm>
          <a:prstGeom prst="rect">
            <a:avLst/>
          </a:prstGeom>
          <a:noFill/>
          <a:ln w="9525">
            <a:noFill/>
            <a:miter lim="800000"/>
            <a:headEnd/>
            <a:tailEnd/>
          </a:ln>
        </p:spPr>
      </p:pic>
      <p:pic>
        <p:nvPicPr>
          <p:cNvPr id="36867" name="Picture 4" descr="Britt hedman.bmp"/>
          <p:cNvPicPr>
            <a:picLocks noChangeAspect="1"/>
          </p:cNvPicPr>
          <p:nvPr/>
        </p:nvPicPr>
        <p:blipFill>
          <a:blip r:embed="rId5"/>
          <a:srcRect/>
          <a:stretch>
            <a:fillRect/>
          </a:stretch>
        </p:blipFill>
        <p:spPr bwMode="auto">
          <a:xfrm>
            <a:off x="7164388" y="149225"/>
            <a:ext cx="1668462" cy="2728913"/>
          </a:xfrm>
          <a:prstGeom prst="rect">
            <a:avLst/>
          </a:prstGeom>
          <a:noFill/>
          <a:ln w="9525">
            <a:noFill/>
            <a:miter lim="800000"/>
            <a:headEnd/>
            <a:tailEnd/>
          </a:ln>
        </p:spPr>
      </p:pic>
      <p:sp>
        <p:nvSpPr>
          <p:cNvPr id="36868" name="TextBox 5"/>
          <p:cNvSpPr txBox="1">
            <a:spLocks noChangeArrowheads="1"/>
          </p:cNvSpPr>
          <p:nvPr/>
        </p:nvSpPr>
        <p:spPr bwMode="auto">
          <a:xfrm>
            <a:off x="395288" y="3165475"/>
            <a:ext cx="7993062" cy="730250"/>
          </a:xfrm>
          <a:prstGeom prst="rect">
            <a:avLst/>
          </a:prstGeom>
          <a:noFill/>
          <a:ln w="9525">
            <a:noFill/>
            <a:miter lim="800000"/>
            <a:headEnd/>
            <a:tailEnd/>
          </a:ln>
        </p:spPr>
        <p:txBody>
          <a:bodyPr>
            <a:prstTxWarp prst="textNoShape">
              <a:avLst/>
            </a:prstTxWarp>
            <a:spAutoFit/>
          </a:bodyPr>
          <a:lstStyle/>
          <a:p>
            <a:r>
              <a:rPr lang="en-GB" sz="1400">
                <a:latin typeface="Calibri" pitchFamily="84" charset="0"/>
              </a:rPr>
              <a:t>Stanford’s New Rings Workshops in the early  to mid 1980s re use of PEP highlighted the need for test assessments of such  beams;  a NATO Collaborative Research Award  with SSRL Stanford led to some pretty seminal work</a:t>
            </a:r>
          </a:p>
        </p:txBody>
      </p:sp>
      <p:sp>
        <p:nvSpPr>
          <p:cNvPr id="36869" name="TextBox 6"/>
          <p:cNvSpPr txBox="1">
            <a:spLocks noChangeArrowheads="1"/>
          </p:cNvSpPr>
          <p:nvPr/>
        </p:nvSpPr>
        <p:spPr bwMode="auto">
          <a:xfrm>
            <a:off x="34925" y="2565400"/>
            <a:ext cx="1538288"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Keith Hodgson</a:t>
            </a:r>
          </a:p>
        </p:txBody>
      </p:sp>
      <p:sp>
        <p:nvSpPr>
          <p:cNvPr id="36870" name="TextBox 7"/>
          <p:cNvSpPr txBox="1">
            <a:spLocks noChangeArrowheads="1"/>
          </p:cNvSpPr>
          <p:nvPr/>
        </p:nvSpPr>
        <p:spPr bwMode="auto">
          <a:xfrm>
            <a:off x="7235825" y="2781300"/>
            <a:ext cx="1425575"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Britt Hedman</a:t>
            </a:r>
          </a:p>
        </p:txBody>
      </p:sp>
      <p:pic>
        <p:nvPicPr>
          <p:cNvPr id="36871" name="Picture 3"/>
          <p:cNvPicPr>
            <a:picLocks noChangeAspect="1" noChangeArrowheads="1"/>
          </p:cNvPicPr>
          <p:nvPr/>
        </p:nvPicPr>
        <p:blipFill>
          <a:blip r:embed="rId6"/>
          <a:srcRect/>
          <a:stretch>
            <a:fillRect/>
          </a:stretch>
        </p:blipFill>
        <p:spPr bwMode="auto">
          <a:xfrm>
            <a:off x="2028825" y="188913"/>
            <a:ext cx="4722813" cy="2879725"/>
          </a:xfrm>
          <a:prstGeom prst="rect">
            <a:avLst/>
          </a:prstGeom>
          <a:noFill/>
          <a:ln w="9525">
            <a:noFill/>
            <a:miter lim="800000"/>
            <a:headEnd/>
            <a:tailEnd/>
          </a:ln>
        </p:spPr>
      </p:pic>
      <p:pic>
        <p:nvPicPr>
          <p:cNvPr id="36872" name="Picture 1" descr="84-1482.jpg"/>
          <p:cNvPicPr>
            <a:picLocks noChangeAspect="1"/>
          </p:cNvPicPr>
          <p:nvPr/>
        </p:nvPicPr>
        <p:blipFill>
          <a:blip r:embed="rId7"/>
          <a:srcRect l="22690" t="4288" r="39120" b="40460"/>
          <a:stretch>
            <a:fillRect/>
          </a:stretch>
        </p:blipFill>
        <p:spPr bwMode="auto">
          <a:xfrm>
            <a:off x="6948488" y="3789363"/>
            <a:ext cx="1949450" cy="2160587"/>
          </a:xfrm>
          <a:prstGeom prst="rect">
            <a:avLst/>
          </a:prstGeom>
          <a:noFill/>
          <a:ln w="9525">
            <a:noFill/>
            <a:miter lim="800000"/>
            <a:headEnd/>
            <a:tailEnd/>
          </a:ln>
        </p:spPr>
      </p:pic>
      <p:sp>
        <p:nvSpPr>
          <p:cNvPr id="36873" name="Text Box 4"/>
          <p:cNvSpPr txBox="1">
            <a:spLocks noChangeArrowheads="1"/>
          </p:cNvSpPr>
          <p:nvPr/>
        </p:nvSpPr>
        <p:spPr bwMode="auto">
          <a:xfrm>
            <a:off x="-36513" y="5949950"/>
            <a:ext cx="8512176" cy="1066800"/>
          </a:xfrm>
          <a:prstGeom prst="rect">
            <a:avLst/>
          </a:prstGeom>
          <a:noFill/>
          <a:ln w="9525">
            <a:noFill/>
            <a:miter lim="800000"/>
            <a:headEnd/>
            <a:tailEnd/>
          </a:ln>
        </p:spPr>
        <p:txBody>
          <a:bodyPr wrap="none">
            <a:prstTxWarp prst="textNoShape">
              <a:avLst/>
            </a:prstTxWarp>
            <a:spAutoFit/>
          </a:bodyPr>
          <a:lstStyle/>
          <a:p>
            <a:r>
              <a:rPr lang="en-GB" sz="1400">
                <a:latin typeface="Calibri" pitchFamily="84" charset="0"/>
              </a:rPr>
              <a:t>Focussing of the full SRS wiggler white X-ray beam onto a  20 microns gramicidin test crystal sample to simulate  </a:t>
            </a:r>
          </a:p>
          <a:p>
            <a:r>
              <a:rPr lang="en-GB" sz="1400">
                <a:latin typeface="Calibri" pitchFamily="84" charset="0"/>
              </a:rPr>
              <a:t>the proposed monochromatic undulator ESRF X-ray intensities to test if microcrystals of biological macromolecules </a:t>
            </a:r>
          </a:p>
          <a:p>
            <a:r>
              <a:rPr lang="en-GB" sz="1400">
                <a:latin typeface="Calibri" pitchFamily="84" charset="0"/>
              </a:rPr>
              <a:t>would withstand the X-ray thermal and radiation blast.</a:t>
            </a:r>
            <a:r>
              <a:rPr lang="en-GB">
                <a:latin typeface="Calibri" pitchFamily="84" charset="0"/>
              </a:rPr>
              <a:t> </a:t>
            </a:r>
          </a:p>
          <a:p>
            <a:endParaRPr lang="en-GB">
              <a:latin typeface="Calibri"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1"/>
          <p:cNvSpPr>
            <a:spLocks noGrp="1"/>
          </p:cNvSpPr>
          <p:nvPr>
            <p:ph type="title"/>
          </p:nvPr>
        </p:nvSpPr>
        <p:spPr/>
        <p:txBody>
          <a:bodyPr>
            <a:normAutofit fontScale="90000"/>
          </a:bodyPr>
          <a:lstStyle/>
          <a:p>
            <a:r>
              <a:rPr lang="en-GB" sz="2500" b="1" i="1" dirty="0" smtClean="0">
                <a:solidFill>
                  <a:srgbClr val="7030A0"/>
                </a:solidFill>
              </a:rPr>
              <a:t>The Laue method </a:t>
            </a:r>
            <a:r>
              <a:rPr lang="en-GB" sz="2500" dirty="0" smtClean="0"/>
              <a:t/>
            </a:r>
            <a:br>
              <a:rPr lang="en-GB" sz="2500" dirty="0" smtClean="0"/>
            </a:br>
            <a:r>
              <a:rPr lang="en-GB" sz="2500" dirty="0" err="1" smtClean="0"/>
              <a:t>Durward</a:t>
            </a:r>
            <a:r>
              <a:rPr lang="en-GB" sz="2500" dirty="0" smtClean="0"/>
              <a:t> Cruickshank and </a:t>
            </a:r>
            <a:r>
              <a:rPr lang="en-GB" sz="2500" dirty="0"/>
              <a:t>I joined </a:t>
            </a:r>
            <a:r>
              <a:rPr lang="en-GB" sz="2500" dirty="0" smtClean="0"/>
              <a:t>with Keith on </a:t>
            </a:r>
            <a:r>
              <a:rPr lang="en-GB" sz="2500" dirty="0"/>
              <a:t>this!</a:t>
            </a:r>
            <a:br>
              <a:rPr lang="en-GB" sz="2500" dirty="0"/>
            </a:br>
            <a:r>
              <a:rPr lang="en-GB" sz="2000" dirty="0"/>
              <a:t>A key result from SRS 9.6: learning that, by far, the Bragg reflections were in singlet Laue spots and which contradicted the early pioneers’ writings such as W L Bragg</a:t>
            </a:r>
          </a:p>
        </p:txBody>
      </p:sp>
      <p:pic>
        <p:nvPicPr>
          <p:cNvPr id="55298" name="Picture 4"/>
          <p:cNvPicPr>
            <a:picLocks noChangeAspect="1" noChangeArrowheads="1"/>
          </p:cNvPicPr>
          <p:nvPr/>
        </p:nvPicPr>
        <p:blipFill>
          <a:blip r:embed="rId3"/>
          <a:srcRect/>
          <a:stretch>
            <a:fillRect/>
          </a:stretch>
        </p:blipFill>
        <p:spPr bwMode="auto">
          <a:xfrm>
            <a:off x="2267744" y="1670050"/>
            <a:ext cx="3489325" cy="4711700"/>
          </a:xfrm>
          <a:prstGeom prst="rect">
            <a:avLst/>
          </a:prstGeom>
          <a:noFill/>
          <a:ln w="9525">
            <a:noFill/>
            <a:miter lim="800000"/>
            <a:headEnd/>
            <a:tailEnd/>
          </a:ln>
        </p:spPr>
      </p:pic>
      <p:sp>
        <p:nvSpPr>
          <p:cNvPr id="55299" name="TextBox 5"/>
          <p:cNvSpPr txBox="1">
            <a:spLocks noChangeArrowheads="1"/>
          </p:cNvSpPr>
          <p:nvPr/>
        </p:nvSpPr>
        <p:spPr bwMode="auto">
          <a:xfrm>
            <a:off x="22225" y="3346450"/>
            <a:ext cx="2266950" cy="146526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Colour coding:-</a:t>
            </a:r>
          </a:p>
          <a:p>
            <a:r>
              <a:rPr lang="en-GB">
                <a:latin typeface="Calibri" pitchFamily="84" charset="0"/>
              </a:rPr>
              <a:t>Green are singlet </a:t>
            </a:r>
          </a:p>
          <a:p>
            <a:r>
              <a:rPr lang="en-GB">
                <a:latin typeface="Calibri" pitchFamily="84" charset="0"/>
              </a:rPr>
              <a:t>reflections Laue spots;</a:t>
            </a:r>
          </a:p>
          <a:p>
            <a:r>
              <a:rPr lang="en-GB">
                <a:latin typeface="Calibri" pitchFamily="84" charset="0"/>
              </a:rPr>
              <a:t>Other colours are for </a:t>
            </a:r>
          </a:p>
          <a:p>
            <a:r>
              <a:rPr lang="en-GB">
                <a:latin typeface="Calibri" pitchFamily="84" charset="0"/>
              </a:rPr>
              <a:t>doublets, triplets etc</a:t>
            </a:r>
          </a:p>
        </p:txBody>
      </p:sp>
      <p:pic>
        <p:nvPicPr>
          <p:cNvPr id="55300" name="Picture 2"/>
          <p:cNvPicPr>
            <a:picLocks noChangeAspect="1" noChangeArrowheads="1"/>
          </p:cNvPicPr>
          <p:nvPr/>
        </p:nvPicPr>
        <p:blipFill>
          <a:blip r:embed="rId4"/>
          <a:srcRect/>
          <a:stretch>
            <a:fillRect/>
          </a:stretch>
        </p:blipFill>
        <p:spPr bwMode="auto">
          <a:xfrm>
            <a:off x="6444208" y="4005064"/>
            <a:ext cx="2419350" cy="2332037"/>
          </a:xfrm>
          <a:prstGeom prst="rect">
            <a:avLst/>
          </a:prstGeom>
          <a:noFill/>
          <a:ln w="9525">
            <a:noFill/>
            <a:miter lim="800000"/>
            <a:headEnd/>
            <a:tailEnd/>
          </a:ln>
        </p:spPr>
      </p:pic>
      <p:sp>
        <p:nvSpPr>
          <p:cNvPr id="55301" name="TextBox 1"/>
          <p:cNvSpPr txBox="1">
            <a:spLocks noChangeArrowheads="1"/>
          </p:cNvSpPr>
          <p:nvPr/>
        </p:nvSpPr>
        <p:spPr bwMode="auto">
          <a:xfrm>
            <a:off x="6938019" y="3645024"/>
            <a:ext cx="1522413" cy="366713"/>
          </a:xfrm>
          <a:prstGeom prst="rect">
            <a:avLst/>
          </a:prstGeom>
          <a:noFill/>
          <a:ln w="9525">
            <a:noFill/>
            <a:miter lim="800000"/>
            <a:headEnd/>
            <a:tailEnd/>
          </a:ln>
        </p:spPr>
        <p:txBody>
          <a:bodyPr wrap="none">
            <a:prstTxWarp prst="textNoShape">
              <a:avLst/>
            </a:prstTxWarp>
            <a:spAutoFit/>
          </a:bodyPr>
          <a:lstStyle/>
          <a:p>
            <a:r>
              <a:rPr lang="en-GB" dirty="0">
                <a:latin typeface="Calibri" pitchFamily="84" charset="0"/>
              </a:rPr>
              <a:t>C        H         M</a:t>
            </a:r>
          </a:p>
        </p:txBody>
      </p:sp>
      <p:sp>
        <p:nvSpPr>
          <p:cNvPr id="55302" name="TextBox 2"/>
          <p:cNvSpPr txBox="1">
            <a:spLocks noChangeArrowheads="1"/>
          </p:cNvSpPr>
          <p:nvPr/>
        </p:nvSpPr>
        <p:spPr bwMode="auto">
          <a:xfrm>
            <a:off x="35496" y="6411913"/>
            <a:ext cx="5524526" cy="338554"/>
          </a:xfrm>
          <a:prstGeom prst="rect">
            <a:avLst/>
          </a:prstGeom>
          <a:noFill/>
          <a:ln w="9525">
            <a:noFill/>
            <a:miter lim="800000"/>
            <a:headEnd/>
            <a:tailEnd/>
          </a:ln>
        </p:spPr>
        <p:txBody>
          <a:bodyPr wrap="none">
            <a:prstTxWarp prst="textNoShape">
              <a:avLst/>
            </a:prstTxWarp>
            <a:spAutoFit/>
          </a:bodyPr>
          <a:lstStyle/>
          <a:p>
            <a:r>
              <a:rPr lang="en-GB" sz="1600" dirty="0">
                <a:latin typeface="Calibri" pitchFamily="84" charset="0"/>
              </a:rPr>
              <a:t>Cruickshank, </a:t>
            </a:r>
            <a:r>
              <a:rPr lang="en-GB" sz="1600" dirty="0" err="1">
                <a:latin typeface="Calibri" pitchFamily="84" charset="0"/>
              </a:rPr>
              <a:t>Helliwell</a:t>
            </a:r>
            <a:r>
              <a:rPr lang="en-GB" sz="1600" dirty="0">
                <a:latin typeface="Calibri" pitchFamily="84" charset="0"/>
              </a:rPr>
              <a:t> &amp; </a:t>
            </a:r>
            <a:r>
              <a:rPr lang="en-GB" sz="1600" dirty="0" err="1">
                <a:latin typeface="Calibri" pitchFamily="84" charset="0"/>
              </a:rPr>
              <a:t>Moffat</a:t>
            </a:r>
            <a:r>
              <a:rPr lang="en-GB" sz="1600" dirty="0">
                <a:latin typeface="Calibri" pitchFamily="84" charset="0"/>
              </a:rPr>
              <a:t> </a:t>
            </a:r>
            <a:r>
              <a:rPr lang="en-GB" sz="1600" dirty="0" err="1">
                <a:latin typeface="Calibri" pitchFamily="84" charset="0"/>
              </a:rPr>
              <a:t>Acta</a:t>
            </a:r>
            <a:r>
              <a:rPr lang="en-GB" sz="1600" dirty="0">
                <a:latin typeface="Calibri" pitchFamily="84" charset="0"/>
              </a:rPr>
              <a:t>. </a:t>
            </a:r>
            <a:r>
              <a:rPr lang="en-GB" sz="1600" dirty="0" err="1">
                <a:latin typeface="Calibri" pitchFamily="84" charset="0"/>
              </a:rPr>
              <a:t>Cryst</a:t>
            </a:r>
            <a:r>
              <a:rPr lang="en-GB" sz="1600" dirty="0">
                <a:latin typeface="Calibri" pitchFamily="84" charset="0"/>
              </a:rPr>
              <a:t>. A43, 656-674 (1987)</a:t>
            </a:r>
          </a:p>
        </p:txBody>
      </p:sp>
      <p:sp>
        <p:nvSpPr>
          <p:cNvPr id="2" name="TextBox 1"/>
          <p:cNvSpPr txBox="1"/>
          <p:nvPr/>
        </p:nvSpPr>
        <p:spPr>
          <a:xfrm>
            <a:off x="6046834" y="6453336"/>
            <a:ext cx="3133678" cy="307777"/>
          </a:xfrm>
          <a:prstGeom prst="rect">
            <a:avLst/>
          </a:prstGeom>
          <a:noFill/>
        </p:spPr>
        <p:txBody>
          <a:bodyPr wrap="none" rtlCol="0">
            <a:spAutoFit/>
          </a:bodyPr>
          <a:lstStyle/>
          <a:p>
            <a:r>
              <a:rPr lang="en-GB" sz="1400" dirty="0" smtClean="0"/>
              <a:t>Outside York University Physics </a:t>
            </a:r>
            <a:r>
              <a:rPr lang="en-GB" sz="1400" dirty="0" err="1" smtClean="0"/>
              <a:t>Dept</a:t>
            </a:r>
            <a:endParaRPr lang="en-GB" sz="1400" dirty="0"/>
          </a:p>
        </p:txBody>
      </p:sp>
      <p:sp>
        <p:nvSpPr>
          <p:cNvPr id="9" name="TextBox 1"/>
          <p:cNvSpPr txBox="1">
            <a:spLocks noChangeArrowheads="1"/>
          </p:cNvSpPr>
          <p:nvPr/>
        </p:nvSpPr>
        <p:spPr bwMode="auto">
          <a:xfrm>
            <a:off x="6046834" y="1418571"/>
            <a:ext cx="3206257" cy="1938992"/>
          </a:xfrm>
          <a:prstGeom prst="rect">
            <a:avLst/>
          </a:prstGeom>
          <a:noFill/>
          <a:ln w="9525">
            <a:noFill/>
            <a:miter lim="800000"/>
            <a:headEnd/>
            <a:tailEnd/>
          </a:ln>
        </p:spPr>
        <p:txBody>
          <a:bodyPr wrap="square">
            <a:prstTxWarp prst="textNoShape">
              <a:avLst/>
            </a:prstTxWarp>
            <a:spAutoFit/>
          </a:bodyPr>
          <a:lstStyle/>
          <a:p>
            <a:r>
              <a:rPr lang="en-GB" sz="2400" dirty="0" smtClean="0">
                <a:latin typeface="Calibri" pitchFamily="84" charset="0"/>
              </a:rPr>
              <a:t>	</a:t>
            </a:r>
            <a:r>
              <a:rPr lang="en-GB" sz="2400" b="1" i="1" dirty="0" err="1" smtClean="0">
                <a:solidFill>
                  <a:srgbClr val="0070C0"/>
                </a:solidFill>
                <a:latin typeface="Calibri" pitchFamily="84" charset="0"/>
              </a:rPr>
              <a:t>Moffat</a:t>
            </a:r>
            <a:r>
              <a:rPr lang="en-GB" sz="2400" b="1" i="1" dirty="0">
                <a:solidFill>
                  <a:srgbClr val="0070C0"/>
                </a:solidFill>
                <a:latin typeface="Calibri" pitchFamily="84" charset="0"/>
              </a:rPr>
              <a:t>: </a:t>
            </a:r>
            <a:endParaRPr lang="en-GB" sz="2400" b="1" i="1" dirty="0" smtClean="0">
              <a:solidFill>
                <a:srgbClr val="0070C0"/>
              </a:solidFill>
              <a:latin typeface="Calibri" pitchFamily="84" charset="0"/>
            </a:endParaRPr>
          </a:p>
          <a:p>
            <a:r>
              <a:rPr lang="en-GB" sz="2400" b="1" i="1" dirty="0" smtClean="0">
                <a:solidFill>
                  <a:srgbClr val="0070C0"/>
                </a:solidFill>
                <a:latin typeface="Calibri" pitchFamily="84" charset="0"/>
              </a:rPr>
              <a:t>“With </a:t>
            </a:r>
            <a:r>
              <a:rPr lang="en-GB" sz="2400" b="1" i="1" dirty="0">
                <a:solidFill>
                  <a:srgbClr val="0070C0"/>
                </a:solidFill>
                <a:latin typeface="Calibri" pitchFamily="84" charset="0"/>
              </a:rPr>
              <a:t>the </a:t>
            </a:r>
            <a:r>
              <a:rPr lang="en-GB" sz="2400" b="1" i="1" dirty="0" smtClean="0">
                <a:solidFill>
                  <a:srgbClr val="0070C0"/>
                </a:solidFill>
                <a:latin typeface="Calibri" pitchFamily="84" charset="0"/>
              </a:rPr>
              <a:t>ESRF or APS a </a:t>
            </a:r>
            <a:r>
              <a:rPr lang="en-GB" sz="2400" b="1" i="1" dirty="0">
                <a:solidFill>
                  <a:srgbClr val="0070C0"/>
                </a:solidFill>
                <a:latin typeface="Calibri" pitchFamily="84" charset="0"/>
              </a:rPr>
              <a:t>single bunch </a:t>
            </a:r>
            <a:r>
              <a:rPr lang="en-GB" sz="2400" b="1" i="1" dirty="0" smtClean="0">
                <a:solidFill>
                  <a:srgbClr val="0070C0"/>
                </a:solidFill>
                <a:latin typeface="Calibri" pitchFamily="84" charset="0"/>
              </a:rPr>
              <a:t>allows  </a:t>
            </a:r>
            <a:r>
              <a:rPr lang="en-GB" sz="2400" b="1" i="1" dirty="0" err="1" smtClean="0">
                <a:solidFill>
                  <a:srgbClr val="0070C0"/>
                </a:solidFill>
                <a:latin typeface="Calibri" pitchFamily="84" charset="0"/>
              </a:rPr>
              <a:t>nsec</a:t>
            </a:r>
            <a:r>
              <a:rPr lang="en-GB" sz="2400" b="1" i="1" dirty="0" smtClean="0">
                <a:solidFill>
                  <a:srgbClr val="0070C0"/>
                </a:solidFill>
                <a:latin typeface="Calibri" pitchFamily="84" charset="0"/>
              </a:rPr>
              <a:t> </a:t>
            </a:r>
            <a:r>
              <a:rPr lang="en-GB" sz="2400" b="1" i="1" dirty="0">
                <a:solidFill>
                  <a:srgbClr val="0070C0"/>
                </a:solidFill>
                <a:latin typeface="Calibri" pitchFamily="84" charset="0"/>
              </a:rPr>
              <a:t>Laue </a:t>
            </a:r>
            <a:r>
              <a:rPr lang="en-GB" sz="2400" b="1" i="1" dirty="0" smtClean="0">
                <a:solidFill>
                  <a:srgbClr val="0070C0"/>
                </a:solidFill>
                <a:latin typeface="Calibri" pitchFamily="84" charset="0"/>
              </a:rPr>
              <a:t>protein crystallography</a:t>
            </a:r>
            <a:r>
              <a:rPr lang="en-GB" sz="2400" dirty="0" smtClean="0">
                <a:latin typeface="Calibri" pitchFamily="84" charset="0"/>
              </a:rPr>
              <a:t>”</a:t>
            </a:r>
            <a:endParaRPr lang="en-GB" sz="2400" dirty="0">
              <a:latin typeface="Calibri"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62880" y="701824"/>
            <a:ext cx="8229600" cy="1143000"/>
          </a:xfrm>
        </p:spPr>
        <p:txBody>
          <a:bodyPr/>
          <a:lstStyle/>
          <a:p>
            <a:r>
              <a:rPr lang="en-GB" sz="2800" b="1" i="1" dirty="0" smtClean="0">
                <a:solidFill>
                  <a:srgbClr val="7030A0"/>
                </a:solidFill>
              </a:rPr>
              <a:t>Benchmarking </a:t>
            </a:r>
            <a:r>
              <a:rPr lang="en-GB" sz="2800" b="1" i="1" dirty="0">
                <a:solidFill>
                  <a:srgbClr val="7030A0"/>
                </a:solidFill>
              </a:rPr>
              <a:t>the </a:t>
            </a:r>
            <a:r>
              <a:rPr lang="en-GB" sz="2800" b="1" i="1" dirty="0" smtClean="0">
                <a:solidFill>
                  <a:srgbClr val="7030A0"/>
                </a:solidFill>
              </a:rPr>
              <a:t>crystal sample perfection</a:t>
            </a:r>
            <a:r>
              <a:rPr lang="en-GB" sz="2800" b="1" i="1" dirty="0">
                <a:solidFill>
                  <a:srgbClr val="7030A0"/>
                </a:solidFill>
              </a:rPr>
              <a:t/>
            </a:r>
            <a:br>
              <a:rPr lang="en-GB" sz="2800" b="1" i="1" dirty="0">
                <a:solidFill>
                  <a:srgbClr val="7030A0"/>
                </a:solidFill>
              </a:rPr>
            </a:br>
            <a:r>
              <a:rPr lang="en-GB" sz="1800" i="1" dirty="0" err="1" smtClean="0"/>
              <a:t>Acta</a:t>
            </a:r>
            <a:r>
              <a:rPr lang="en-GB" sz="1800" i="1" dirty="0" smtClean="0"/>
              <a:t> </a:t>
            </a:r>
            <a:r>
              <a:rPr lang="en-GB" sz="1800" i="1" dirty="0" err="1"/>
              <a:t>Cryst</a:t>
            </a:r>
            <a:r>
              <a:rPr lang="en-GB" sz="1800" i="1" dirty="0"/>
              <a:t>.</a:t>
            </a:r>
            <a:r>
              <a:rPr lang="en-GB" sz="1800" dirty="0"/>
              <a:t> (1995). D</a:t>
            </a:r>
            <a:r>
              <a:rPr lang="en-GB" sz="1800" b="1" dirty="0"/>
              <a:t>51</a:t>
            </a:r>
            <a:r>
              <a:rPr lang="en-GB" sz="1800" dirty="0"/>
              <a:t>, 1099-1102   </a:t>
            </a:r>
            <a:r>
              <a:rPr lang="en-GB" sz="1800" b="1" dirty="0"/>
              <a:t/>
            </a:r>
            <a:br>
              <a:rPr lang="en-GB" sz="1800" b="1" dirty="0"/>
            </a:br>
            <a:r>
              <a:rPr lang="en-GB" sz="1800" b="1" dirty="0">
                <a:hlinkClick r:id="rId3"/>
              </a:rPr>
              <a:t>E. H. Snell</a:t>
            </a:r>
            <a:r>
              <a:rPr lang="en-GB" sz="1800" b="1" dirty="0"/>
              <a:t> et al </a:t>
            </a:r>
            <a:br>
              <a:rPr lang="en-GB" sz="1800" b="1" dirty="0"/>
            </a:br>
            <a:endParaRPr lang="en-GB" sz="1800" dirty="0"/>
          </a:p>
        </p:txBody>
      </p:sp>
      <p:pic>
        <p:nvPicPr>
          <p:cNvPr id="84994" name="Picture 5"/>
          <p:cNvPicPr>
            <a:picLocks noChangeAspect="1" noChangeArrowheads="1"/>
          </p:cNvPicPr>
          <p:nvPr/>
        </p:nvPicPr>
        <p:blipFill rotWithShape="1">
          <a:blip r:embed="rId4"/>
          <a:srcRect l="26584" t="29758" r="25023" b="33397"/>
          <a:stretch/>
        </p:blipFill>
        <p:spPr bwMode="auto">
          <a:xfrm>
            <a:off x="1036320" y="2368997"/>
            <a:ext cx="1664018" cy="915987"/>
          </a:xfrm>
          <a:prstGeom prst="rect">
            <a:avLst/>
          </a:prstGeom>
          <a:noFill/>
          <a:ln w="9525">
            <a:noFill/>
            <a:miter lim="800000"/>
            <a:headEnd/>
            <a:tailEnd/>
          </a:ln>
        </p:spPr>
      </p:pic>
      <p:pic>
        <p:nvPicPr>
          <p:cNvPr id="84995" name="Picture 6"/>
          <p:cNvPicPr>
            <a:picLocks noChangeAspect="1" noChangeArrowheads="1"/>
          </p:cNvPicPr>
          <p:nvPr/>
        </p:nvPicPr>
        <p:blipFill rotWithShape="1">
          <a:blip r:embed="rId5"/>
          <a:srcRect l="33333" t="17310" r="26666" b="27091"/>
          <a:stretch/>
        </p:blipFill>
        <p:spPr bwMode="auto">
          <a:xfrm>
            <a:off x="6858000" y="1985392"/>
            <a:ext cx="1371600" cy="1371600"/>
          </a:xfrm>
          <a:prstGeom prst="rect">
            <a:avLst/>
          </a:prstGeom>
          <a:noFill/>
          <a:ln w="9525">
            <a:noFill/>
            <a:miter lim="800000"/>
            <a:headEnd/>
            <a:tailEnd/>
          </a:ln>
        </p:spPr>
      </p:pic>
      <p:pic>
        <p:nvPicPr>
          <p:cNvPr id="84996" name="Picture 2" descr="http://www.hwi.buffalo.edu/faculty_research/Snell/Eddie_Snell.jpg"/>
          <p:cNvPicPr>
            <a:picLocks noChangeAspect="1" noChangeArrowheads="1"/>
          </p:cNvPicPr>
          <p:nvPr/>
        </p:nvPicPr>
        <p:blipFill>
          <a:blip r:embed="rId6"/>
          <a:srcRect/>
          <a:stretch>
            <a:fillRect/>
          </a:stretch>
        </p:blipFill>
        <p:spPr bwMode="auto">
          <a:xfrm>
            <a:off x="152400" y="4437063"/>
            <a:ext cx="1503363" cy="1878012"/>
          </a:xfrm>
          <a:prstGeom prst="rect">
            <a:avLst/>
          </a:prstGeom>
          <a:noFill/>
          <a:ln w="9525">
            <a:noFill/>
            <a:miter lim="800000"/>
            <a:headEnd/>
            <a:tailEnd/>
          </a:ln>
        </p:spPr>
      </p:pic>
      <p:sp>
        <p:nvSpPr>
          <p:cNvPr id="84997" name="TextBox 3"/>
          <p:cNvSpPr txBox="1">
            <a:spLocks noChangeArrowheads="1"/>
          </p:cNvSpPr>
          <p:nvPr/>
        </p:nvSpPr>
        <p:spPr bwMode="auto">
          <a:xfrm>
            <a:off x="152400" y="6396038"/>
            <a:ext cx="1249363" cy="36671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Eddie Snell </a:t>
            </a:r>
          </a:p>
        </p:txBody>
      </p:sp>
      <p:pic>
        <p:nvPicPr>
          <p:cNvPr id="84998" name="Picture 8"/>
          <p:cNvPicPr>
            <a:picLocks noChangeAspect="1"/>
          </p:cNvPicPr>
          <p:nvPr/>
        </p:nvPicPr>
        <p:blipFill>
          <a:blip r:embed="rId7"/>
          <a:srcRect/>
          <a:stretch>
            <a:fillRect/>
          </a:stretch>
        </p:blipFill>
        <p:spPr bwMode="auto">
          <a:xfrm>
            <a:off x="2771775" y="4464050"/>
            <a:ext cx="1368425" cy="1970088"/>
          </a:xfrm>
          <a:prstGeom prst="rect">
            <a:avLst/>
          </a:prstGeom>
          <a:noFill/>
          <a:ln w="9525">
            <a:noFill/>
            <a:miter lim="800000"/>
            <a:headEnd/>
            <a:tailEnd/>
          </a:ln>
        </p:spPr>
      </p:pic>
      <p:sp>
        <p:nvSpPr>
          <p:cNvPr id="84999" name="TextBox 9"/>
          <p:cNvSpPr txBox="1">
            <a:spLocks noChangeArrowheads="1"/>
          </p:cNvSpPr>
          <p:nvPr/>
        </p:nvSpPr>
        <p:spPr bwMode="auto">
          <a:xfrm>
            <a:off x="2700338" y="6524625"/>
            <a:ext cx="1700212" cy="366713"/>
          </a:xfrm>
          <a:prstGeom prst="rect">
            <a:avLst/>
          </a:prstGeom>
          <a:noFill/>
          <a:ln w="9525">
            <a:noFill/>
            <a:miter lim="800000"/>
            <a:headEnd/>
            <a:tailEnd/>
          </a:ln>
        </p:spPr>
        <p:txBody>
          <a:bodyPr>
            <a:prstTxWarp prst="textNoShape">
              <a:avLst/>
            </a:prstTxWarp>
            <a:spAutoFit/>
          </a:bodyPr>
          <a:lstStyle/>
          <a:p>
            <a:r>
              <a:rPr lang="en-GB">
                <a:latin typeface="Calibri" pitchFamily="84" charset="0"/>
              </a:rPr>
              <a:t>Vivian Stojanoff</a:t>
            </a:r>
          </a:p>
        </p:txBody>
      </p:sp>
      <p:sp>
        <p:nvSpPr>
          <p:cNvPr id="85000" name="TextBox 4"/>
          <p:cNvSpPr txBox="1">
            <a:spLocks noChangeArrowheads="1"/>
          </p:cNvSpPr>
          <p:nvPr/>
        </p:nvSpPr>
        <p:spPr bwMode="auto">
          <a:xfrm>
            <a:off x="1143000" y="3566344"/>
            <a:ext cx="1412875" cy="366712"/>
          </a:xfrm>
          <a:prstGeom prst="rect">
            <a:avLst/>
          </a:prstGeom>
          <a:noFill/>
          <a:ln w="9525">
            <a:noFill/>
            <a:miter lim="800000"/>
            <a:headEnd/>
            <a:tailEnd/>
          </a:ln>
        </p:spPr>
        <p:txBody>
          <a:bodyPr wrap="none">
            <a:prstTxWarp prst="textNoShape">
              <a:avLst/>
            </a:prstTxWarp>
            <a:spAutoFit/>
          </a:bodyPr>
          <a:lstStyle/>
          <a:p>
            <a:r>
              <a:rPr lang="en-GB" dirty="0">
                <a:latin typeface="Calibri" pitchFamily="84" charset="0"/>
              </a:rPr>
              <a:t>Microgravity </a:t>
            </a:r>
          </a:p>
        </p:txBody>
      </p:sp>
      <p:sp>
        <p:nvSpPr>
          <p:cNvPr id="85001" name="TextBox 5"/>
          <p:cNvSpPr txBox="1">
            <a:spLocks noChangeArrowheads="1"/>
          </p:cNvSpPr>
          <p:nvPr/>
        </p:nvSpPr>
        <p:spPr bwMode="auto">
          <a:xfrm>
            <a:off x="6484938" y="3573016"/>
            <a:ext cx="2043112" cy="366713"/>
          </a:xfrm>
          <a:prstGeom prst="rect">
            <a:avLst/>
          </a:prstGeom>
          <a:noFill/>
          <a:ln w="9525">
            <a:noFill/>
            <a:miter lim="800000"/>
            <a:headEnd/>
            <a:tailEnd/>
          </a:ln>
        </p:spPr>
        <p:txBody>
          <a:bodyPr wrap="none">
            <a:prstTxWarp prst="textNoShape">
              <a:avLst/>
            </a:prstTxWarp>
            <a:spAutoFit/>
          </a:bodyPr>
          <a:lstStyle/>
          <a:p>
            <a:r>
              <a:rPr lang="en-GB" dirty="0">
                <a:latin typeface="Calibri" pitchFamily="84" charset="0"/>
              </a:rPr>
              <a:t>Earth grown control</a:t>
            </a:r>
          </a:p>
        </p:txBody>
      </p:sp>
      <p:sp>
        <p:nvSpPr>
          <p:cNvPr id="85002" name="TextBox 6"/>
          <p:cNvSpPr txBox="1">
            <a:spLocks noChangeArrowheads="1"/>
          </p:cNvSpPr>
          <p:nvPr/>
        </p:nvSpPr>
        <p:spPr bwMode="auto">
          <a:xfrm>
            <a:off x="3419475" y="1989138"/>
            <a:ext cx="2284413" cy="915987"/>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       </a:t>
            </a:r>
            <a:r>
              <a:rPr lang="en-GB" b="1">
                <a:latin typeface="Calibri" pitchFamily="84" charset="0"/>
              </a:rPr>
              <a:t>Spot smearing</a:t>
            </a:r>
          </a:p>
          <a:p>
            <a:r>
              <a:rPr lang="en-GB">
                <a:latin typeface="Calibri" pitchFamily="84" charset="0"/>
              </a:rPr>
              <a:t>(SRS 9.5 in Laue mode </a:t>
            </a:r>
          </a:p>
          <a:p>
            <a:r>
              <a:rPr lang="en-GB">
                <a:latin typeface="Calibri" pitchFamily="84" charset="0"/>
              </a:rPr>
              <a:t>     xstal_to_Det 2.4m)</a:t>
            </a:r>
          </a:p>
        </p:txBody>
      </p:sp>
      <p:pic>
        <p:nvPicPr>
          <p:cNvPr id="85003" name="Picture 2" descr="http://app1.unmc.edu/PublicAffairs/TodaySite/Images/SiteImages/DSBorgstahl208.jpg"/>
          <p:cNvPicPr>
            <a:picLocks noChangeAspect="1" noChangeArrowheads="1"/>
          </p:cNvPicPr>
          <p:nvPr/>
        </p:nvPicPr>
        <p:blipFill>
          <a:blip r:embed="rId8"/>
          <a:srcRect l="7243" t="7005" r="7014" b="11005"/>
          <a:stretch>
            <a:fillRect/>
          </a:stretch>
        </p:blipFill>
        <p:spPr bwMode="auto">
          <a:xfrm>
            <a:off x="5053013" y="4464050"/>
            <a:ext cx="1431925" cy="2060575"/>
          </a:xfrm>
          <a:prstGeom prst="rect">
            <a:avLst/>
          </a:prstGeom>
          <a:noFill/>
          <a:ln w="9525">
            <a:noFill/>
            <a:miter lim="800000"/>
            <a:headEnd/>
            <a:tailEnd/>
          </a:ln>
        </p:spPr>
      </p:pic>
      <p:sp>
        <p:nvSpPr>
          <p:cNvPr id="85004" name="TextBox 7"/>
          <p:cNvSpPr txBox="1">
            <a:spLocks noChangeArrowheads="1"/>
          </p:cNvSpPr>
          <p:nvPr/>
        </p:nvSpPr>
        <p:spPr bwMode="auto">
          <a:xfrm>
            <a:off x="4968875" y="6488113"/>
            <a:ext cx="1674813" cy="36671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Gloria Borgstahl</a:t>
            </a:r>
          </a:p>
        </p:txBody>
      </p:sp>
      <p:pic>
        <p:nvPicPr>
          <p:cNvPr id="85005" name="Picture 4" descr="http://www.boggonlab.org/images/people/tjb.JPG"/>
          <p:cNvPicPr>
            <a:picLocks noChangeAspect="1" noChangeArrowheads="1"/>
          </p:cNvPicPr>
          <p:nvPr/>
        </p:nvPicPr>
        <p:blipFill>
          <a:blip r:embed="rId9"/>
          <a:srcRect l="16850" t="7770" r="16371" b="17007"/>
          <a:stretch>
            <a:fillRect/>
          </a:stretch>
        </p:blipFill>
        <p:spPr bwMode="auto">
          <a:xfrm>
            <a:off x="6997700" y="4437063"/>
            <a:ext cx="1716088" cy="2024062"/>
          </a:xfrm>
          <a:prstGeom prst="rect">
            <a:avLst/>
          </a:prstGeom>
          <a:noFill/>
          <a:ln w="9525">
            <a:noFill/>
            <a:miter lim="800000"/>
            <a:headEnd/>
            <a:tailEnd/>
          </a:ln>
        </p:spPr>
      </p:pic>
      <p:sp>
        <p:nvSpPr>
          <p:cNvPr id="85006" name="TextBox 10"/>
          <p:cNvSpPr txBox="1">
            <a:spLocks noChangeArrowheads="1"/>
          </p:cNvSpPr>
          <p:nvPr/>
        </p:nvSpPr>
        <p:spPr bwMode="auto">
          <a:xfrm>
            <a:off x="7235825" y="6524625"/>
            <a:ext cx="1385888"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Titus Boggon</a:t>
            </a:r>
          </a:p>
        </p:txBody>
      </p:sp>
      <p:sp>
        <p:nvSpPr>
          <p:cNvPr id="85007" name="TextBox 2"/>
          <p:cNvSpPr txBox="1">
            <a:spLocks noChangeArrowheads="1"/>
          </p:cNvSpPr>
          <p:nvPr/>
        </p:nvSpPr>
        <p:spPr bwMode="auto">
          <a:xfrm>
            <a:off x="2843213" y="3140968"/>
            <a:ext cx="3582987" cy="1190625"/>
          </a:xfrm>
          <a:prstGeom prst="rect">
            <a:avLst/>
          </a:prstGeom>
          <a:noFill/>
          <a:ln w="9525">
            <a:noFill/>
            <a:miter lim="800000"/>
            <a:headEnd/>
            <a:tailEnd/>
          </a:ln>
        </p:spPr>
        <p:txBody>
          <a:bodyPr wrap="none">
            <a:prstTxWarp prst="textNoShape">
              <a:avLst/>
            </a:prstTxWarp>
            <a:spAutoFit/>
          </a:bodyPr>
          <a:lstStyle/>
          <a:p>
            <a:r>
              <a:rPr lang="en-GB" b="1" i="1" dirty="0">
                <a:solidFill>
                  <a:srgbClr val="00B050"/>
                </a:solidFill>
                <a:latin typeface="Calibri" pitchFamily="84" charset="0"/>
              </a:rPr>
              <a:t>µg research gave new vibrancy </a:t>
            </a:r>
          </a:p>
          <a:p>
            <a:r>
              <a:rPr lang="en-GB" b="1" i="1" dirty="0">
                <a:solidFill>
                  <a:srgbClr val="00B050"/>
                </a:solidFill>
                <a:latin typeface="Calibri" pitchFamily="84" charset="0"/>
              </a:rPr>
              <a:t>and benchmarks to our research on </a:t>
            </a:r>
          </a:p>
          <a:p>
            <a:r>
              <a:rPr lang="en-GB" b="1" i="1" dirty="0">
                <a:solidFill>
                  <a:srgbClr val="00B050"/>
                </a:solidFill>
                <a:latin typeface="Calibri" pitchFamily="84" charset="0"/>
              </a:rPr>
              <a:t>	crystal growth</a:t>
            </a:r>
          </a:p>
          <a:p>
            <a:endParaRPr lang="en-GB" dirty="0">
              <a:latin typeface="Calibri" pitchFamily="84" charset="0"/>
            </a:endParaRPr>
          </a:p>
        </p:txBody>
      </p:sp>
      <p:pic>
        <p:nvPicPr>
          <p:cNvPr id="17"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515" y="43776"/>
            <a:ext cx="1222117" cy="194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6899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itle 2"/>
          <p:cNvSpPr>
            <a:spLocks noGrp="1"/>
          </p:cNvSpPr>
          <p:nvPr>
            <p:ph type="title"/>
          </p:nvPr>
        </p:nvSpPr>
        <p:spPr/>
        <p:txBody>
          <a:bodyPr rtlCol="0">
            <a:normAutofit fontScale="90000"/>
          </a:bodyPr>
          <a:lstStyle/>
          <a:p>
            <a:pPr fontAlgn="auto">
              <a:spcAft>
                <a:spcPts val="0"/>
              </a:spcAft>
              <a:defRPr/>
            </a:pPr>
            <a:r>
              <a:rPr lang="en-GB" sz="2800" b="1" i="1" dirty="0" smtClean="0">
                <a:solidFill>
                  <a:srgbClr val="7030A0"/>
                </a:solidFill>
                <a:ea typeface="+mj-ea"/>
                <a:cs typeface="+mj-cs"/>
              </a:rPr>
              <a:t>We conducted many studies to validate the Laue method and the </a:t>
            </a:r>
            <a:r>
              <a:rPr lang="en-GB" sz="2800" b="1" i="1" dirty="0" err="1" smtClean="0">
                <a:solidFill>
                  <a:srgbClr val="7030A0"/>
                </a:solidFill>
                <a:ea typeface="+mj-ea"/>
                <a:cs typeface="+mj-cs"/>
              </a:rPr>
              <a:t>Daresbury</a:t>
            </a:r>
            <a:r>
              <a:rPr lang="en-GB" sz="2800" b="1" i="1" dirty="0" smtClean="0">
                <a:solidFill>
                  <a:srgbClr val="7030A0"/>
                </a:solidFill>
                <a:ea typeface="+mj-ea"/>
                <a:cs typeface="+mj-cs"/>
              </a:rPr>
              <a:t> software</a:t>
            </a:r>
            <a:br>
              <a:rPr lang="en-GB" sz="2800" b="1" i="1" dirty="0" smtClean="0">
                <a:solidFill>
                  <a:srgbClr val="7030A0"/>
                </a:solidFill>
                <a:ea typeface="+mj-ea"/>
                <a:cs typeface="+mj-cs"/>
              </a:rPr>
            </a:br>
            <a:endParaRPr lang="en-GB" sz="2800" b="1" i="1" dirty="0" smtClean="0">
              <a:solidFill>
                <a:srgbClr val="7030A0"/>
              </a:solidFill>
              <a:ea typeface="+mj-ea"/>
              <a:cs typeface="+mj-cs"/>
            </a:endParaRPr>
          </a:p>
        </p:txBody>
      </p:sp>
      <p:pic>
        <p:nvPicPr>
          <p:cNvPr id="56324" name="Picture 2" descr="http://www.selectbiosciences.com/conferences/images/People/Derewenda.jpg"/>
          <p:cNvPicPr>
            <a:picLocks noChangeAspect="1" noChangeArrowheads="1"/>
          </p:cNvPicPr>
          <p:nvPr/>
        </p:nvPicPr>
        <p:blipFill>
          <a:blip r:embed="rId3"/>
          <a:srcRect/>
          <a:stretch>
            <a:fillRect/>
          </a:stretch>
        </p:blipFill>
        <p:spPr bwMode="auto">
          <a:xfrm>
            <a:off x="24433" y="1551780"/>
            <a:ext cx="1019175" cy="1223963"/>
          </a:xfrm>
          <a:prstGeom prst="rect">
            <a:avLst/>
          </a:prstGeom>
          <a:noFill/>
          <a:ln w="9525">
            <a:noFill/>
            <a:miter lim="800000"/>
            <a:headEnd/>
            <a:tailEnd/>
          </a:ln>
        </p:spPr>
      </p:pic>
      <p:sp>
        <p:nvSpPr>
          <p:cNvPr id="56325" name="TextBox 8"/>
          <p:cNvSpPr txBox="1">
            <a:spLocks noChangeArrowheads="1"/>
          </p:cNvSpPr>
          <p:nvPr/>
        </p:nvSpPr>
        <p:spPr bwMode="auto">
          <a:xfrm>
            <a:off x="-61913" y="3060700"/>
            <a:ext cx="1258888" cy="641350"/>
          </a:xfrm>
          <a:prstGeom prst="rect">
            <a:avLst/>
          </a:prstGeom>
          <a:noFill/>
          <a:ln w="9525">
            <a:noFill/>
            <a:miter lim="800000"/>
            <a:headEnd/>
            <a:tailEnd/>
          </a:ln>
        </p:spPr>
        <p:txBody>
          <a:bodyPr wrap="none">
            <a:prstTxWarp prst="textNoShape">
              <a:avLst/>
            </a:prstTxWarp>
            <a:spAutoFit/>
          </a:bodyPr>
          <a:lstStyle/>
          <a:p>
            <a:r>
              <a:rPr lang="en-GB" dirty="0" err="1">
                <a:latin typeface="Calibri" pitchFamily="84" charset="0"/>
              </a:rPr>
              <a:t>Zygmunt</a:t>
            </a:r>
            <a:endParaRPr lang="en-GB" dirty="0">
              <a:latin typeface="Calibri" pitchFamily="84" charset="0"/>
            </a:endParaRPr>
          </a:p>
          <a:p>
            <a:r>
              <a:rPr lang="en-GB" dirty="0" err="1">
                <a:latin typeface="Calibri" pitchFamily="84" charset="0"/>
              </a:rPr>
              <a:t>Derewenda</a:t>
            </a:r>
            <a:endParaRPr lang="en-GB" dirty="0">
              <a:latin typeface="Calibri" pitchFamily="84" charset="0"/>
            </a:endParaRPr>
          </a:p>
        </p:txBody>
      </p:sp>
      <p:pic>
        <p:nvPicPr>
          <p:cNvPr id="56326" name="Picture 2"/>
          <p:cNvPicPr>
            <a:picLocks noChangeAspect="1" noChangeArrowheads="1"/>
          </p:cNvPicPr>
          <p:nvPr/>
        </p:nvPicPr>
        <p:blipFill>
          <a:blip r:embed="rId4"/>
          <a:srcRect l="18201" r="12433" b="74007"/>
          <a:stretch>
            <a:fillRect/>
          </a:stretch>
        </p:blipFill>
        <p:spPr bwMode="auto">
          <a:xfrm>
            <a:off x="1113135" y="1093788"/>
            <a:ext cx="4899025" cy="2551112"/>
          </a:xfrm>
          <a:prstGeom prst="rect">
            <a:avLst/>
          </a:prstGeom>
          <a:noFill/>
          <a:ln w="9525">
            <a:noFill/>
            <a:miter lim="800000"/>
            <a:headEnd/>
            <a:tailEnd/>
          </a:ln>
        </p:spPr>
      </p:pic>
      <p:cxnSp>
        <p:nvCxnSpPr>
          <p:cNvPr id="11" name="Straight Arrow Connector 10"/>
          <p:cNvCxnSpPr/>
          <p:nvPr/>
        </p:nvCxnSpPr>
        <p:spPr>
          <a:xfrm rot="10800000">
            <a:off x="2917180" y="2924175"/>
            <a:ext cx="2374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6328" name="Picture 2"/>
          <p:cNvPicPr>
            <a:picLocks noChangeAspect="1" noChangeArrowheads="1"/>
          </p:cNvPicPr>
          <p:nvPr/>
        </p:nvPicPr>
        <p:blipFill>
          <a:blip r:embed="rId5"/>
          <a:srcRect/>
          <a:stretch>
            <a:fillRect/>
          </a:stretch>
        </p:blipFill>
        <p:spPr bwMode="auto">
          <a:xfrm>
            <a:off x="5940425" y="1278880"/>
            <a:ext cx="2303463" cy="2870200"/>
          </a:xfrm>
          <a:prstGeom prst="rect">
            <a:avLst/>
          </a:prstGeom>
          <a:noFill/>
          <a:ln w="9525">
            <a:noFill/>
            <a:miter lim="800000"/>
            <a:headEnd/>
            <a:tailEnd/>
          </a:ln>
        </p:spPr>
      </p:pic>
      <p:pic>
        <p:nvPicPr>
          <p:cNvPr id="56329" name="Picture 3"/>
          <p:cNvPicPr>
            <a:picLocks noChangeAspect="1" noChangeArrowheads="1"/>
          </p:cNvPicPr>
          <p:nvPr/>
        </p:nvPicPr>
        <p:blipFill>
          <a:blip r:embed="rId6"/>
          <a:srcRect/>
          <a:stretch>
            <a:fillRect/>
          </a:stretch>
        </p:blipFill>
        <p:spPr bwMode="auto">
          <a:xfrm>
            <a:off x="4500563" y="3717032"/>
            <a:ext cx="4557712" cy="820737"/>
          </a:xfrm>
          <a:prstGeom prst="rect">
            <a:avLst/>
          </a:prstGeom>
          <a:noFill/>
          <a:ln w="9525">
            <a:noFill/>
            <a:miter lim="800000"/>
            <a:headEnd/>
            <a:tailEnd/>
          </a:ln>
        </p:spPr>
      </p:pic>
      <p:pic>
        <p:nvPicPr>
          <p:cNvPr id="56330" name="Picture 5" descr="http://www.svenskakyrkan.se/Sve/Bilder/Bilder/Anders%20Liljas%20webb.jpg"/>
          <p:cNvPicPr>
            <a:picLocks noChangeAspect="1" noChangeArrowheads="1"/>
          </p:cNvPicPr>
          <p:nvPr/>
        </p:nvPicPr>
        <p:blipFill>
          <a:blip r:embed="rId7"/>
          <a:srcRect/>
          <a:stretch>
            <a:fillRect/>
          </a:stretch>
        </p:blipFill>
        <p:spPr bwMode="auto">
          <a:xfrm>
            <a:off x="7974484" y="1278880"/>
            <a:ext cx="1109191" cy="1322585"/>
          </a:xfrm>
          <a:prstGeom prst="rect">
            <a:avLst/>
          </a:prstGeom>
          <a:noFill/>
          <a:ln w="9525">
            <a:noFill/>
            <a:miter lim="800000"/>
            <a:headEnd/>
            <a:tailEnd/>
          </a:ln>
        </p:spPr>
      </p:pic>
      <p:sp>
        <p:nvSpPr>
          <p:cNvPr id="56331" name="TextBox 1"/>
          <p:cNvSpPr txBox="1">
            <a:spLocks noChangeArrowheads="1"/>
          </p:cNvSpPr>
          <p:nvPr/>
        </p:nvSpPr>
        <p:spPr bwMode="auto">
          <a:xfrm>
            <a:off x="7667625" y="908720"/>
            <a:ext cx="1346200" cy="366713"/>
          </a:xfrm>
          <a:prstGeom prst="rect">
            <a:avLst/>
          </a:prstGeom>
          <a:noFill/>
          <a:ln w="9525">
            <a:noFill/>
            <a:miter lim="800000"/>
            <a:headEnd/>
            <a:tailEnd/>
          </a:ln>
        </p:spPr>
        <p:txBody>
          <a:bodyPr wrap="none">
            <a:prstTxWarp prst="textNoShape">
              <a:avLst/>
            </a:prstTxWarp>
            <a:spAutoFit/>
          </a:bodyPr>
          <a:lstStyle/>
          <a:p>
            <a:r>
              <a:rPr lang="en-GB" dirty="0">
                <a:latin typeface="Calibri" pitchFamily="84" charset="0"/>
              </a:rPr>
              <a:t>Anders </a:t>
            </a:r>
            <a:r>
              <a:rPr lang="en-GB" dirty="0" err="1">
                <a:latin typeface="Calibri" pitchFamily="84" charset="0"/>
              </a:rPr>
              <a:t>Liljas</a:t>
            </a:r>
            <a:endParaRPr lang="en-GB" dirty="0">
              <a:latin typeface="Calibri" pitchFamily="84" charset="0"/>
            </a:endParaRPr>
          </a:p>
        </p:txBody>
      </p:sp>
      <p:cxnSp>
        <p:nvCxnSpPr>
          <p:cNvPr id="4" name="Straight Arrow Connector 3"/>
          <p:cNvCxnSpPr/>
          <p:nvPr/>
        </p:nvCxnSpPr>
        <p:spPr>
          <a:xfrm flipH="1">
            <a:off x="7639050" y="2708920"/>
            <a:ext cx="1254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333" name="TextBox 4"/>
          <p:cNvSpPr txBox="1">
            <a:spLocks noChangeArrowheads="1"/>
          </p:cNvSpPr>
          <p:nvPr/>
        </p:nvSpPr>
        <p:spPr bwMode="auto">
          <a:xfrm>
            <a:off x="755576" y="3789040"/>
            <a:ext cx="3471862" cy="366713"/>
          </a:xfrm>
          <a:prstGeom prst="rect">
            <a:avLst/>
          </a:prstGeom>
          <a:noFill/>
          <a:ln w="9525">
            <a:noFill/>
            <a:miter lim="800000"/>
            <a:headEnd/>
            <a:tailEnd/>
          </a:ln>
        </p:spPr>
        <p:txBody>
          <a:bodyPr wrap="none">
            <a:prstTxWarp prst="textNoShape">
              <a:avLst/>
            </a:prstTxWarp>
            <a:spAutoFit/>
          </a:bodyPr>
          <a:lstStyle/>
          <a:p>
            <a:r>
              <a:rPr lang="en-GB" dirty="0">
                <a:latin typeface="Calibri" pitchFamily="84" charset="0"/>
              </a:rPr>
              <a:t>(1989) Rev </a:t>
            </a:r>
            <a:r>
              <a:rPr lang="en-GB" dirty="0" err="1">
                <a:latin typeface="Calibri" pitchFamily="84" charset="0"/>
              </a:rPr>
              <a:t>Sci</a:t>
            </a:r>
            <a:r>
              <a:rPr lang="en-GB" dirty="0">
                <a:latin typeface="Calibri" pitchFamily="84" charset="0"/>
              </a:rPr>
              <a:t> Inst</a:t>
            </a:r>
            <a:r>
              <a:rPr lang="en-GB" u="sng" dirty="0">
                <a:latin typeface="Calibri" pitchFamily="84" charset="0"/>
              </a:rPr>
              <a:t>60</a:t>
            </a:r>
            <a:r>
              <a:rPr lang="en-GB" dirty="0">
                <a:latin typeface="Calibri" pitchFamily="84" charset="0"/>
              </a:rPr>
              <a:t>(7), 1531-1536</a:t>
            </a:r>
          </a:p>
        </p:txBody>
      </p:sp>
      <p:sp>
        <p:nvSpPr>
          <p:cNvPr id="56334" name="TextBox 6"/>
          <p:cNvSpPr txBox="1">
            <a:spLocks noChangeArrowheads="1"/>
          </p:cNvSpPr>
          <p:nvPr/>
        </p:nvSpPr>
        <p:spPr bwMode="auto">
          <a:xfrm>
            <a:off x="8499475" y="2702248"/>
            <a:ext cx="555625" cy="36671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H</a:t>
            </a:r>
            <a:r>
              <a:rPr lang="en-GB" baseline="-25000">
                <a:latin typeface="Calibri" pitchFamily="84" charset="0"/>
              </a:rPr>
              <a:t>2</a:t>
            </a:r>
            <a:r>
              <a:rPr lang="en-GB">
                <a:latin typeface="Calibri" pitchFamily="84" charset="0"/>
              </a:rPr>
              <a:t>O</a:t>
            </a:r>
          </a:p>
        </p:txBody>
      </p:sp>
      <p:pic>
        <p:nvPicPr>
          <p:cNvPr id="16" name="Picture 7" descr="http://www.iucr.org/__data/assets/image/0009/58653/MR-Bio_Chem_Course.jpg"/>
          <p:cNvPicPr>
            <a:picLocks noChangeAspect="1" noChangeArrowheads="1"/>
          </p:cNvPicPr>
          <p:nvPr/>
        </p:nvPicPr>
        <p:blipFill rotWithShape="1">
          <a:blip r:embed="rId8">
            <a:extLst>
              <a:ext uri="{28A0092B-C50C-407E-A947-70E740481C1C}">
                <a14:useLocalDpi xmlns:a14="http://schemas.microsoft.com/office/drawing/2010/main" val="0"/>
              </a:ext>
            </a:extLst>
          </a:blip>
          <a:srcRect l="17950" t="49532" r="69300" b="1336"/>
          <a:stretch/>
        </p:blipFill>
        <p:spPr bwMode="auto">
          <a:xfrm>
            <a:off x="107504" y="4149080"/>
            <a:ext cx="1008112" cy="2573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4438153"/>
            <a:ext cx="2376264" cy="21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115616" y="5800094"/>
            <a:ext cx="426720" cy="246221"/>
          </a:xfrm>
          <a:prstGeom prst="rect">
            <a:avLst/>
          </a:prstGeom>
          <a:noFill/>
        </p:spPr>
        <p:txBody>
          <a:bodyPr wrap="none" rtlCol="0">
            <a:spAutoFit/>
          </a:bodyPr>
          <a:lstStyle/>
          <a:p>
            <a:r>
              <a:rPr lang="en-GB" sz="1000" dirty="0" smtClean="0"/>
              <a:t>R %</a:t>
            </a:r>
            <a:endParaRPr lang="en-GB" sz="1000" dirty="0"/>
          </a:p>
        </p:txBody>
      </p:sp>
      <p:sp>
        <p:nvSpPr>
          <p:cNvPr id="2" name="Rectangle 1"/>
          <p:cNvSpPr/>
          <p:nvPr/>
        </p:nvSpPr>
        <p:spPr>
          <a:xfrm>
            <a:off x="4932041" y="4802376"/>
            <a:ext cx="4151634" cy="1938992"/>
          </a:xfrm>
          <a:prstGeom prst="rect">
            <a:avLst/>
          </a:prstGeom>
        </p:spPr>
        <p:txBody>
          <a:bodyPr wrap="square">
            <a:spAutoFit/>
          </a:bodyPr>
          <a:lstStyle/>
          <a:p>
            <a:r>
              <a:rPr lang="en-GB" b="1" i="1" dirty="0">
                <a:solidFill>
                  <a:srgbClr val="0070C0"/>
                </a:solidFill>
              </a:rPr>
              <a:t>Dora Gomez de </a:t>
            </a:r>
            <a:r>
              <a:rPr lang="en-GB" b="1" i="1" dirty="0" err="1">
                <a:solidFill>
                  <a:srgbClr val="0070C0"/>
                </a:solidFill>
              </a:rPr>
              <a:t>Anderez</a:t>
            </a:r>
            <a:r>
              <a:rPr lang="en-GB" dirty="0"/>
              <a:t>, M. </a:t>
            </a:r>
            <a:r>
              <a:rPr lang="en-GB" dirty="0" err="1"/>
              <a:t>Helliwell</a:t>
            </a:r>
            <a:r>
              <a:rPr lang="en-GB" dirty="0"/>
              <a:t>, J. </a:t>
            </a:r>
            <a:r>
              <a:rPr lang="en-GB" dirty="0" err="1"/>
              <a:t>Habash</a:t>
            </a:r>
            <a:r>
              <a:rPr lang="en-GB" dirty="0"/>
              <a:t>, E.J. Dodson, J.R. </a:t>
            </a:r>
            <a:r>
              <a:rPr lang="en-GB" dirty="0" err="1"/>
              <a:t>Helliwell</a:t>
            </a:r>
            <a:r>
              <a:rPr lang="en-GB" dirty="0"/>
              <a:t>, P.D. Bailey and R.E. Gammon </a:t>
            </a:r>
          </a:p>
          <a:p>
            <a:r>
              <a:rPr lang="en-GB" sz="1600" dirty="0"/>
              <a:t>'A comparison of Laue and monochromatic X-ray analyses of a small molecule structure' (1989) </a:t>
            </a:r>
            <a:r>
              <a:rPr lang="en-GB" sz="1600" dirty="0" err="1"/>
              <a:t>Acta</a:t>
            </a:r>
            <a:r>
              <a:rPr lang="en-GB" sz="1600" dirty="0"/>
              <a:t> </a:t>
            </a:r>
            <a:r>
              <a:rPr lang="en-GB" sz="1600" dirty="0" err="1"/>
              <a:t>Cryst</a:t>
            </a:r>
            <a:r>
              <a:rPr lang="en-GB" sz="1600" dirty="0"/>
              <a:t>. </a:t>
            </a:r>
            <a:r>
              <a:rPr lang="en-GB" sz="1600" u="sng" dirty="0"/>
              <a:t>B45</a:t>
            </a:r>
            <a:r>
              <a:rPr lang="en-GB" sz="1600" dirty="0"/>
              <a:t>, 482-488.</a:t>
            </a:r>
          </a:p>
        </p:txBody>
      </p:sp>
      <p:pic>
        <p:nvPicPr>
          <p:cNvPr id="92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4299" y="4880183"/>
            <a:ext cx="15335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15616" y="6453336"/>
            <a:ext cx="1492716" cy="369332"/>
          </a:xfrm>
          <a:prstGeom prst="rect">
            <a:avLst/>
          </a:prstGeom>
          <a:noFill/>
        </p:spPr>
        <p:txBody>
          <a:bodyPr wrap="none" rtlCol="0">
            <a:spAutoFit/>
          </a:bodyPr>
          <a:lstStyle/>
          <a:p>
            <a:r>
              <a:rPr lang="en-GB" dirty="0" smtClean="0"/>
              <a:t>Dora Gomez</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4" name="Text Box 2"/>
          <p:cNvSpPr txBox="1">
            <a:spLocks noChangeArrowheads="1"/>
          </p:cNvSpPr>
          <p:nvPr/>
        </p:nvSpPr>
        <p:spPr bwMode="auto">
          <a:xfrm>
            <a:off x="1524000" y="3962400"/>
            <a:ext cx="2971800" cy="304800"/>
          </a:xfrm>
          <a:prstGeom prst="rect">
            <a:avLst/>
          </a:prstGeom>
          <a:noFill/>
          <a:ln w="12700">
            <a:noFill/>
            <a:miter lim="800000"/>
            <a:headEnd/>
            <a:tailEnd/>
          </a:ln>
        </p:spPr>
        <p:txBody>
          <a:bodyPr>
            <a:prstTxWarp prst="textNoShape">
              <a:avLst/>
            </a:prstTxWarp>
            <a:spAutoFit/>
          </a:bodyPr>
          <a:lstStyle/>
          <a:p>
            <a:pPr defTabSz="762000" eaLnBrk="0" hangingPunct="0">
              <a:spcBef>
                <a:spcPct val="50000"/>
              </a:spcBef>
            </a:pPr>
            <a:endParaRPr lang="en-US" sz="1400">
              <a:latin typeface="Palatino" pitchFamily="84" charset="0"/>
            </a:endParaRPr>
          </a:p>
        </p:txBody>
      </p:sp>
      <p:sp>
        <p:nvSpPr>
          <p:cNvPr id="6445" name="Text Box 4"/>
          <p:cNvSpPr txBox="1">
            <a:spLocks noChangeArrowheads="1"/>
          </p:cNvSpPr>
          <p:nvPr/>
        </p:nvSpPr>
        <p:spPr bwMode="auto">
          <a:xfrm>
            <a:off x="573657" y="104775"/>
            <a:ext cx="8678863" cy="1631216"/>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GB" sz="2000" dirty="0" smtClean="0">
                <a:latin typeface="Times" pitchFamily="84" charset="0"/>
              </a:rPr>
              <a:t>	Time-resolved </a:t>
            </a:r>
            <a:r>
              <a:rPr lang="en-GB" sz="2000" dirty="0">
                <a:latin typeface="Times" pitchFamily="84" charset="0"/>
              </a:rPr>
              <a:t>structures of </a:t>
            </a:r>
            <a:r>
              <a:rPr lang="en-GB" sz="2000" b="1" i="1" u="sng" dirty="0" err="1">
                <a:solidFill>
                  <a:srgbClr val="7030A0"/>
                </a:solidFill>
                <a:latin typeface="Times" pitchFamily="84" charset="0"/>
              </a:rPr>
              <a:t>hydroxymethylbilane</a:t>
            </a:r>
            <a:r>
              <a:rPr lang="en-GB" sz="2000" b="1" i="1" u="sng" dirty="0">
                <a:solidFill>
                  <a:srgbClr val="7030A0"/>
                </a:solidFill>
                <a:latin typeface="Times" pitchFamily="84" charset="0"/>
              </a:rPr>
              <a:t> synthase </a:t>
            </a:r>
            <a:endParaRPr lang="en-GB" sz="2000" b="1" i="1" u="sng" dirty="0" smtClean="0">
              <a:solidFill>
                <a:srgbClr val="7030A0"/>
              </a:solidFill>
              <a:latin typeface="Times" pitchFamily="84" charset="0"/>
            </a:endParaRPr>
          </a:p>
          <a:p>
            <a:pPr eaLnBrk="0" hangingPunct="0">
              <a:spcBef>
                <a:spcPct val="50000"/>
              </a:spcBef>
            </a:pPr>
            <a:r>
              <a:rPr lang="en-GB" sz="2000" dirty="0">
                <a:latin typeface="Times" pitchFamily="84" charset="0"/>
              </a:rPr>
              <a:t>	</a:t>
            </a:r>
            <a:r>
              <a:rPr lang="en-GB" sz="2000" dirty="0" err="1" smtClean="0">
                <a:latin typeface="Times" pitchFamily="84" charset="0"/>
              </a:rPr>
              <a:t>Helliwell</a:t>
            </a:r>
            <a:r>
              <a:rPr lang="en-GB" sz="2000" dirty="0" smtClean="0">
                <a:latin typeface="Times" pitchFamily="84" charset="0"/>
              </a:rPr>
              <a:t> </a:t>
            </a:r>
            <a:r>
              <a:rPr lang="en-GB" sz="2000" dirty="0">
                <a:latin typeface="Times" pitchFamily="84" charset="0"/>
              </a:rPr>
              <a:t>et al J </a:t>
            </a:r>
            <a:r>
              <a:rPr lang="en-GB" dirty="0" err="1">
                <a:latin typeface="Calibri" pitchFamily="84" charset="0"/>
              </a:rPr>
              <a:t>Chem</a:t>
            </a:r>
            <a:r>
              <a:rPr lang="en-GB" dirty="0">
                <a:latin typeface="Calibri" pitchFamily="84" charset="0"/>
              </a:rPr>
              <a:t> </a:t>
            </a:r>
            <a:r>
              <a:rPr lang="en-GB" dirty="0" err="1">
                <a:latin typeface="Calibri" pitchFamily="84" charset="0"/>
              </a:rPr>
              <a:t>Soc</a:t>
            </a:r>
            <a:r>
              <a:rPr lang="en-GB" dirty="0">
                <a:latin typeface="Calibri" pitchFamily="84" charset="0"/>
              </a:rPr>
              <a:t> Faraday Trans 1998, </a:t>
            </a:r>
            <a:r>
              <a:rPr lang="en-GB" u="sng" dirty="0">
                <a:latin typeface="Calibri" pitchFamily="84" charset="0"/>
              </a:rPr>
              <a:t>94</a:t>
            </a:r>
            <a:r>
              <a:rPr lang="en-GB" dirty="0">
                <a:latin typeface="Calibri" pitchFamily="84" charset="0"/>
              </a:rPr>
              <a:t>(17), </a:t>
            </a:r>
            <a:r>
              <a:rPr lang="en-GB" dirty="0" smtClean="0">
                <a:latin typeface="Calibri" pitchFamily="84" charset="0"/>
              </a:rPr>
              <a:t>2615–2622</a:t>
            </a:r>
            <a:endParaRPr lang="en-GB" dirty="0">
              <a:latin typeface="Calibri" pitchFamily="84" charset="0"/>
            </a:endParaRPr>
          </a:p>
          <a:p>
            <a:pPr eaLnBrk="0" hangingPunct="0">
              <a:spcBef>
                <a:spcPct val="50000"/>
              </a:spcBef>
            </a:pPr>
            <a:endParaRPr lang="en-GB" sz="2000" dirty="0">
              <a:latin typeface="Times" pitchFamily="84" charset="0"/>
            </a:endParaRPr>
          </a:p>
          <a:p>
            <a:pPr eaLnBrk="0" hangingPunct="0"/>
            <a:endParaRPr lang="en-GB" sz="2000" dirty="0">
              <a:latin typeface="Times" pitchFamily="84" charset="0"/>
            </a:endParaRPr>
          </a:p>
        </p:txBody>
      </p:sp>
      <p:pic>
        <p:nvPicPr>
          <p:cNvPr id="6446" name="Picture 6" descr="01-"/>
          <p:cNvPicPr>
            <a:picLocks noChangeAspect="1" noChangeArrowheads="1"/>
          </p:cNvPicPr>
          <p:nvPr/>
        </p:nvPicPr>
        <p:blipFill>
          <a:blip r:embed="rId4"/>
          <a:srcRect/>
          <a:stretch>
            <a:fillRect/>
          </a:stretch>
        </p:blipFill>
        <p:spPr bwMode="auto">
          <a:xfrm>
            <a:off x="33338" y="1308100"/>
            <a:ext cx="3025775" cy="2997200"/>
          </a:xfrm>
          <a:prstGeom prst="rect">
            <a:avLst/>
          </a:prstGeom>
          <a:noFill/>
          <a:ln w="9525">
            <a:noFill/>
            <a:miter lim="800000"/>
            <a:headEnd/>
            <a:tailEnd/>
          </a:ln>
        </p:spPr>
      </p:pic>
      <p:pic>
        <p:nvPicPr>
          <p:cNvPr id="6447" name="Picture 7" descr="04-add text"/>
          <p:cNvPicPr>
            <a:picLocks noChangeAspect="1" noChangeArrowheads="1"/>
          </p:cNvPicPr>
          <p:nvPr/>
        </p:nvPicPr>
        <p:blipFill>
          <a:blip r:embed="rId5"/>
          <a:srcRect/>
          <a:stretch>
            <a:fillRect/>
          </a:stretch>
        </p:blipFill>
        <p:spPr bwMode="auto">
          <a:xfrm>
            <a:off x="4140200" y="1844675"/>
            <a:ext cx="1592263" cy="2736850"/>
          </a:xfrm>
          <a:prstGeom prst="rect">
            <a:avLst/>
          </a:prstGeom>
          <a:noFill/>
          <a:ln w="9525">
            <a:noFill/>
            <a:miter lim="800000"/>
            <a:headEnd/>
            <a:tailEnd/>
          </a:ln>
        </p:spPr>
      </p:pic>
      <p:sp>
        <p:nvSpPr>
          <p:cNvPr id="6448" name="Text Box 8"/>
          <p:cNvSpPr txBox="1">
            <a:spLocks noChangeArrowheads="1"/>
          </p:cNvSpPr>
          <p:nvPr/>
        </p:nvSpPr>
        <p:spPr bwMode="auto">
          <a:xfrm>
            <a:off x="3924300" y="1792288"/>
            <a:ext cx="338138" cy="36671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t</a:t>
            </a:r>
            <a:r>
              <a:rPr lang="en-GB" baseline="-25000">
                <a:latin typeface="Calibri" pitchFamily="84" charset="0"/>
              </a:rPr>
              <a:t>0</a:t>
            </a:r>
          </a:p>
        </p:txBody>
      </p:sp>
      <p:sp>
        <p:nvSpPr>
          <p:cNvPr id="6449" name="Line 9"/>
          <p:cNvSpPr>
            <a:spLocks noChangeShapeType="1"/>
          </p:cNvSpPr>
          <p:nvPr/>
        </p:nvSpPr>
        <p:spPr bwMode="auto">
          <a:xfrm>
            <a:off x="5867400" y="2060575"/>
            <a:ext cx="71438" cy="22320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450" name="Text Box 10"/>
          <p:cNvSpPr txBox="1">
            <a:spLocks noChangeArrowheads="1"/>
          </p:cNvSpPr>
          <p:nvPr/>
        </p:nvSpPr>
        <p:spPr bwMode="auto">
          <a:xfrm>
            <a:off x="5651500" y="4240213"/>
            <a:ext cx="608013" cy="36671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time</a:t>
            </a:r>
          </a:p>
        </p:txBody>
      </p:sp>
      <p:pic>
        <p:nvPicPr>
          <p:cNvPr id="6451" name="Picture 11" descr="40-"/>
          <p:cNvPicPr>
            <a:picLocks noChangeAspect="1" noChangeArrowheads="1"/>
          </p:cNvPicPr>
          <p:nvPr/>
        </p:nvPicPr>
        <p:blipFill>
          <a:blip r:embed="rId6"/>
          <a:srcRect/>
          <a:stretch>
            <a:fillRect/>
          </a:stretch>
        </p:blipFill>
        <p:spPr bwMode="auto">
          <a:xfrm>
            <a:off x="611188" y="4160838"/>
            <a:ext cx="2609850" cy="2646362"/>
          </a:xfrm>
          <a:prstGeom prst="rect">
            <a:avLst/>
          </a:prstGeom>
          <a:noFill/>
          <a:ln w="9525">
            <a:noFill/>
            <a:miter lim="800000"/>
            <a:headEnd/>
            <a:tailEnd/>
          </a:ln>
        </p:spPr>
      </p:pic>
      <p:graphicFrame>
        <p:nvGraphicFramePr>
          <p:cNvPr id="6440" name="Object 296"/>
          <p:cNvGraphicFramePr>
            <a:graphicFrameLocks noChangeAspect="1"/>
          </p:cNvGraphicFramePr>
          <p:nvPr/>
        </p:nvGraphicFramePr>
        <p:xfrm>
          <a:off x="6804025" y="3068638"/>
          <a:ext cx="1295400" cy="1295400"/>
        </p:xfrm>
        <a:graphic>
          <a:graphicData uri="http://schemas.openxmlformats.org/presentationml/2006/ole">
            <mc:AlternateContent xmlns:mc="http://schemas.openxmlformats.org/markup-compatibility/2006">
              <mc:Choice xmlns:v="urn:schemas-microsoft-com:vml" Requires="v">
                <p:oleObj spid="_x0000_s10325" name="Bitmap Image" r:id="rId7" imgW="1333333" imgH="1333333" progId="">
                  <p:embed/>
                </p:oleObj>
              </mc:Choice>
              <mc:Fallback>
                <p:oleObj name="Bitmap Image" r:id="rId7" imgW="1333333" imgH="1333333"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3068638"/>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41" name="Object 297"/>
          <p:cNvGraphicFramePr>
            <a:graphicFrameLocks noChangeAspect="1"/>
          </p:cNvGraphicFramePr>
          <p:nvPr/>
        </p:nvGraphicFramePr>
        <p:xfrm>
          <a:off x="6877050" y="1700213"/>
          <a:ext cx="1157288" cy="1296987"/>
        </p:xfrm>
        <a:graphic>
          <a:graphicData uri="http://schemas.openxmlformats.org/presentationml/2006/ole">
            <mc:AlternateContent xmlns:mc="http://schemas.openxmlformats.org/markup-compatibility/2006">
              <mc:Choice xmlns:v="urn:schemas-microsoft-com:vml" Requires="v">
                <p:oleObj spid="_x0000_s10326" name="Bitmap Image" r:id="rId9" imgW="1419048" imgH="1590897" progId="">
                  <p:embed/>
                </p:oleObj>
              </mc:Choice>
              <mc:Fallback>
                <p:oleObj name="Bitmap Image" r:id="rId9" imgW="1419048" imgH="1590897"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050" y="1700213"/>
                        <a:ext cx="1157288"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42" name="Object 298"/>
          <p:cNvGraphicFramePr>
            <a:graphicFrameLocks noChangeAspect="1"/>
          </p:cNvGraphicFramePr>
          <p:nvPr/>
        </p:nvGraphicFramePr>
        <p:xfrm>
          <a:off x="6732588" y="4724400"/>
          <a:ext cx="1370012" cy="1273175"/>
        </p:xfrm>
        <a:graphic>
          <a:graphicData uri="http://schemas.openxmlformats.org/presentationml/2006/ole">
            <mc:AlternateContent xmlns:mc="http://schemas.openxmlformats.org/markup-compatibility/2006">
              <mc:Choice xmlns:v="urn:schemas-microsoft-com:vml" Requires="v">
                <p:oleObj spid="_x0000_s10327" name="Bitmap Image" r:id="rId11" imgW="1333333" imgH="1238423" progId="">
                  <p:embed/>
                </p:oleObj>
              </mc:Choice>
              <mc:Fallback>
                <p:oleObj name="Bitmap Image" r:id="rId11" imgW="1333333" imgH="1238423"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588" y="4724400"/>
                        <a:ext cx="1370012"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2" name="Line 19"/>
          <p:cNvSpPr>
            <a:spLocks noChangeShapeType="1"/>
          </p:cNvSpPr>
          <p:nvPr/>
        </p:nvSpPr>
        <p:spPr bwMode="auto">
          <a:xfrm>
            <a:off x="6300788" y="6597650"/>
            <a:ext cx="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453" name="Text Box 21"/>
          <p:cNvSpPr txBox="1">
            <a:spLocks noChangeArrowheads="1"/>
          </p:cNvSpPr>
          <p:nvPr/>
        </p:nvSpPr>
        <p:spPr bwMode="auto">
          <a:xfrm>
            <a:off x="3563938" y="6021388"/>
            <a:ext cx="4957762" cy="36671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Transient electron density in the enzyme active site</a:t>
            </a:r>
          </a:p>
        </p:txBody>
      </p:sp>
      <p:sp>
        <p:nvSpPr>
          <p:cNvPr id="6454" name="Text Box 24"/>
          <p:cNvSpPr txBox="1">
            <a:spLocks noChangeArrowheads="1"/>
          </p:cNvSpPr>
          <p:nvPr/>
        </p:nvSpPr>
        <p:spPr bwMode="auto">
          <a:xfrm>
            <a:off x="3995738" y="1838325"/>
            <a:ext cx="184150" cy="366713"/>
          </a:xfrm>
          <a:prstGeom prst="rect">
            <a:avLst/>
          </a:prstGeom>
          <a:noFill/>
          <a:ln w="9525">
            <a:noFill/>
            <a:miter lim="800000"/>
            <a:headEnd/>
            <a:tailEnd/>
          </a:ln>
        </p:spPr>
        <p:txBody>
          <a:bodyPr wrap="none">
            <a:prstTxWarp prst="textNoShape">
              <a:avLst/>
            </a:prstTxWarp>
            <a:spAutoFit/>
          </a:bodyPr>
          <a:lstStyle/>
          <a:p>
            <a:endParaRPr lang="en-US">
              <a:latin typeface="Calibri" pitchFamily="84" charset="0"/>
            </a:endParaRPr>
          </a:p>
        </p:txBody>
      </p:sp>
      <p:sp>
        <p:nvSpPr>
          <p:cNvPr id="6455" name="Line 25"/>
          <p:cNvSpPr>
            <a:spLocks noChangeShapeType="1"/>
          </p:cNvSpPr>
          <p:nvPr/>
        </p:nvSpPr>
        <p:spPr bwMode="auto">
          <a:xfrm flipV="1">
            <a:off x="5219700" y="4076700"/>
            <a:ext cx="2232025" cy="18732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456" name="Text Box 26"/>
          <p:cNvSpPr txBox="1">
            <a:spLocks noChangeArrowheads="1"/>
          </p:cNvSpPr>
          <p:nvPr/>
        </p:nvSpPr>
        <p:spPr bwMode="auto">
          <a:xfrm>
            <a:off x="-92075" y="4889500"/>
            <a:ext cx="792163" cy="1739900"/>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 Good </a:t>
            </a:r>
          </a:p>
          <a:p>
            <a:r>
              <a:rPr lang="en-GB">
                <a:latin typeface="Calibri" pitchFamily="84" charset="0"/>
              </a:rPr>
              <a:t> Laue</a:t>
            </a:r>
          </a:p>
          <a:p>
            <a:r>
              <a:rPr lang="en-GB">
                <a:latin typeface="Calibri" pitchFamily="84" charset="0"/>
              </a:rPr>
              <a:t> maps </a:t>
            </a:r>
          </a:p>
          <a:p>
            <a:r>
              <a:rPr lang="en-GB">
                <a:latin typeface="Calibri" pitchFamily="84" charset="0"/>
              </a:rPr>
              <a:t> using </a:t>
            </a:r>
          </a:p>
          <a:p>
            <a:r>
              <a:rPr lang="en-GB">
                <a:latin typeface="Calibri" pitchFamily="84" charset="0"/>
              </a:rPr>
              <a:t> their </a:t>
            </a:r>
          </a:p>
          <a:p>
            <a:r>
              <a:rPr lang="en-GB">
                <a:latin typeface="Calibri" pitchFamily="84" charset="0"/>
              </a:rPr>
              <a:t> EAD.</a:t>
            </a:r>
          </a:p>
        </p:txBody>
      </p:sp>
      <p:sp>
        <p:nvSpPr>
          <p:cNvPr id="6457" name="Rectangle 8"/>
          <p:cNvSpPr>
            <a:spLocks noChangeArrowheads="1"/>
          </p:cNvSpPr>
          <p:nvPr/>
        </p:nvSpPr>
        <p:spPr bwMode="auto">
          <a:xfrm>
            <a:off x="4287838" y="2105025"/>
            <a:ext cx="1295400" cy="244475"/>
          </a:xfrm>
          <a:prstGeom prst="rect">
            <a:avLst/>
          </a:prstGeom>
          <a:noFill/>
          <a:ln w="9525">
            <a:noFill/>
            <a:miter lim="800000"/>
            <a:headEnd/>
            <a:tailEnd/>
          </a:ln>
        </p:spPr>
        <p:txBody>
          <a:bodyPr lIns="92075" tIns="46038" rIns="92075" bIns="46038">
            <a:prstTxWarp prst="textNoShape">
              <a:avLst/>
            </a:prstTxWarp>
            <a:spAutoFit/>
          </a:bodyPr>
          <a:lstStyle/>
          <a:p>
            <a:pPr defTabSz="762000" eaLnBrk="0" hangingPunct="0">
              <a:spcBef>
                <a:spcPct val="50000"/>
              </a:spcBef>
            </a:pPr>
            <a:r>
              <a:rPr lang="en-GB" sz="1000">
                <a:latin typeface="Palatino" pitchFamily="84" charset="0"/>
              </a:rPr>
              <a:t>( a ) t</a:t>
            </a:r>
            <a:r>
              <a:rPr lang="en-GB" sz="1000" baseline="-25000">
                <a:latin typeface="Times" pitchFamily="84" charset="0"/>
                <a:ea typeface="Times" pitchFamily="84" charset="0"/>
                <a:cs typeface="Times" pitchFamily="84" charset="0"/>
              </a:rPr>
              <a:t>0                  </a:t>
            </a:r>
            <a:r>
              <a:rPr lang="en-GB" sz="1000">
                <a:latin typeface="Palatino" pitchFamily="84" charset="0"/>
              </a:rPr>
              <a:t>( b) 7”</a:t>
            </a:r>
            <a:r>
              <a:rPr lang="en-GB" sz="1000" baseline="-25000">
                <a:latin typeface="Times" pitchFamily="84" charset="0"/>
                <a:ea typeface="Times" pitchFamily="84" charset="0"/>
                <a:cs typeface="Times" pitchFamily="84" charset="0"/>
              </a:rPr>
              <a:t> </a:t>
            </a:r>
          </a:p>
        </p:txBody>
      </p:sp>
      <p:sp>
        <p:nvSpPr>
          <p:cNvPr id="6458" name="Rectangle 9"/>
          <p:cNvSpPr>
            <a:spLocks noChangeArrowheads="1"/>
          </p:cNvSpPr>
          <p:nvPr/>
        </p:nvSpPr>
        <p:spPr bwMode="auto">
          <a:xfrm>
            <a:off x="4211638" y="2636838"/>
            <a:ext cx="1447800" cy="244475"/>
          </a:xfrm>
          <a:prstGeom prst="rect">
            <a:avLst/>
          </a:prstGeom>
          <a:noFill/>
          <a:ln w="9525">
            <a:noFill/>
            <a:miter lim="800000"/>
            <a:headEnd/>
            <a:tailEnd/>
          </a:ln>
        </p:spPr>
        <p:txBody>
          <a:bodyPr lIns="92075" tIns="46038" rIns="92075" bIns="46038">
            <a:prstTxWarp prst="textNoShape">
              <a:avLst/>
            </a:prstTxWarp>
            <a:spAutoFit/>
          </a:bodyPr>
          <a:lstStyle/>
          <a:p>
            <a:pPr defTabSz="762000" eaLnBrk="0" hangingPunct="0">
              <a:spcBef>
                <a:spcPct val="50000"/>
              </a:spcBef>
            </a:pPr>
            <a:r>
              <a:rPr lang="en-GB" sz="1000">
                <a:latin typeface="Palatino" pitchFamily="84" charset="0"/>
              </a:rPr>
              <a:t>( c ) 30”           ( d ) 1’</a:t>
            </a:r>
          </a:p>
        </p:txBody>
      </p:sp>
      <p:sp>
        <p:nvSpPr>
          <p:cNvPr id="6459" name="Rectangle 10"/>
          <p:cNvSpPr>
            <a:spLocks noChangeArrowheads="1"/>
          </p:cNvSpPr>
          <p:nvPr/>
        </p:nvSpPr>
        <p:spPr bwMode="auto">
          <a:xfrm>
            <a:off x="4211638" y="3068638"/>
            <a:ext cx="1752600" cy="244475"/>
          </a:xfrm>
          <a:prstGeom prst="rect">
            <a:avLst/>
          </a:prstGeom>
          <a:noFill/>
          <a:ln w="9525">
            <a:noFill/>
            <a:miter lim="800000"/>
            <a:headEnd/>
            <a:tailEnd/>
          </a:ln>
        </p:spPr>
        <p:txBody>
          <a:bodyPr lIns="92075" tIns="46038" rIns="92075" bIns="46038">
            <a:prstTxWarp prst="textNoShape">
              <a:avLst/>
            </a:prstTxWarp>
            <a:spAutoFit/>
          </a:bodyPr>
          <a:lstStyle/>
          <a:p>
            <a:pPr defTabSz="762000" eaLnBrk="0" hangingPunct="0">
              <a:spcBef>
                <a:spcPct val="50000"/>
              </a:spcBef>
            </a:pPr>
            <a:r>
              <a:rPr lang="en-GB" sz="1000">
                <a:latin typeface="Palatino" pitchFamily="84" charset="0"/>
              </a:rPr>
              <a:t>( e ) 2’               ( f ) 4’</a:t>
            </a:r>
          </a:p>
        </p:txBody>
      </p:sp>
      <p:sp>
        <p:nvSpPr>
          <p:cNvPr id="6460" name="Rectangle 11"/>
          <p:cNvSpPr>
            <a:spLocks noChangeArrowheads="1"/>
          </p:cNvSpPr>
          <p:nvPr/>
        </p:nvSpPr>
        <p:spPr bwMode="auto">
          <a:xfrm>
            <a:off x="4211638" y="3573463"/>
            <a:ext cx="2209800" cy="244475"/>
          </a:xfrm>
          <a:prstGeom prst="rect">
            <a:avLst/>
          </a:prstGeom>
          <a:noFill/>
          <a:ln w="9525">
            <a:noFill/>
            <a:miter lim="800000"/>
            <a:headEnd/>
            <a:tailEnd/>
          </a:ln>
        </p:spPr>
        <p:txBody>
          <a:bodyPr lIns="92075" tIns="46038" rIns="92075" bIns="46038">
            <a:prstTxWarp prst="textNoShape">
              <a:avLst/>
            </a:prstTxWarp>
            <a:spAutoFit/>
          </a:bodyPr>
          <a:lstStyle/>
          <a:p>
            <a:pPr defTabSz="762000" eaLnBrk="0" hangingPunct="0">
              <a:spcBef>
                <a:spcPct val="50000"/>
              </a:spcBef>
            </a:pPr>
            <a:r>
              <a:rPr lang="en-GB" sz="1000">
                <a:latin typeface="Palatino" pitchFamily="84" charset="0"/>
              </a:rPr>
              <a:t>( g ) 8’            ( h ) 16’</a:t>
            </a:r>
          </a:p>
        </p:txBody>
      </p:sp>
      <p:sp>
        <p:nvSpPr>
          <p:cNvPr id="6461" name="Rectangle 12"/>
          <p:cNvSpPr>
            <a:spLocks noChangeArrowheads="1"/>
          </p:cNvSpPr>
          <p:nvPr/>
        </p:nvSpPr>
        <p:spPr bwMode="auto">
          <a:xfrm>
            <a:off x="4211638" y="4005263"/>
            <a:ext cx="1676400" cy="244475"/>
          </a:xfrm>
          <a:prstGeom prst="rect">
            <a:avLst/>
          </a:prstGeom>
          <a:noFill/>
          <a:ln w="9525">
            <a:noFill/>
            <a:miter lim="800000"/>
            <a:headEnd/>
            <a:tailEnd/>
          </a:ln>
        </p:spPr>
        <p:txBody>
          <a:bodyPr lIns="92075" tIns="46038" rIns="92075" bIns="46038">
            <a:prstTxWarp prst="textNoShape">
              <a:avLst/>
            </a:prstTxWarp>
            <a:spAutoFit/>
          </a:bodyPr>
          <a:lstStyle/>
          <a:p>
            <a:pPr defTabSz="762000" eaLnBrk="0" hangingPunct="0">
              <a:spcBef>
                <a:spcPct val="50000"/>
              </a:spcBef>
            </a:pPr>
            <a:r>
              <a:rPr lang="en-GB" sz="1000">
                <a:latin typeface="Palatino" pitchFamily="84" charset="0"/>
              </a:rPr>
              <a:t>( I ) 32’           ( j ) 48’</a:t>
            </a:r>
          </a:p>
        </p:txBody>
      </p:sp>
      <p:sp>
        <p:nvSpPr>
          <p:cNvPr id="6462" name="Rectangle 13"/>
          <p:cNvSpPr>
            <a:spLocks noChangeArrowheads="1"/>
          </p:cNvSpPr>
          <p:nvPr/>
        </p:nvSpPr>
        <p:spPr bwMode="auto">
          <a:xfrm>
            <a:off x="4211638" y="4508500"/>
            <a:ext cx="1981200" cy="244475"/>
          </a:xfrm>
          <a:prstGeom prst="rect">
            <a:avLst/>
          </a:prstGeom>
          <a:noFill/>
          <a:ln w="9525">
            <a:noFill/>
            <a:miter lim="800000"/>
            <a:headEnd/>
            <a:tailEnd/>
          </a:ln>
        </p:spPr>
        <p:txBody>
          <a:bodyPr lIns="92075" tIns="46038" rIns="92075" bIns="46038">
            <a:prstTxWarp prst="textNoShape">
              <a:avLst/>
            </a:prstTxWarp>
            <a:spAutoFit/>
          </a:bodyPr>
          <a:lstStyle/>
          <a:p>
            <a:pPr defTabSz="762000" eaLnBrk="0" hangingPunct="0">
              <a:spcBef>
                <a:spcPct val="50000"/>
              </a:spcBef>
            </a:pPr>
            <a:r>
              <a:rPr lang="en-GB" sz="1000">
                <a:latin typeface="Palatino" pitchFamily="84" charset="0"/>
              </a:rPr>
              <a:t>( k ) 64’          ( l ) 128’ </a:t>
            </a:r>
          </a:p>
        </p:txBody>
      </p:sp>
      <p:pic>
        <p:nvPicPr>
          <p:cNvPr id="24" name="Picture 2" descr="http://www1.alibris-static.com/isbn/9780198500322.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96" y="44625"/>
            <a:ext cx="107588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561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6988"/>
            <a:ext cx="8229600" cy="1143001"/>
          </a:xfrm>
        </p:spPr>
        <p:txBody>
          <a:bodyPr rtlCol="0">
            <a:normAutofit fontScale="90000"/>
          </a:bodyPr>
          <a:lstStyle/>
          <a:p>
            <a:pPr fontAlgn="auto">
              <a:spcAft>
                <a:spcPts val="0"/>
              </a:spcAft>
              <a:defRPr/>
            </a:pPr>
            <a:r>
              <a:rPr lang="en-GB" sz="2800" dirty="0" smtClean="0">
                <a:ea typeface="+mj-ea"/>
                <a:cs typeface="+mj-cs"/>
              </a:rPr>
              <a:t>Most spectacularly Keith used SR Laue (</a:t>
            </a:r>
            <a:r>
              <a:rPr lang="en-GB" sz="2800" b="1" i="1" dirty="0" smtClean="0">
                <a:solidFill>
                  <a:srgbClr val="0070C0"/>
                </a:solidFill>
                <a:ea typeface="+mj-ea"/>
                <a:cs typeface="+mj-cs"/>
              </a:rPr>
              <a:t>the Chicago </a:t>
            </a:r>
            <a:r>
              <a:rPr lang="en-GB" sz="2800" b="1" i="1" dirty="0" err="1" smtClean="0">
                <a:solidFill>
                  <a:srgbClr val="0070C0"/>
                </a:solidFill>
                <a:ea typeface="+mj-ea"/>
                <a:cs typeface="+mj-cs"/>
              </a:rPr>
              <a:t>Zhong</a:t>
            </a:r>
            <a:r>
              <a:rPr lang="en-GB" sz="2800" b="1" i="1" dirty="0" smtClean="0">
                <a:solidFill>
                  <a:srgbClr val="0070C0"/>
                </a:solidFill>
                <a:ea typeface="+mj-ea"/>
                <a:cs typeface="+mj-cs"/>
              </a:rPr>
              <a:t> Ren software</a:t>
            </a:r>
            <a:r>
              <a:rPr lang="en-GB" sz="2800" dirty="0" smtClean="0">
                <a:ea typeface="+mj-ea"/>
                <a:cs typeface="+mj-cs"/>
              </a:rPr>
              <a:t>) to do nanosecond protein crystallography with CO myoglobin then PYP </a:t>
            </a:r>
            <a:endParaRPr lang="en-GB" sz="2800" dirty="0">
              <a:ea typeface="+mj-ea"/>
              <a:cs typeface="+mj-cs"/>
            </a:endParaRPr>
          </a:p>
        </p:txBody>
      </p:sp>
      <p:sp>
        <p:nvSpPr>
          <p:cNvPr id="58371" name="TextBox 3"/>
          <p:cNvSpPr txBox="1">
            <a:spLocks noChangeArrowheads="1"/>
          </p:cNvSpPr>
          <p:nvPr/>
        </p:nvSpPr>
        <p:spPr bwMode="auto">
          <a:xfrm>
            <a:off x="388938" y="5589588"/>
            <a:ext cx="8793162" cy="1589087"/>
          </a:xfrm>
          <a:prstGeom prst="rect">
            <a:avLst/>
          </a:prstGeom>
          <a:noFill/>
          <a:ln w="9525">
            <a:noFill/>
            <a:miter lim="800000"/>
            <a:headEnd/>
            <a:tailEnd/>
          </a:ln>
        </p:spPr>
        <p:txBody>
          <a:bodyPr>
            <a:prstTxWarp prst="textNoShape">
              <a:avLst/>
            </a:prstTxWarp>
            <a:spAutoFit/>
          </a:bodyPr>
          <a:lstStyle/>
          <a:p>
            <a:endParaRPr lang="en-GB" sz="1600">
              <a:latin typeface="Calibri" pitchFamily="84" charset="0"/>
            </a:endParaRPr>
          </a:p>
          <a:p>
            <a:r>
              <a:rPr lang="en-GB" sz="1600">
                <a:latin typeface="Calibri" pitchFamily="84" charset="0"/>
              </a:rPr>
              <a:t>Šrajer, Ren, Teng, Schmidt, Ursby,  Bourgeois, Pradervand, Schildkamp, Wulff and  Moffat  </a:t>
            </a:r>
          </a:p>
          <a:p>
            <a:r>
              <a:rPr lang="en-GB" sz="1600">
                <a:latin typeface="Calibri" pitchFamily="84" charset="0"/>
              </a:rPr>
              <a:t>Protein Conformational Relaxation and Ligand Migration in Myoglobin:  </a:t>
            </a:r>
          </a:p>
          <a:p>
            <a:r>
              <a:rPr lang="en-GB" sz="1600">
                <a:latin typeface="Calibri" pitchFamily="84" charset="0"/>
              </a:rPr>
              <a:t>A Nanosecond to Millisecond Molecular Movie from Time-Resolved Laue X-ray Diffraction.  </a:t>
            </a:r>
          </a:p>
          <a:p>
            <a:r>
              <a:rPr lang="en-GB" sz="1600" i="1">
                <a:latin typeface="Calibri" pitchFamily="84" charset="0"/>
              </a:rPr>
              <a:t>Biochemistry</a:t>
            </a:r>
            <a:r>
              <a:rPr lang="en-GB" sz="1600">
                <a:latin typeface="Calibri" pitchFamily="84" charset="0"/>
              </a:rPr>
              <a:t> (2001</a:t>
            </a:r>
            <a:r>
              <a:rPr lang="en-GB" sz="1600" b="1">
                <a:latin typeface="Calibri" pitchFamily="84" charset="0"/>
              </a:rPr>
              <a:t>)</a:t>
            </a:r>
            <a:r>
              <a:rPr lang="en-GB" sz="1600">
                <a:latin typeface="Calibri" pitchFamily="84" charset="0"/>
              </a:rPr>
              <a:t>, </a:t>
            </a:r>
            <a:r>
              <a:rPr lang="en-GB" sz="1600" b="1">
                <a:latin typeface="Calibri" pitchFamily="84" charset="0"/>
              </a:rPr>
              <a:t>40</a:t>
            </a:r>
            <a:r>
              <a:rPr lang="en-GB" sz="1600">
                <a:latin typeface="Calibri" pitchFamily="84" charset="0"/>
              </a:rPr>
              <a:t> (46):13802–15</a:t>
            </a:r>
          </a:p>
          <a:p>
            <a:endParaRPr lang="en-GB">
              <a:latin typeface="Calibri" pitchFamily="84" charset="0"/>
            </a:endParaRPr>
          </a:p>
        </p:txBody>
      </p:sp>
      <p:pic>
        <p:nvPicPr>
          <p:cNvPr id="58372" name="Picture 2" descr="http://www.amercrystalassn.org/content/images/main_website/news_images/KeithMoffat.ppg.jpg"/>
          <p:cNvPicPr>
            <a:picLocks noChangeAspect="1" noChangeArrowheads="1"/>
          </p:cNvPicPr>
          <p:nvPr/>
        </p:nvPicPr>
        <p:blipFill>
          <a:blip r:embed="rId5"/>
          <a:srcRect/>
          <a:stretch>
            <a:fillRect/>
          </a:stretch>
        </p:blipFill>
        <p:spPr bwMode="auto">
          <a:xfrm>
            <a:off x="179388" y="2913063"/>
            <a:ext cx="1395412" cy="1884362"/>
          </a:xfrm>
          <a:prstGeom prst="rect">
            <a:avLst/>
          </a:prstGeom>
          <a:noFill/>
          <a:ln w="9525">
            <a:noFill/>
            <a:miter lim="800000"/>
            <a:headEnd/>
            <a:tailEnd/>
          </a:ln>
        </p:spPr>
      </p:pic>
      <p:pic>
        <p:nvPicPr>
          <p:cNvPr id="58373" name="Picture 2" descr="http://sri2006.postech.ac.kr/session/img/michael.jpg"/>
          <p:cNvPicPr>
            <a:picLocks noChangeAspect="1" noChangeArrowheads="1"/>
          </p:cNvPicPr>
          <p:nvPr/>
        </p:nvPicPr>
        <p:blipFill>
          <a:blip r:embed="rId6"/>
          <a:srcRect/>
          <a:stretch>
            <a:fillRect/>
          </a:stretch>
        </p:blipFill>
        <p:spPr bwMode="auto">
          <a:xfrm>
            <a:off x="7559675" y="3395663"/>
            <a:ext cx="1404938" cy="1546225"/>
          </a:xfrm>
          <a:prstGeom prst="rect">
            <a:avLst/>
          </a:prstGeom>
          <a:noFill/>
          <a:ln w="9525">
            <a:noFill/>
            <a:miter lim="800000"/>
            <a:headEnd/>
            <a:tailEnd/>
          </a:ln>
        </p:spPr>
      </p:pic>
      <p:sp>
        <p:nvSpPr>
          <p:cNvPr id="58374" name="TextBox 6"/>
          <p:cNvSpPr txBox="1">
            <a:spLocks noChangeArrowheads="1"/>
          </p:cNvSpPr>
          <p:nvPr/>
        </p:nvSpPr>
        <p:spPr bwMode="auto">
          <a:xfrm>
            <a:off x="7513638" y="5086350"/>
            <a:ext cx="1593850" cy="641350"/>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Michael Wulff, </a:t>
            </a:r>
          </a:p>
          <a:p>
            <a:r>
              <a:rPr lang="en-GB">
                <a:latin typeface="Calibri" pitchFamily="84" charset="0"/>
              </a:rPr>
              <a:t>ESRF</a:t>
            </a:r>
          </a:p>
        </p:txBody>
      </p:sp>
      <p:sp>
        <p:nvSpPr>
          <p:cNvPr id="58375" name="TextBox 7"/>
          <p:cNvSpPr txBox="1">
            <a:spLocks noChangeArrowheads="1"/>
          </p:cNvSpPr>
          <p:nvPr/>
        </p:nvSpPr>
        <p:spPr bwMode="auto">
          <a:xfrm>
            <a:off x="179388" y="4902200"/>
            <a:ext cx="1352550"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Keith Moffat</a:t>
            </a:r>
          </a:p>
        </p:txBody>
      </p:sp>
      <p:cxnSp>
        <p:nvCxnSpPr>
          <p:cNvPr id="12" name="Straight Arrow Connector 11"/>
          <p:cNvCxnSpPr/>
          <p:nvPr/>
        </p:nvCxnSpPr>
        <p:spPr>
          <a:xfrm>
            <a:off x="3018464" y="3855244"/>
            <a:ext cx="0" cy="63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377" name="TextBox 12"/>
          <p:cNvSpPr txBox="1">
            <a:spLocks noChangeArrowheads="1"/>
          </p:cNvSpPr>
          <p:nvPr/>
        </p:nvSpPr>
        <p:spPr bwMode="auto">
          <a:xfrm>
            <a:off x="1763688" y="4592000"/>
            <a:ext cx="728662" cy="366712"/>
          </a:xfrm>
          <a:prstGeom prst="rect">
            <a:avLst/>
          </a:prstGeom>
          <a:noFill/>
          <a:ln w="9525">
            <a:noFill/>
            <a:miter lim="800000"/>
            <a:headEnd/>
            <a:tailEnd/>
          </a:ln>
        </p:spPr>
        <p:txBody>
          <a:bodyPr wrap="none">
            <a:prstTxWarp prst="textNoShape">
              <a:avLst/>
            </a:prstTxWarp>
            <a:spAutoFit/>
          </a:bodyPr>
          <a:lstStyle/>
          <a:p>
            <a:r>
              <a:rPr lang="en-GB" b="1" dirty="0">
                <a:latin typeface="Calibri" pitchFamily="84" charset="0"/>
              </a:rPr>
              <a:t>Time!</a:t>
            </a:r>
          </a:p>
        </p:txBody>
      </p:sp>
      <p:pic>
        <p:nvPicPr>
          <p:cNvPr id="3" name="mov000c.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987425" y="1268361"/>
            <a:ext cx="3816823" cy="3816823"/>
          </a:xfrm>
          <a:prstGeom prst="rect">
            <a:avLst/>
          </a:prstGeom>
        </p:spPr>
      </p:pic>
      <p:cxnSp>
        <p:nvCxnSpPr>
          <p:cNvPr id="5" name="Straight Arrow Connector 4"/>
          <p:cNvCxnSpPr/>
          <p:nvPr/>
        </p:nvCxnSpPr>
        <p:spPr>
          <a:xfrm flipV="1">
            <a:off x="2411760" y="4797425"/>
            <a:ext cx="64400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68737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4"/>
          <p:cNvSpPr>
            <a:spLocks noGrp="1" noChangeArrowheads="1"/>
          </p:cNvSpPr>
          <p:nvPr>
            <p:ph type="title"/>
          </p:nvPr>
        </p:nvSpPr>
        <p:spPr>
          <a:xfrm>
            <a:off x="469900" y="908050"/>
            <a:ext cx="8229600" cy="1143000"/>
          </a:xfrm>
        </p:spPr>
        <p:txBody>
          <a:bodyPr rtlCol="0">
            <a:normAutofit fontScale="90000"/>
          </a:bodyPr>
          <a:lstStyle/>
          <a:p>
            <a:pPr fontAlgn="auto">
              <a:spcAft>
                <a:spcPts val="0"/>
              </a:spcAft>
              <a:defRPr/>
            </a:pPr>
            <a:r>
              <a:rPr lang="en-GB" sz="2400" dirty="0" smtClean="0">
                <a:ea typeface="+mj-ea"/>
                <a:cs typeface="+mj-cs"/>
              </a:rPr>
              <a:t>The Laue method </a:t>
            </a:r>
            <a:r>
              <a:rPr lang="en-GB" sz="2400" b="1" i="1" dirty="0">
                <a:solidFill>
                  <a:srgbClr val="7030A0"/>
                </a:solidFill>
                <a:ea typeface="+mj-ea"/>
                <a:cs typeface="+mj-cs"/>
              </a:rPr>
              <a:t>and the </a:t>
            </a:r>
            <a:r>
              <a:rPr lang="en-GB" sz="2400" b="1" i="1" dirty="0" err="1">
                <a:solidFill>
                  <a:srgbClr val="7030A0"/>
                </a:solidFill>
                <a:ea typeface="+mj-ea"/>
                <a:cs typeface="+mj-cs"/>
              </a:rPr>
              <a:t>Daresbury</a:t>
            </a:r>
            <a:r>
              <a:rPr lang="en-GB" sz="2400" b="1" i="1" dirty="0">
                <a:solidFill>
                  <a:srgbClr val="7030A0"/>
                </a:solidFill>
                <a:ea typeface="+mj-ea"/>
                <a:cs typeface="+mj-cs"/>
              </a:rPr>
              <a:t> </a:t>
            </a:r>
            <a:r>
              <a:rPr lang="en-GB" sz="2400" b="1" i="1" dirty="0" smtClean="0">
                <a:solidFill>
                  <a:srgbClr val="7030A0"/>
                </a:solidFill>
                <a:ea typeface="+mj-ea"/>
                <a:cs typeface="+mj-cs"/>
              </a:rPr>
              <a:t>Laue data processing </a:t>
            </a:r>
            <a:r>
              <a:rPr lang="en-GB" sz="2400" dirty="0" smtClean="0">
                <a:ea typeface="+mj-ea"/>
                <a:cs typeface="+mj-cs"/>
              </a:rPr>
              <a:t>software were enthusiastically taken up at the Grenoble neutron reactor source&gt;&gt;&gt;</a:t>
            </a:r>
          </a:p>
        </p:txBody>
      </p:sp>
      <p:pic>
        <p:nvPicPr>
          <p:cNvPr id="63490" name="Picture 3"/>
          <p:cNvPicPr>
            <a:picLocks noChangeAspect="1" noChangeArrowheads="1"/>
          </p:cNvPicPr>
          <p:nvPr/>
        </p:nvPicPr>
        <p:blipFill>
          <a:blip r:embed="rId3">
            <a:lum bright="6000"/>
          </a:blip>
          <a:srcRect/>
          <a:stretch>
            <a:fillRect/>
          </a:stretch>
        </p:blipFill>
        <p:spPr bwMode="auto">
          <a:xfrm>
            <a:off x="249238" y="2132856"/>
            <a:ext cx="3767137" cy="3754438"/>
          </a:xfrm>
          <a:prstGeom prst="rect">
            <a:avLst/>
          </a:prstGeom>
          <a:noFill/>
          <a:ln w="9525">
            <a:noFill/>
            <a:miter lim="800000"/>
            <a:headEnd/>
            <a:tailEnd/>
          </a:ln>
        </p:spPr>
      </p:pic>
      <p:sp>
        <p:nvSpPr>
          <p:cNvPr id="63491" name="TextBox 3"/>
          <p:cNvSpPr txBox="1">
            <a:spLocks noChangeArrowheads="1"/>
          </p:cNvSpPr>
          <p:nvPr/>
        </p:nvSpPr>
        <p:spPr bwMode="auto">
          <a:xfrm>
            <a:off x="1780927" y="5993405"/>
            <a:ext cx="2359025" cy="641350"/>
          </a:xfrm>
          <a:prstGeom prst="rect">
            <a:avLst/>
          </a:prstGeom>
          <a:noFill/>
          <a:ln w="9525">
            <a:noFill/>
            <a:miter lim="800000"/>
            <a:headEnd/>
            <a:tailEnd/>
          </a:ln>
        </p:spPr>
        <p:txBody>
          <a:bodyPr wrap="none">
            <a:prstTxWarp prst="textNoShape">
              <a:avLst/>
            </a:prstTxWarp>
            <a:spAutoFit/>
          </a:bodyPr>
          <a:lstStyle/>
          <a:p>
            <a:r>
              <a:rPr lang="en-GB" dirty="0">
                <a:latin typeface="Calibri" pitchFamily="84" charset="0"/>
              </a:rPr>
              <a:t>Matthew Blakeley </a:t>
            </a:r>
          </a:p>
          <a:p>
            <a:r>
              <a:rPr lang="en-GB" dirty="0">
                <a:latin typeface="Calibri" pitchFamily="84" charset="0"/>
              </a:rPr>
              <a:t>                     Dean Myles</a:t>
            </a:r>
          </a:p>
        </p:txBody>
      </p:sp>
      <p:pic>
        <p:nvPicPr>
          <p:cNvPr id="5" name="Picture 2"/>
          <p:cNvPicPr>
            <a:picLocks noChangeAspect="1" noChangeArrowheads="1"/>
          </p:cNvPicPr>
          <p:nvPr/>
        </p:nvPicPr>
        <p:blipFill>
          <a:blip r:embed="rId4"/>
          <a:srcRect/>
          <a:stretch>
            <a:fillRect/>
          </a:stretch>
        </p:blipFill>
        <p:spPr bwMode="auto">
          <a:xfrm>
            <a:off x="5179898" y="2125996"/>
            <a:ext cx="3196714" cy="3242138"/>
          </a:xfrm>
          <a:prstGeom prst="rect">
            <a:avLst/>
          </a:prstGeom>
          <a:noFill/>
          <a:ln w="9525">
            <a:noFill/>
            <a:miter lim="800000"/>
            <a:headEnd/>
            <a:tailEnd/>
          </a:ln>
        </p:spPr>
      </p:pic>
      <p:sp>
        <p:nvSpPr>
          <p:cNvPr id="2" name="TextBox 1"/>
          <p:cNvSpPr txBox="1"/>
          <p:nvPr/>
        </p:nvSpPr>
        <p:spPr>
          <a:xfrm>
            <a:off x="5062433" y="5557537"/>
            <a:ext cx="4081567" cy="1077218"/>
          </a:xfrm>
          <a:prstGeom prst="rect">
            <a:avLst/>
          </a:prstGeom>
          <a:noFill/>
        </p:spPr>
        <p:txBody>
          <a:bodyPr wrap="none" rtlCol="0">
            <a:spAutoFit/>
          </a:bodyPr>
          <a:lstStyle/>
          <a:p>
            <a:r>
              <a:rPr lang="en-GB" sz="1600" b="1" i="1" dirty="0" smtClean="0"/>
              <a:t>50kDa</a:t>
            </a:r>
            <a:r>
              <a:rPr lang="en-GB" sz="1600" dirty="0" smtClean="0"/>
              <a:t> </a:t>
            </a:r>
            <a:r>
              <a:rPr lang="en-GB" sz="1600" dirty="0" err="1" smtClean="0"/>
              <a:t>glucoside</a:t>
            </a:r>
            <a:r>
              <a:rPr lang="en-GB" sz="1600" dirty="0" smtClean="0"/>
              <a:t> </a:t>
            </a:r>
            <a:r>
              <a:rPr lang="en-GB" sz="1600" dirty="0" err="1" smtClean="0"/>
              <a:t>concanavalin</a:t>
            </a:r>
            <a:r>
              <a:rPr lang="en-GB" sz="1600" dirty="0" smtClean="0"/>
              <a:t> A </a:t>
            </a:r>
          </a:p>
          <a:p>
            <a:r>
              <a:rPr lang="en-GB" sz="1600" dirty="0" smtClean="0"/>
              <a:t>I2</a:t>
            </a:r>
            <a:r>
              <a:rPr lang="en-GB" sz="1600" baseline="-25000" dirty="0" smtClean="0"/>
              <a:t>1</a:t>
            </a:r>
            <a:r>
              <a:rPr lang="en-GB" sz="1600" dirty="0" smtClean="0"/>
              <a:t>3 a=168 Å</a:t>
            </a:r>
          </a:p>
          <a:p>
            <a:r>
              <a:rPr lang="en-US" sz="1600" dirty="0" err="1" smtClean="0"/>
              <a:t>Gilboa</a:t>
            </a:r>
            <a:r>
              <a:rPr lang="en-US" sz="1600" dirty="0"/>
              <a:t>, </a:t>
            </a:r>
            <a:r>
              <a:rPr lang="en-US" sz="1600" dirty="0" smtClean="0"/>
              <a:t>Myles</a:t>
            </a:r>
            <a:r>
              <a:rPr lang="en-US" sz="1600" dirty="0"/>
              <a:t>, </a:t>
            </a:r>
            <a:r>
              <a:rPr lang="en-US" sz="1600" dirty="0" err="1" smtClean="0"/>
              <a:t>Habash</a:t>
            </a:r>
            <a:r>
              <a:rPr lang="en-US" sz="1600" dirty="0"/>
              <a:t>, </a:t>
            </a:r>
            <a:r>
              <a:rPr lang="en-US" sz="1600" dirty="0" err="1" smtClean="0"/>
              <a:t>Raftery</a:t>
            </a:r>
            <a:r>
              <a:rPr lang="en-US" sz="1600" dirty="0" smtClean="0"/>
              <a:t> &amp; </a:t>
            </a:r>
            <a:r>
              <a:rPr lang="en-US" sz="1600" dirty="0" err="1" smtClean="0"/>
              <a:t>Helliwell</a:t>
            </a:r>
            <a:r>
              <a:rPr lang="en-US" sz="1600" dirty="0" smtClean="0"/>
              <a:t> </a:t>
            </a:r>
          </a:p>
          <a:p>
            <a:r>
              <a:rPr lang="en-US" sz="1600" dirty="0" smtClean="0"/>
              <a:t>(</a:t>
            </a:r>
            <a:r>
              <a:rPr lang="en-US" sz="1600" dirty="0"/>
              <a:t>2001) J </a:t>
            </a:r>
            <a:r>
              <a:rPr lang="en-US" sz="1600" dirty="0" err="1"/>
              <a:t>Appl</a:t>
            </a:r>
            <a:r>
              <a:rPr lang="en-US" sz="1600" dirty="0"/>
              <a:t> </a:t>
            </a:r>
            <a:r>
              <a:rPr lang="en-US" sz="1600" dirty="0" err="1"/>
              <a:t>Cryst</a:t>
            </a:r>
            <a:r>
              <a:rPr lang="en-US" sz="1600" dirty="0"/>
              <a:t> 34, </a:t>
            </a:r>
            <a:r>
              <a:rPr lang="en-US" sz="1600" dirty="0" smtClean="0"/>
              <a:t>454-457 </a:t>
            </a:r>
            <a:endParaRPr lang="en-GB" sz="16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85-"/>
          <p:cNvPicPr>
            <a:picLocks noChangeAspect="1" noChangeArrowheads="1"/>
          </p:cNvPicPr>
          <p:nvPr/>
        </p:nvPicPr>
        <p:blipFill>
          <a:blip r:embed="rId3"/>
          <a:srcRect/>
          <a:stretch>
            <a:fillRect/>
          </a:stretch>
        </p:blipFill>
        <p:spPr bwMode="auto">
          <a:xfrm>
            <a:off x="200025" y="836613"/>
            <a:ext cx="3887788" cy="2584450"/>
          </a:xfrm>
          <a:prstGeom prst="rect">
            <a:avLst/>
          </a:prstGeom>
          <a:noFill/>
          <a:ln w="9525">
            <a:noFill/>
            <a:miter lim="800000"/>
            <a:headEnd/>
            <a:tailEnd/>
          </a:ln>
        </p:spPr>
      </p:pic>
      <p:sp>
        <p:nvSpPr>
          <p:cNvPr id="65538" name="Rectangle 4"/>
          <p:cNvSpPr>
            <a:spLocks noChangeArrowheads="1"/>
          </p:cNvSpPr>
          <p:nvPr/>
        </p:nvSpPr>
        <p:spPr bwMode="auto">
          <a:xfrm>
            <a:off x="395288" y="-26988"/>
            <a:ext cx="7988300" cy="1066801"/>
          </a:xfrm>
          <a:prstGeom prst="rect">
            <a:avLst/>
          </a:prstGeom>
          <a:noFill/>
          <a:ln w="9525">
            <a:noFill/>
            <a:miter lim="800000"/>
            <a:headEnd/>
            <a:tailEnd/>
          </a:ln>
        </p:spPr>
        <p:txBody>
          <a:bodyPr anchor="ctr">
            <a:prstTxWarp prst="textNoShape">
              <a:avLst/>
            </a:prstTxWarp>
          </a:bodyPr>
          <a:lstStyle/>
          <a:p>
            <a:pPr defTabSz="762000"/>
            <a:r>
              <a:rPr lang="en-GB" sz="2400" b="1">
                <a:solidFill>
                  <a:schemeClr val="tx2"/>
                </a:solidFill>
                <a:latin typeface="Calibri" pitchFamily="84" charset="0"/>
              </a:rPr>
              <a:t>		The EMBL Laue Diffractometer at ILL </a:t>
            </a:r>
            <a:endParaRPr lang="en-GB" sz="3600">
              <a:solidFill>
                <a:schemeClr val="tx2"/>
              </a:solidFill>
              <a:latin typeface="Calibri" pitchFamily="84" charset="0"/>
            </a:endParaRPr>
          </a:p>
        </p:txBody>
      </p:sp>
      <p:sp>
        <p:nvSpPr>
          <p:cNvPr id="442371" name="Rectangle 6"/>
          <p:cNvSpPr>
            <a:spLocks noChangeArrowheads="1"/>
          </p:cNvSpPr>
          <p:nvPr/>
        </p:nvSpPr>
        <p:spPr bwMode="auto">
          <a:xfrm>
            <a:off x="4087813" y="1557338"/>
            <a:ext cx="4937125" cy="876300"/>
          </a:xfrm>
          <a:prstGeom prst="rect">
            <a:avLst/>
          </a:prstGeom>
          <a:noFill/>
          <a:ln w="9525">
            <a:noFill/>
            <a:miter lim="800000"/>
            <a:headEnd/>
            <a:tailEnd/>
          </a:ln>
        </p:spPr>
        <p:txBody>
          <a:bodyPr/>
          <a:lstStyle/>
          <a:p>
            <a:pPr defTabSz="762000" fontAlgn="auto">
              <a:spcBef>
                <a:spcPct val="20000"/>
              </a:spcBef>
              <a:spcAft>
                <a:spcPts val="0"/>
              </a:spcAft>
              <a:buClr>
                <a:schemeClr val="tx2"/>
              </a:buClr>
              <a:buSzPct val="100000"/>
              <a:defRPr/>
            </a:pPr>
            <a:r>
              <a:rPr lang="en-GB" sz="2000" dirty="0">
                <a:latin typeface="Calibri" pitchFamily="34" charset="0"/>
                <a:ea typeface="+mn-ea"/>
                <a:cs typeface="+mn-cs"/>
              </a:rPr>
              <a:t>&gt; Gd</a:t>
            </a:r>
            <a:r>
              <a:rPr lang="en-GB" sz="2000" baseline="-25000" dirty="0">
                <a:latin typeface="Calibri" pitchFamily="34" charset="0"/>
                <a:ea typeface="+mn-ea"/>
                <a:cs typeface="+mn-cs"/>
              </a:rPr>
              <a:t>2</a:t>
            </a:r>
            <a:r>
              <a:rPr lang="en-GB" sz="2000" dirty="0">
                <a:latin typeface="Calibri" pitchFamily="34" charset="0"/>
                <a:ea typeface="+mn-ea"/>
                <a:cs typeface="+mn-cs"/>
              </a:rPr>
              <a:t>O</a:t>
            </a:r>
            <a:r>
              <a:rPr lang="en-GB" sz="2000" baseline="-25000" dirty="0">
                <a:latin typeface="Calibri" pitchFamily="34" charset="0"/>
                <a:ea typeface="+mn-ea"/>
                <a:cs typeface="+mn-cs"/>
              </a:rPr>
              <a:t>3</a:t>
            </a:r>
            <a:r>
              <a:rPr lang="en-GB" sz="2000" dirty="0">
                <a:latin typeface="Calibri" pitchFamily="34" charset="0"/>
                <a:ea typeface="+mn-ea"/>
                <a:cs typeface="+mn-cs"/>
              </a:rPr>
              <a:t>-doped neutron sensitive image plate   </a:t>
            </a:r>
          </a:p>
          <a:p>
            <a:pPr marL="342900" indent="-342900" defTabSz="762000" fontAlgn="auto">
              <a:spcBef>
                <a:spcPct val="20000"/>
              </a:spcBef>
              <a:spcAft>
                <a:spcPts val="0"/>
              </a:spcAft>
              <a:buClr>
                <a:schemeClr val="tx2"/>
              </a:buClr>
              <a:buSzPct val="100000"/>
              <a:buFont typeface="Wingdings" pitchFamily="2" charset="2"/>
              <a:buChar char="Ø"/>
              <a:defRPr/>
            </a:pPr>
            <a:r>
              <a:rPr lang="en-GB" sz="2000" dirty="0">
                <a:latin typeface="Calibri" pitchFamily="34" charset="0"/>
                <a:ea typeface="+mn-ea"/>
                <a:cs typeface="+mn-cs"/>
              </a:rPr>
              <a:t>Typical neutron beam wavelength range: </a:t>
            </a:r>
          </a:p>
          <a:p>
            <a:pPr marL="342900" indent="-342900" defTabSz="762000" fontAlgn="auto">
              <a:spcBef>
                <a:spcPct val="20000"/>
              </a:spcBef>
              <a:spcAft>
                <a:spcPts val="0"/>
              </a:spcAft>
              <a:buClr>
                <a:schemeClr val="tx2"/>
              </a:buClr>
              <a:buSzPct val="100000"/>
              <a:buFont typeface="Wingdings" pitchFamily="2" charset="2"/>
              <a:buChar char="Ø"/>
              <a:defRPr/>
            </a:pPr>
            <a:r>
              <a:rPr lang="en-GB" sz="2000" dirty="0">
                <a:latin typeface="Calibri" pitchFamily="34" charset="0"/>
                <a:ea typeface="+mn-ea"/>
                <a:cs typeface="+mn-cs"/>
              </a:rPr>
              <a:t>~ 2.7 – 3.6 Å </a:t>
            </a:r>
            <a:endParaRPr lang="en-GB" sz="3200" dirty="0">
              <a:latin typeface="Calibri" pitchFamily="34" charset="0"/>
              <a:ea typeface="+mn-ea"/>
              <a:cs typeface="+mn-cs"/>
            </a:endParaRPr>
          </a:p>
        </p:txBody>
      </p:sp>
      <p:pic>
        <p:nvPicPr>
          <p:cNvPr id="65540" name="Picture 5" descr="hd34_close"/>
          <p:cNvPicPr>
            <a:picLocks noChangeAspect="1" noChangeArrowheads="1"/>
          </p:cNvPicPr>
          <p:nvPr/>
        </p:nvPicPr>
        <p:blipFill>
          <a:blip r:embed="rId4"/>
          <a:srcRect r="1329" b="57808"/>
          <a:stretch>
            <a:fillRect/>
          </a:stretch>
        </p:blipFill>
        <p:spPr bwMode="auto">
          <a:xfrm>
            <a:off x="976313" y="3533775"/>
            <a:ext cx="7407275" cy="2640013"/>
          </a:xfrm>
          <a:prstGeom prst="rect">
            <a:avLst/>
          </a:prstGeom>
          <a:noFill/>
          <a:ln w="9525">
            <a:noFill/>
            <a:miter lim="800000"/>
            <a:headEnd/>
            <a:tailEnd/>
          </a:ln>
        </p:spPr>
      </p:pic>
      <p:sp>
        <p:nvSpPr>
          <p:cNvPr id="65541" name="TextBox 6"/>
          <p:cNvSpPr txBox="1">
            <a:spLocks noChangeArrowheads="1"/>
          </p:cNvSpPr>
          <p:nvPr/>
        </p:nvSpPr>
        <p:spPr bwMode="auto">
          <a:xfrm>
            <a:off x="323850" y="6321425"/>
            <a:ext cx="8710613" cy="457200"/>
          </a:xfrm>
          <a:prstGeom prst="rect">
            <a:avLst/>
          </a:prstGeom>
          <a:noFill/>
          <a:ln w="9525">
            <a:noFill/>
            <a:miter lim="800000"/>
            <a:headEnd/>
            <a:tailEnd/>
          </a:ln>
        </p:spPr>
        <p:txBody>
          <a:bodyPr wrap="none">
            <a:prstTxWarp prst="textNoShape">
              <a:avLst/>
            </a:prstTxWarp>
            <a:spAutoFit/>
          </a:bodyPr>
          <a:lstStyle/>
          <a:p>
            <a:r>
              <a:rPr lang="en-GB" sz="2400">
                <a:latin typeface="Calibri" pitchFamily="84" charset="0"/>
              </a:rPr>
              <a:t>Neutron Laue data are processed with the ‘Daresbury Laue software’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TotalTime>
  <Words>1456</Words>
  <Application>Microsoft Macintosh PowerPoint</Application>
  <PresentationFormat>On-screen Show (4:3)</PresentationFormat>
  <Paragraphs>103</Paragraphs>
  <Slides>8</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Bitmap Image</vt:lpstr>
      <vt:lpstr>PowerPoint Presentation</vt:lpstr>
      <vt:lpstr>The Laue method  Durward Cruickshank and I joined with Keith on this! A key result from SRS 9.6: learning that, by far, the Bragg reflections were in singlet Laue spots and which contradicted the early pioneers’ writings such as W L Bragg</vt:lpstr>
      <vt:lpstr>Benchmarking the crystal sample perfection Acta Cryst. (1995). D51, 1099-1102    E. H. Snell et al  </vt:lpstr>
      <vt:lpstr>We conducted many studies to validate the Laue method and the Daresbury software </vt:lpstr>
      <vt:lpstr>PowerPoint Presentation</vt:lpstr>
      <vt:lpstr>Most spectacularly Keith used SR Laue (the Chicago Zhong Ren software) to do nanosecond protein crystallography with CO myoglobin then PYP </vt:lpstr>
      <vt:lpstr>The Laue method and the Daresbury Laue data processing software were enthusiastically taken up at the Grenoble neutron reactor source&gt;&gt;&gt;</vt:lpstr>
      <vt:lpstr>PowerPoint Presentation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mbdssjrh</dc:creator>
  <cp:lastModifiedBy>Virginia Pett</cp:lastModifiedBy>
  <cp:revision>251</cp:revision>
  <dcterms:created xsi:type="dcterms:W3CDTF">2013-09-09T12:34:53Z</dcterms:created>
  <dcterms:modified xsi:type="dcterms:W3CDTF">2014-08-21T15:25:14Z</dcterms:modified>
</cp:coreProperties>
</file>