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6" r:id="rId2"/>
    <p:sldId id="336" r:id="rId3"/>
    <p:sldId id="286" r:id="rId4"/>
    <p:sldId id="291" r:id="rId5"/>
    <p:sldId id="288" r:id="rId6"/>
    <p:sldId id="350" r:id="rId7"/>
    <p:sldId id="329" r:id="rId8"/>
    <p:sldId id="3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70" autoAdjust="0"/>
  </p:normalViewPr>
  <p:slideViewPr>
    <p:cSldViewPr>
      <p:cViewPr varScale="1">
        <p:scale>
          <a:sx n="77" d="100"/>
          <a:sy n="77" d="100"/>
        </p:scale>
        <p:origin x="-8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29A000-9F9C-446A-B37C-CCE6E57BAC4C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49560-B527-4834-86F5-7C26B5CA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4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E2A38-D649-42B5-B264-71F27C0025C9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This slide was kindly provided to me by </a:t>
            </a:r>
            <a:r>
              <a:rPr lang="en-US" dirty="0" err="1" smtClean="0"/>
              <a:t>Dr</a:t>
            </a:r>
            <a:r>
              <a:rPr lang="en-US" dirty="0" smtClean="0"/>
              <a:t> Matthew Blakeley of the </a:t>
            </a:r>
            <a:r>
              <a:rPr lang="en-US" dirty="0" err="1" smtClean="0"/>
              <a:t>Institut</a:t>
            </a:r>
            <a:r>
              <a:rPr lang="en-US" dirty="0" smtClean="0"/>
              <a:t> Laue </a:t>
            </a:r>
            <a:r>
              <a:rPr lang="en-US" dirty="0" err="1" smtClean="0"/>
              <a:t>Langevin</a:t>
            </a:r>
            <a:r>
              <a:rPr lang="en-US" dirty="0" smtClean="0"/>
              <a:t> in Grenoble.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896C0-FE33-446F-B908-49BCE3E20C51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801688"/>
            <a:ext cx="4252913" cy="31908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743D3-79ED-4674-8589-6575B0F0ABCC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7D6087-AE09-4766-89C5-75C376814027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 u="sng" smtClean="0"/>
              <a:t>Prof J R Helliwell’s PhDs </a:t>
            </a:r>
          </a:p>
          <a:p>
            <a:pPr>
              <a:spcBef>
                <a:spcPct val="0"/>
              </a:spcBef>
            </a:pPr>
            <a:r>
              <a:rPr lang="en-GB" b="1" smtClean="0"/>
              <a:t> 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Degree awarded year </a:t>
            </a:r>
          </a:p>
          <a:p>
            <a:pPr>
              <a:spcBef>
                <a:spcPct val="0"/>
              </a:spcBef>
            </a:pPr>
            <a:r>
              <a:rPr lang="en-GB" smtClean="0"/>
              <a:t>Name</a:t>
            </a:r>
          </a:p>
          <a:p>
            <a:pPr>
              <a:spcBef>
                <a:spcPct val="0"/>
              </a:spcBef>
            </a:pPr>
            <a:r>
              <a:rPr lang="en-GB" smtClean="0"/>
              <a:t>Sponsor</a:t>
            </a:r>
          </a:p>
          <a:p>
            <a:pPr>
              <a:spcBef>
                <a:spcPct val="0"/>
              </a:spcBef>
            </a:pPr>
            <a:r>
              <a:rPr lang="en-GB" smtClean="0"/>
              <a:t>Awarding Institution</a:t>
            </a:r>
          </a:p>
          <a:p>
            <a:pPr>
              <a:spcBef>
                <a:spcPct val="0"/>
              </a:spcBef>
            </a:pPr>
            <a:r>
              <a:rPr lang="en-GB" smtClean="0"/>
              <a:t>Degree awarded </a:t>
            </a:r>
          </a:p>
          <a:p>
            <a:pPr>
              <a:spcBef>
                <a:spcPct val="0"/>
              </a:spcBef>
            </a:pPr>
            <a:r>
              <a:rPr lang="en-GB" smtClean="0"/>
              <a:t>Current employment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1984</a:t>
            </a:r>
          </a:p>
          <a:p>
            <a:pPr>
              <a:spcBef>
                <a:spcPct val="0"/>
              </a:spcBef>
            </a:pPr>
            <a:r>
              <a:rPr lang="en-GB" smtClean="0"/>
              <a:t>Paul D Carr </a:t>
            </a:r>
          </a:p>
          <a:p>
            <a:pPr>
              <a:spcBef>
                <a:spcPct val="0"/>
              </a:spcBef>
            </a:pPr>
            <a:r>
              <a:rPr lang="en-GB" smtClean="0"/>
              <a:t>Keele Univ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Keele         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ANU Canberra (Senior Exptl Officer)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1985</a:t>
            </a:r>
          </a:p>
          <a:p>
            <a:pPr>
              <a:spcBef>
                <a:spcPct val="0"/>
              </a:spcBef>
            </a:pPr>
            <a:r>
              <a:rPr lang="en-GB" smtClean="0"/>
              <a:t>Bob Liddington</a:t>
            </a:r>
          </a:p>
          <a:p>
            <a:pPr>
              <a:spcBef>
                <a:spcPct val="0"/>
              </a:spcBef>
            </a:pPr>
            <a:r>
              <a:rPr lang="en-GB" smtClean="0"/>
              <a:t>York University (PhD placement student with JRH at SERC Daresbury Laboratory; Prof Guy Dodson, supervisor at York)</a:t>
            </a:r>
          </a:p>
          <a:p>
            <a:pPr>
              <a:spcBef>
                <a:spcPct val="0"/>
              </a:spcBef>
            </a:pPr>
            <a:r>
              <a:rPr lang="en-GB" smtClean="0"/>
              <a:t>PhD awarded by York University 1986</a:t>
            </a:r>
          </a:p>
          <a:p>
            <a:pPr>
              <a:spcBef>
                <a:spcPct val="0"/>
              </a:spcBef>
            </a:pPr>
            <a:r>
              <a:rPr lang="en-GB" smtClean="0"/>
              <a:t>Sanford Burnham Medical Research Institute, L Jolla, California</a:t>
            </a:r>
          </a:p>
          <a:p>
            <a:pPr>
              <a:spcBef>
                <a:spcPct val="0"/>
              </a:spcBef>
            </a:pPr>
            <a:r>
              <a:rPr lang="en-GB" smtClean="0"/>
              <a:t>Director Bioinformatics and Structural Biology Program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1987</a:t>
            </a:r>
          </a:p>
          <a:p>
            <a:pPr>
              <a:spcBef>
                <a:spcPct val="0"/>
              </a:spcBef>
            </a:pPr>
            <a:r>
              <a:rPr lang="en-GB" smtClean="0"/>
              <a:t>Stephen A Rule</a:t>
            </a:r>
          </a:p>
          <a:p>
            <a:pPr>
              <a:spcBef>
                <a:spcPct val="0"/>
              </a:spcBef>
            </a:pPr>
            <a:r>
              <a:rPr lang="en-GB" smtClean="0"/>
              <a:t>Keele Univ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Keele         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Industry (software)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1990</a:t>
            </a:r>
          </a:p>
          <a:p>
            <a:pPr>
              <a:spcBef>
                <a:spcPct val="0"/>
              </a:spcBef>
            </a:pPr>
            <a:r>
              <a:rPr lang="en-GB" smtClean="0"/>
              <a:t>Dora Gomez de Anderez</a:t>
            </a:r>
          </a:p>
          <a:p>
            <a:pPr>
              <a:spcBef>
                <a:spcPct val="0"/>
              </a:spcBef>
            </a:pPr>
            <a:r>
              <a:rPr lang="en-GB" smtClean="0"/>
              <a:t>SERC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York  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pt-PT" smtClean="0"/>
              <a:t>Universidad de Los Andes, Merida, Venezuela. </a:t>
            </a:r>
            <a:r>
              <a:rPr lang="en-GB" smtClean="0"/>
              <a:t>(University Professor, retired).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1992</a:t>
            </a:r>
          </a:p>
          <a:p>
            <a:pPr>
              <a:spcBef>
                <a:spcPct val="0"/>
              </a:spcBef>
            </a:pPr>
            <a:r>
              <a:rPr lang="en-GB" smtClean="0"/>
              <a:t>Stephen Harrop</a:t>
            </a:r>
          </a:p>
          <a:p>
            <a:pPr>
              <a:spcBef>
                <a:spcPct val="0"/>
              </a:spcBef>
            </a:pPr>
            <a:r>
              <a:rPr lang="en-GB" smtClean="0"/>
              <a:t>SERC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York          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New South Wales, Sydney, Australia (Senior Research Assistant)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1992</a:t>
            </a:r>
          </a:p>
          <a:p>
            <a:pPr>
              <a:spcBef>
                <a:spcPct val="0"/>
              </a:spcBef>
            </a:pPr>
            <a:r>
              <a:rPr lang="en-GB" smtClean="0"/>
              <a:t>James H Naismith</a:t>
            </a:r>
          </a:p>
          <a:p>
            <a:pPr>
              <a:spcBef>
                <a:spcPct val="0"/>
              </a:spcBef>
            </a:pPr>
            <a:r>
              <a:rPr lang="en-GB" smtClean="0"/>
              <a:t>SERC/Carnegie</a:t>
            </a:r>
          </a:p>
          <a:p>
            <a:pPr>
              <a:spcBef>
                <a:spcPct val="0"/>
              </a:spcBef>
            </a:pPr>
            <a:r>
              <a:rPr lang="en-GB" smtClean="0"/>
              <a:t>Award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(Jointly supervised with Dr W N Hunter, now at Dundee University)</a:t>
            </a:r>
          </a:p>
          <a:p>
            <a:pPr>
              <a:spcBef>
                <a:spcPct val="0"/>
              </a:spcBef>
            </a:pPr>
            <a:r>
              <a:rPr lang="en-GB" smtClean="0"/>
              <a:t>St Andrew’s University (Professor)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1993</a:t>
            </a:r>
          </a:p>
          <a:p>
            <a:pPr>
              <a:spcBef>
                <a:spcPct val="0"/>
              </a:spcBef>
            </a:pPr>
            <a:r>
              <a:rPr lang="en-GB" smtClean="0"/>
              <a:t>Susanne Weisgerber</a:t>
            </a:r>
          </a:p>
          <a:p>
            <a:pPr>
              <a:spcBef>
                <a:spcPct val="0"/>
              </a:spcBef>
            </a:pPr>
            <a:r>
              <a:rPr lang="en-GB" smtClean="0"/>
              <a:t>British Council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Hills Road,VI form College, Cambridge (science teacher)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1995 </a:t>
            </a:r>
          </a:p>
          <a:p>
            <a:pPr>
              <a:spcBef>
                <a:spcPct val="0"/>
              </a:spcBef>
            </a:pPr>
            <a:r>
              <a:rPr lang="en-GB" smtClean="0"/>
              <a:t>Edward H Snell </a:t>
            </a:r>
          </a:p>
          <a:p>
            <a:pPr>
              <a:spcBef>
                <a:spcPct val="0"/>
              </a:spcBef>
            </a:pPr>
            <a:r>
              <a:rPr lang="en-GB" smtClean="0"/>
              <a:t>EPSRC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Hauptman-Woodward Medical research Institute, Buffalo, NY, USA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1996</a:t>
            </a:r>
          </a:p>
          <a:p>
            <a:pPr>
              <a:spcBef>
                <a:spcPct val="0"/>
              </a:spcBef>
            </a:pPr>
            <a:r>
              <a:rPr lang="en-GB" smtClean="0"/>
              <a:t>Ashley M Deacon</a:t>
            </a:r>
          </a:p>
          <a:p>
            <a:pPr>
              <a:spcBef>
                <a:spcPct val="0"/>
              </a:spcBef>
            </a:pPr>
            <a:r>
              <a:rPr lang="en-GB" smtClean="0"/>
              <a:t>EPSRC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Stanford Synchrotron Lab, USA (Senior Research Scientist)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1996</a:t>
            </a:r>
          </a:p>
          <a:p>
            <a:pPr>
              <a:spcBef>
                <a:spcPct val="0"/>
              </a:spcBef>
            </a:pPr>
            <a:r>
              <a:rPr lang="en-GB" smtClean="0"/>
              <a:t>Mark R Peterson</a:t>
            </a:r>
          </a:p>
          <a:p>
            <a:pPr>
              <a:spcBef>
                <a:spcPct val="0"/>
              </a:spcBef>
            </a:pPr>
            <a:r>
              <a:rPr lang="en-GB" smtClean="0"/>
              <a:t>EPSRC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(Jointly supervised with Dr W N Hunter, now at Dundee University)</a:t>
            </a:r>
          </a:p>
          <a:p>
            <a:pPr>
              <a:spcBef>
                <a:spcPct val="0"/>
              </a:spcBef>
            </a:pPr>
            <a:r>
              <a:rPr lang="en-GB" smtClean="0"/>
              <a:t>Industry (Computers; sales)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1997</a:t>
            </a:r>
          </a:p>
          <a:p>
            <a:pPr>
              <a:spcBef>
                <a:spcPct val="0"/>
              </a:spcBef>
            </a:pPr>
            <a:r>
              <a:rPr lang="en-GB" smtClean="0"/>
              <a:t>Yeu Perng Nieh</a:t>
            </a:r>
          </a:p>
          <a:p>
            <a:pPr>
              <a:spcBef>
                <a:spcPct val="0"/>
              </a:spcBef>
            </a:pPr>
            <a:r>
              <a:rPr lang="en-GB" smtClean="0"/>
              <a:t>OS/Private funds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Director of own IT company in Taiwan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1997</a:t>
            </a:r>
          </a:p>
          <a:p>
            <a:pPr>
              <a:spcBef>
                <a:spcPct val="0"/>
              </a:spcBef>
            </a:pPr>
            <a:r>
              <a:rPr lang="en-GB" smtClean="0"/>
              <a:t>Gail M Bradbrook</a:t>
            </a:r>
          </a:p>
          <a:p>
            <a:pPr>
              <a:spcBef>
                <a:spcPct val="0"/>
              </a:spcBef>
            </a:pPr>
            <a:r>
              <a:rPr lang="en-GB" smtClean="0"/>
              <a:t>EPSRC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Project Manager, Swindon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1998 </a:t>
            </a:r>
          </a:p>
          <a:p>
            <a:pPr>
              <a:spcBef>
                <a:spcPct val="0"/>
              </a:spcBef>
            </a:pPr>
            <a:r>
              <a:rPr lang="en-GB" smtClean="0"/>
              <a:t>Titus J Boggon</a:t>
            </a:r>
          </a:p>
          <a:p>
            <a:pPr>
              <a:spcBef>
                <a:spcPct val="0"/>
              </a:spcBef>
            </a:pPr>
            <a:r>
              <a:rPr lang="en-GB" smtClean="0"/>
              <a:t>Samuel Hall Fund, Univ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Faculty member Pharmacy Dept, Yale University, USA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1999</a:t>
            </a:r>
          </a:p>
          <a:p>
            <a:pPr>
              <a:spcBef>
                <a:spcPct val="0"/>
              </a:spcBef>
            </a:pPr>
            <a:r>
              <a:rPr lang="en-GB" smtClean="0"/>
              <a:t>Helen J Price</a:t>
            </a:r>
          </a:p>
          <a:p>
            <a:pPr>
              <a:spcBef>
                <a:spcPct val="0"/>
              </a:spcBef>
            </a:pPr>
            <a:r>
              <a:rPr lang="en-GB" smtClean="0"/>
              <a:t>British Council/Woolfson Foundation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Aerospace industry (Research scientist)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2000</a:t>
            </a:r>
          </a:p>
          <a:p>
            <a:pPr>
              <a:spcBef>
                <a:spcPct val="0"/>
              </a:spcBef>
            </a:pPr>
            <a:r>
              <a:rPr lang="en-GB" smtClean="0"/>
              <a:t>Nicola S Hunter</a:t>
            </a:r>
          </a:p>
          <a:p>
            <a:pPr>
              <a:spcBef>
                <a:spcPct val="0"/>
              </a:spcBef>
            </a:pPr>
            <a:r>
              <a:rPr lang="en-GB" smtClean="0"/>
              <a:t>BBSRC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Housewife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2002</a:t>
            </a:r>
          </a:p>
          <a:p>
            <a:pPr>
              <a:spcBef>
                <a:spcPct val="0"/>
              </a:spcBef>
            </a:pPr>
            <a:r>
              <a:rPr lang="en-GB" smtClean="0"/>
              <a:t>Michele Cianci</a:t>
            </a:r>
          </a:p>
          <a:p>
            <a:pPr>
              <a:spcBef>
                <a:spcPct val="0"/>
              </a:spcBef>
            </a:pPr>
            <a:r>
              <a:rPr lang="en-GB" smtClean="0"/>
              <a:t>EPSRC/Univ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 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Research Group Leader, Petra 3 project, EMBL Hamburg, DESY, Germany.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2003</a:t>
            </a:r>
          </a:p>
          <a:p>
            <a:pPr>
              <a:spcBef>
                <a:spcPct val="0"/>
              </a:spcBef>
            </a:pPr>
            <a:r>
              <a:rPr lang="en-GB" smtClean="0"/>
              <a:t>Matthew Blakeley</a:t>
            </a:r>
          </a:p>
          <a:p>
            <a:pPr>
              <a:spcBef>
                <a:spcPct val="0"/>
              </a:spcBef>
            </a:pPr>
            <a:r>
              <a:rPr lang="en-GB" smtClean="0"/>
              <a:t>EPSRC/Institut Laue Langevin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Staff scientist at the Institut Laue Langevin, Grenoble.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2004</a:t>
            </a:r>
          </a:p>
          <a:p>
            <a:pPr>
              <a:spcBef>
                <a:spcPct val="0"/>
              </a:spcBef>
            </a:pPr>
            <a:r>
              <a:rPr lang="en-GB" smtClean="0"/>
              <a:t>Alessia Minichino</a:t>
            </a:r>
          </a:p>
          <a:p>
            <a:pPr>
              <a:spcBef>
                <a:spcPct val="0"/>
              </a:spcBef>
            </a:pPr>
            <a:r>
              <a:rPr lang="fr-FR" smtClean="0"/>
              <a:t>EU Marie Curie Training visit (12 months)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visitor (2002-3)</a:t>
            </a:r>
          </a:p>
          <a:p>
            <a:pPr>
              <a:spcBef>
                <a:spcPct val="0"/>
              </a:spcBef>
            </a:pPr>
            <a:r>
              <a:rPr lang="en-GB" smtClean="0"/>
              <a:t>Pharmaceutical company, Milan, Italy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2007</a:t>
            </a:r>
          </a:p>
          <a:p>
            <a:pPr>
              <a:spcBef>
                <a:spcPct val="0"/>
              </a:spcBef>
            </a:pPr>
            <a:r>
              <a:rPr lang="en-GB" smtClean="0"/>
              <a:t>Helal Ahmed</a:t>
            </a:r>
          </a:p>
          <a:p>
            <a:pPr>
              <a:spcBef>
                <a:spcPct val="0"/>
              </a:spcBef>
            </a:pPr>
            <a:r>
              <a:rPr lang="en-GB" smtClean="0"/>
              <a:t>BBSRC Case (with GSK)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</a:t>
            </a:r>
          </a:p>
          <a:p>
            <a:pPr>
              <a:spcBef>
                <a:spcPct val="0"/>
              </a:spcBef>
            </a:pPr>
            <a:r>
              <a:rPr lang="en-GB" smtClean="0"/>
              <a:t>Science School Teacher (Essex)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2005</a:t>
            </a:r>
          </a:p>
          <a:p>
            <a:pPr>
              <a:spcBef>
                <a:spcPct val="0"/>
              </a:spcBef>
            </a:pPr>
            <a:r>
              <a:rPr lang="en-GB" smtClean="0"/>
              <a:t>Nicola Pasquato</a:t>
            </a:r>
          </a:p>
          <a:p>
            <a:pPr>
              <a:spcBef>
                <a:spcPct val="0"/>
              </a:spcBef>
            </a:pPr>
            <a:r>
              <a:rPr lang="fr-FR" smtClean="0"/>
              <a:t>EU Marie Curie Training visit (5 months)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visitor (2004)</a:t>
            </a:r>
          </a:p>
          <a:p>
            <a:pPr>
              <a:spcBef>
                <a:spcPct val="0"/>
              </a:spcBef>
            </a:pPr>
            <a:r>
              <a:rPr lang="en-GB" smtClean="0"/>
              <a:t>PhD at University of Padova, Italy; now graduated.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2005</a:t>
            </a:r>
          </a:p>
          <a:p>
            <a:pPr>
              <a:spcBef>
                <a:spcPct val="0"/>
              </a:spcBef>
            </a:pPr>
            <a:r>
              <a:rPr lang="en-GB" smtClean="0"/>
              <a:t>Giuditta Bartalucci</a:t>
            </a:r>
          </a:p>
          <a:p>
            <a:pPr>
              <a:spcBef>
                <a:spcPct val="0"/>
              </a:spcBef>
            </a:pPr>
            <a:r>
              <a:rPr lang="fr-FR" smtClean="0"/>
              <a:t>EU Marie Curie Training visit (6 months)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at University of Firenze; now graduated.</a:t>
            </a:r>
          </a:p>
          <a:p>
            <a:pPr>
              <a:spcBef>
                <a:spcPct val="0"/>
              </a:spcBef>
            </a:pPr>
            <a:r>
              <a:rPr lang="en-GB" smtClean="0"/>
              <a:t>Research scientist at Procter and Gamble, Frankfurt, Germany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2006</a:t>
            </a:r>
          </a:p>
          <a:p>
            <a:pPr>
              <a:spcBef>
                <a:spcPct val="0"/>
              </a:spcBef>
            </a:pPr>
            <a:r>
              <a:rPr lang="en-GB" smtClean="0"/>
              <a:t>Simin Rahigi</a:t>
            </a:r>
          </a:p>
          <a:p>
            <a:pPr>
              <a:spcBef>
                <a:spcPct val="0"/>
              </a:spcBef>
            </a:pPr>
            <a:r>
              <a:rPr lang="en-GB" smtClean="0"/>
              <a:t>Private Funds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visitor (2006)</a:t>
            </a:r>
          </a:p>
          <a:p>
            <a:pPr>
              <a:spcBef>
                <a:spcPct val="0"/>
              </a:spcBef>
            </a:pPr>
            <a:r>
              <a:rPr lang="en-GB" smtClean="0"/>
              <a:t>PhD student at KEK, Tsukuba, Japan; now graduated.</a:t>
            </a:r>
          </a:p>
          <a:p>
            <a:pPr>
              <a:spcBef>
                <a:spcPct val="0"/>
              </a:spcBef>
            </a:pPr>
            <a:r>
              <a:rPr lang="en-GB" smtClean="0"/>
              <a:t>PostDoc Stanford University with Prof Dr Soichi Wakatsuki.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2009</a:t>
            </a:r>
          </a:p>
          <a:p>
            <a:pPr>
              <a:spcBef>
                <a:spcPct val="0"/>
              </a:spcBef>
            </a:pPr>
            <a:r>
              <a:rPr lang="en-GB" smtClean="0"/>
              <a:t>Stu Fisher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 and the Institut Laue Langevin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 </a:t>
            </a:r>
          </a:p>
          <a:p>
            <a:pPr>
              <a:spcBef>
                <a:spcPct val="0"/>
              </a:spcBef>
            </a:pPr>
            <a:r>
              <a:rPr lang="en-GB" smtClean="0"/>
              <a:t>PostDoc University of Graz, Austria based at the Institut Laue Langevin, Grenoble. Now working at Diamond Light Source.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2010</a:t>
            </a:r>
          </a:p>
          <a:p>
            <a:pPr>
              <a:spcBef>
                <a:spcPct val="0"/>
              </a:spcBef>
            </a:pPr>
            <a:r>
              <a:rPr lang="en-GB" smtClean="0"/>
              <a:t>Simon Tanley</a:t>
            </a:r>
          </a:p>
          <a:p>
            <a:pPr>
              <a:spcBef>
                <a:spcPct val="0"/>
              </a:spcBef>
            </a:pPr>
            <a:r>
              <a:rPr lang="en-GB" smtClean="0"/>
              <a:t>EPSRC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Manchester</a:t>
            </a:r>
          </a:p>
          <a:p>
            <a:pPr>
              <a:spcBef>
                <a:spcPct val="0"/>
              </a:spcBef>
            </a:pPr>
            <a:r>
              <a:rPr lang="en-GB" smtClean="0"/>
              <a:t>PhD</a:t>
            </a:r>
          </a:p>
          <a:p>
            <a:pPr>
              <a:spcBef>
                <a:spcPct val="0"/>
              </a:spcBef>
            </a:pPr>
            <a:r>
              <a:rPr lang="en-GB" smtClean="0"/>
              <a:t>Graduated March 2014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 </a:t>
            </a:r>
          </a:p>
          <a:p>
            <a:pPr>
              <a:spcBef>
                <a:spcPct val="0"/>
              </a:spcBef>
            </a:pPr>
            <a:r>
              <a:rPr lang="en-GB" b="1" smtClean="0"/>
              <a:t>JRH’s PhD Students’ Honours and Prizes:-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Paul D Carr (PhD 1984);</a:t>
            </a:r>
            <a:r>
              <a:rPr lang="en-GB" b="1" smtClean="0"/>
              <a:t> </a:t>
            </a:r>
            <a:r>
              <a:rPr lang="en-GB" smtClean="0"/>
              <a:t>1990; British Crystallographic Association Biological Structures Group Annual Conference ‘David Blow’ Poster Prize.</a:t>
            </a:r>
          </a:p>
          <a:p>
            <a:pPr>
              <a:spcBef>
                <a:spcPct val="0"/>
              </a:spcBef>
            </a:pPr>
            <a:r>
              <a:rPr lang="en-GB" b="1" smtClean="0"/>
              <a:t> 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Susanne Weisgerber (PhD 1993); 1993; British Crystallographic Association Biological Structures Group Annual Conference ‘David Blow’ Poster Prize.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Helal U Ahmed (PhD ; 2006); British Crystallographic Association Biological Structures Group Annual Conference ‘David Blow’ Poster Prize Trophy.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Stu Fisher; 2008; HERCULES Course Poster Prizewinner, Grenoble; Neutron and Muon Users’ Meeting, Nottingham University Poster Prizewinner.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Dr Michele Cianci (PhD 2002); 2008 AIC (Italian Crystallography Association) ‘Mario Nardelli’ Prize (Joint winner).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Prof James H Naismith (PhD 1992); 2009 Royal Society of Chemistry Chemical Biology Interface Forum ‘Jeremy Knowles Award’ to Jim Naismith for his ‘outstanding applications of protein crystallography in the study of enzyme reaction mechanisms’. [J H Naismith's PhD, awarded 1992, was jointly supervised with Dr, now Prof, W N Hunter, now at Dundee University.]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b="1" smtClean="0"/>
              <a:t>Prof J R Helliwell’s Postdoctoral Research Assistants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Date</a:t>
            </a:r>
          </a:p>
          <a:p>
            <a:pPr>
              <a:spcBef>
                <a:spcPct val="0"/>
              </a:spcBef>
            </a:pPr>
            <a:r>
              <a:rPr lang="en-GB" smtClean="0"/>
              <a:t>Name</a:t>
            </a:r>
          </a:p>
          <a:p>
            <a:pPr>
              <a:spcBef>
                <a:spcPct val="0"/>
              </a:spcBef>
            </a:pPr>
            <a:r>
              <a:rPr lang="en-GB" smtClean="0"/>
              <a:t>Location </a:t>
            </a:r>
          </a:p>
          <a:p>
            <a:pPr>
              <a:spcBef>
                <a:spcPct val="0"/>
              </a:spcBef>
            </a:pPr>
            <a:r>
              <a:rPr lang="en-GB" smtClean="0"/>
              <a:t>Sponsor</a:t>
            </a:r>
          </a:p>
          <a:p>
            <a:pPr>
              <a:spcBef>
                <a:spcPct val="0"/>
              </a:spcBef>
            </a:pPr>
            <a:r>
              <a:rPr lang="en-GB" smtClean="0"/>
              <a:t>Current position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1981 to 1983</a:t>
            </a:r>
          </a:p>
          <a:p>
            <a:pPr>
              <a:spcBef>
                <a:spcPct val="0"/>
              </a:spcBef>
            </a:pPr>
            <a:r>
              <a:rPr lang="en-GB" smtClean="0"/>
              <a:t>Dr Trevor J Greenhough</a:t>
            </a:r>
          </a:p>
          <a:p>
            <a:pPr>
              <a:spcBef>
                <a:spcPct val="0"/>
              </a:spcBef>
            </a:pPr>
            <a:r>
              <a:rPr lang="en-GB" smtClean="0"/>
              <a:t>Keele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SERC </a:t>
            </a:r>
          </a:p>
          <a:p>
            <a:pPr>
              <a:spcBef>
                <a:spcPct val="0"/>
              </a:spcBef>
            </a:pPr>
            <a:r>
              <a:rPr lang="en-GB" smtClean="0"/>
              <a:t>Prof of Structural Biology, Keele University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1983 to 2003</a:t>
            </a:r>
          </a:p>
          <a:p>
            <a:pPr>
              <a:spcBef>
                <a:spcPct val="0"/>
              </a:spcBef>
            </a:pPr>
            <a:r>
              <a:rPr lang="en-GB" smtClean="0"/>
              <a:t>Dr George Habash</a:t>
            </a:r>
          </a:p>
          <a:p>
            <a:pPr>
              <a:spcBef>
                <a:spcPct val="0"/>
              </a:spcBef>
            </a:pPr>
            <a:r>
              <a:rPr lang="en-GB" smtClean="0"/>
              <a:t>Keele, York and Manchester Universities</a:t>
            </a:r>
          </a:p>
          <a:p>
            <a:pPr>
              <a:spcBef>
                <a:spcPct val="0"/>
              </a:spcBef>
            </a:pPr>
            <a:r>
              <a:rPr lang="en-GB" smtClean="0"/>
              <a:t>SERC and The Wellcome Trust</a:t>
            </a:r>
          </a:p>
          <a:p>
            <a:pPr>
              <a:spcBef>
                <a:spcPct val="0"/>
              </a:spcBef>
            </a:pPr>
            <a:r>
              <a:rPr lang="en-GB" smtClean="0"/>
              <a:t>Retired; Guest researcher University of Manchester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1984 to 1986</a:t>
            </a:r>
          </a:p>
          <a:p>
            <a:pPr>
              <a:spcBef>
                <a:spcPct val="0"/>
              </a:spcBef>
            </a:pPr>
            <a:r>
              <a:rPr lang="en-GB" smtClean="0"/>
              <a:t>Dr Miroslav Papiz</a:t>
            </a:r>
          </a:p>
          <a:p>
            <a:pPr>
              <a:spcBef>
                <a:spcPct val="0"/>
              </a:spcBef>
            </a:pPr>
            <a:r>
              <a:rPr lang="en-GB" smtClean="0"/>
              <a:t>Keele University and SERC Daresbury Laboratory</a:t>
            </a:r>
          </a:p>
          <a:p>
            <a:pPr>
              <a:spcBef>
                <a:spcPct val="0"/>
              </a:spcBef>
            </a:pPr>
            <a:r>
              <a:rPr lang="en-GB" smtClean="0"/>
              <a:t>SERC</a:t>
            </a:r>
          </a:p>
          <a:p>
            <a:pPr>
              <a:spcBef>
                <a:spcPct val="0"/>
              </a:spcBef>
            </a:pPr>
            <a:r>
              <a:rPr lang="en-GB" smtClean="0"/>
              <a:t>Principal Scientific Officer (band 3) CCLRC Daresbury Laboratory and Chair of the BioMed College, Synchrotron Radiation Department, Daresbury Laboratory; now based at Liverpool University.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1984 to 1986 </a:t>
            </a:r>
          </a:p>
          <a:p>
            <a:pPr>
              <a:spcBef>
                <a:spcPct val="0"/>
              </a:spcBef>
            </a:pPr>
            <a:r>
              <a:rPr lang="en-GB" smtClean="0"/>
              <a:t>Dr E Townes-Andrews</a:t>
            </a:r>
          </a:p>
          <a:p>
            <a:pPr>
              <a:spcBef>
                <a:spcPct val="0"/>
              </a:spcBef>
            </a:pPr>
            <a:r>
              <a:rPr lang="en-GB" smtClean="0"/>
              <a:t>SERC Daresbury Lab</a:t>
            </a:r>
          </a:p>
          <a:p>
            <a:pPr>
              <a:spcBef>
                <a:spcPct val="0"/>
              </a:spcBef>
            </a:pPr>
            <a:r>
              <a:rPr lang="en-GB" smtClean="0"/>
              <a:t>SERC Daresbury Lab</a:t>
            </a:r>
          </a:p>
          <a:p>
            <a:pPr>
              <a:spcBef>
                <a:spcPct val="0"/>
              </a:spcBef>
            </a:pPr>
            <a:r>
              <a:rPr lang="en-GB" smtClean="0"/>
              <a:t>CCLRC Strategy Dept. Now based at University of Huddersfield.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1985 to 1987</a:t>
            </a:r>
          </a:p>
          <a:p>
            <a:pPr>
              <a:spcBef>
                <a:spcPct val="0"/>
              </a:spcBef>
            </a:pPr>
            <a:r>
              <a:rPr lang="en-GB" smtClean="0"/>
              <a:t>Dr Steve Andrews</a:t>
            </a:r>
          </a:p>
          <a:p>
            <a:pPr>
              <a:spcBef>
                <a:spcPct val="0"/>
              </a:spcBef>
            </a:pPr>
            <a:r>
              <a:rPr lang="en-GB" smtClean="0"/>
              <a:t>Liverpool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SERC; Jointly with Dr Marjorie Harding, Liverpool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Computer Systems support specialist, CCLRC Daresbury Laboratory.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1986 to 1988</a:t>
            </a:r>
          </a:p>
          <a:p>
            <a:pPr>
              <a:spcBef>
                <a:spcPct val="0"/>
              </a:spcBef>
            </a:pPr>
            <a:r>
              <a:rPr lang="en-GB" smtClean="0"/>
              <a:t>Dr Alok Mukherjee</a:t>
            </a:r>
          </a:p>
          <a:p>
            <a:pPr>
              <a:spcBef>
                <a:spcPct val="0"/>
              </a:spcBef>
            </a:pPr>
            <a:r>
              <a:rPr lang="en-GB" smtClean="0"/>
              <a:t>York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SERC</a:t>
            </a:r>
          </a:p>
          <a:p>
            <a:pPr>
              <a:spcBef>
                <a:spcPct val="0"/>
              </a:spcBef>
            </a:pPr>
            <a:r>
              <a:rPr lang="it-IT" smtClean="0"/>
              <a:t>Jadavpur University, Calcutta, India;  Professor.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1990</a:t>
            </a:r>
          </a:p>
          <a:p>
            <a:pPr>
              <a:spcBef>
                <a:spcPct val="0"/>
              </a:spcBef>
            </a:pPr>
            <a:r>
              <a:rPr lang="en-GB" smtClean="0"/>
              <a:t>Dr Christianne Emmerich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DFG, Germany</a:t>
            </a:r>
          </a:p>
          <a:p>
            <a:pPr>
              <a:spcBef>
                <a:spcPct val="0"/>
              </a:spcBef>
            </a:pPr>
            <a:r>
              <a:rPr lang="it-IT" smtClean="0"/>
              <a:t>Germany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1990</a:t>
            </a:r>
          </a:p>
          <a:p>
            <a:pPr>
              <a:spcBef>
                <a:spcPct val="0"/>
              </a:spcBef>
            </a:pPr>
            <a:r>
              <a:rPr lang="en-GB" smtClean="0"/>
              <a:t>Dr Yuri Lobsanov, Moscow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The Royal Society</a:t>
            </a:r>
          </a:p>
          <a:p>
            <a:pPr>
              <a:spcBef>
                <a:spcPct val="0"/>
              </a:spcBef>
            </a:pPr>
            <a:r>
              <a:rPr lang="it-IT" smtClean="0"/>
              <a:t>USA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1992</a:t>
            </a:r>
          </a:p>
          <a:p>
            <a:pPr>
              <a:spcBef>
                <a:spcPct val="0"/>
              </a:spcBef>
            </a:pPr>
            <a:r>
              <a:rPr lang="en-GB" smtClean="0"/>
              <a:t>Dr Bernard Gallois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The Royal Society/CNRS Exchange scheme</a:t>
            </a:r>
          </a:p>
          <a:p>
            <a:pPr>
              <a:spcBef>
                <a:spcPct val="0"/>
              </a:spcBef>
            </a:pPr>
            <a:r>
              <a:rPr lang="en-GB" smtClean="0"/>
              <a:t>Research scientist, Bordeaux University, France. Retired.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1992 to 1995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Dr Stephen Harrop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Manchester University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SERC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University of New South Wales, Research Officer.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1995 to 1998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Dr Hao Quan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it-IT" smtClean="0"/>
              <a:t>Liverpool University</a:t>
            </a: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EPSRC; Jointly with Dr Marjorie Harding, Liverpool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Group Leader of  MACCHESS, Cornell University, USA; now University of Hong Kong.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1996 to 1997</a:t>
            </a:r>
          </a:p>
          <a:p>
            <a:pPr>
              <a:spcBef>
                <a:spcPct val="0"/>
              </a:spcBef>
            </a:pPr>
            <a:r>
              <a:rPr lang="en-GB" smtClean="0"/>
              <a:t>Dr Alberto Cassetta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EC</a:t>
            </a:r>
          </a:p>
          <a:p>
            <a:pPr>
              <a:spcBef>
                <a:spcPct val="0"/>
              </a:spcBef>
            </a:pPr>
            <a:r>
              <a:rPr lang="en-GB" smtClean="0"/>
              <a:t>Elettra Sincrotrone, Trieste, Beamline research scientist.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1996 to 1997</a:t>
            </a:r>
          </a:p>
          <a:p>
            <a:pPr>
              <a:spcBef>
                <a:spcPct val="0"/>
              </a:spcBef>
            </a:pPr>
            <a:r>
              <a:rPr lang="en-GB" smtClean="0"/>
              <a:t>Dr Thomas Gleichmann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EC</a:t>
            </a:r>
          </a:p>
          <a:p>
            <a:pPr>
              <a:spcBef>
                <a:spcPct val="0"/>
              </a:spcBef>
            </a:pPr>
            <a:r>
              <a:rPr lang="en-GB" smtClean="0"/>
              <a:t> </a:t>
            </a:r>
          </a:p>
          <a:p>
            <a:pPr>
              <a:spcBef>
                <a:spcPct val="0"/>
              </a:spcBef>
            </a:pPr>
            <a:r>
              <a:rPr lang="en-GB" smtClean="0"/>
              <a:t>1997 </a:t>
            </a:r>
          </a:p>
          <a:p>
            <a:pPr>
              <a:spcBef>
                <a:spcPct val="0"/>
              </a:spcBef>
            </a:pPr>
            <a:r>
              <a:rPr lang="en-GB" smtClean="0"/>
              <a:t>Dr Ashley Deacon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University;</a:t>
            </a:r>
          </a:p>
          <a:p>
            <a:pPr>
              <a:spcBef>
                <a:spcPct val="0"/>
              </a:spcBef>
            </a:pPr>
            <a:r>
              <a:rPr lang="en-GB" smtClean="0"/>
              <a:t>Structural Genomics Group Leader, Stanford Synchrotron Radiation Laboratory, USA.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1998</a:t>
            </a:r>
          </a:p>
          <a:p>
            <a:pPr>
              <a:spcBef>
                <a:spcPct val="0"/>
              </a:spcBef>
            </a:pPr>
            <a:r>
              <a:rPr lang="en-GB" smtClean="0"/>
              <a:t>Dr Serena Cooper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The Wellcome Trust </a:t>
            </a:r>
          </a:p>
          <a:p>
            <a:pPr>
              <a:spcBef>
                <a:spcPct val="0"/>
              </a:spcBef>
            </a:pPr>
            <a:r>
              <a:rPr lang="en-GB" smtClean="0"/>
              <a:t>Research Councils UK Administration, Swindon, UK.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1999 to 2001</a:t>
            </a:r>
          </a:p>
          <a:p>
            <a:pPr>
              <a:spcBef>
                <a:spcPct val="0"/>
              </a:spcBef>
            </a:pPr>
            <a:r>
              <a:rPr lang="en-GB" smtClean="0"/>
              <a:t>Dr Stefi Arzt</a:t>
            </a:r>
          </a:p>
          <a:p>
            <a:pPr>
              <a:spcBef>
                <a:spcPct val="0"/>
              </a:spcBef>
            </a:pPr>
            <a:r>
              <a:rPr lang="en-GB" smtClean="0"/>
              <a:t>Liverpool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EPSRC; Jointly with Dr Marjorie Harding, Liverpool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Beamline scientist ESRF, Grenoble.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1999 to 2000</a:t>
            </a:r>
          </a:p>
          <a:p>
            <a:pPr>
              <a:spcBef>
                <a:spcPct val="0"/>
              </a:spcBef>
            </a:pPr>
            <a:r>
              <a:rPr lang="en-GB" smtClean="0"/>
              <a:t>Dr Andrzej Olczak</a:t>
            </a:r>
          </a:p>
          <a:p>
            <a:pPr>
              <a:spcBef>
                <a:spcPct val="0"/>
              </a:spcBef>
            </a:pPr>
            <a:r>
              <a:rPr lang="en-GB" smtClean="0"/>
              <a:t>Manchester University</a:t>
            </a:r>
          </a:p>
          <a:p>
            <a:pPr>
              <a:spcBef>
                <a:spcPct val="0"/>
              </a:spcBef>
            </a:pPr>
            <a:r>
              <a:rPr lang="en-GB" smtClean="0"/>
              <a:t>EC</a:t>
            </a:r>
          </a:p>
          <a:p>
            <a:pPr>
              <a:spcBef>
                <a:spcPct val="0"/>
              </a:spcBef>
            </a:pPr>
            <a:r>
              <a:rPr lang="en-GB" smtClean="0"/>
              <a:t>University of Lodz, Poland, Lecturer in Crystallography.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2002 to 2006</a:t>
            </a:r>
          </a:p>
          <a:p>
            <a:pPr>
              <a:spcBef>
                <a:spcPct val="0"/>
              </a:spcBef>
            </a:pPr>
            <a:r>
              <a:rPr lang="en-GB" smtClean="0"/>
              <a:t>Dr Michele Cianci</a:t>
            </a:r>
          </a:p>
          <a:p>
            <a:pPr>
              <a:spcBef>
                <a:spcPct val="0"/>
              </a:spcBef>
            </a:pPr>
            <a:r>
              <a:rPr lang="en-GB" smtClean="0"/>
              <a:t>CCLRC Daresbury Laboratory</a:t>
            </a:r>
          </a:p>
          <a:p>
            <a:pPr>
              <a:spcBef>
                <a:spcPct val="0"/>
              </a:spcBef>
            </a:pPr>
            <a:r>
              <a:rPr lang="en-GB" smtClean="0"/>
              <a:t>BBSRC/MRC/EPSRC; jointly with Prof S S Hasnain at CCLRC Daresbury Laboratory</a:t>
            </a:r>
          </a:p>
          <a:p>
            <a:pPr>
              <a:spcBef>
                <a:spcPct val="0"/>
              </a:spcBef>
            </a:pPr>
            <a:r>
              <a:rPr lang="en-GB" smtClean="0"/>
              <a:t>PETRA 3 Research Group Leader, Hamburg, Germany.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32C58-C1A7-474D-815F-D5D34FC97F7D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79F01-ECE1-4101-BF5B-8F3E6736863D}" type="slidenum">
              <a:rPr lang="en-GB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23E-0379-4688-9F9A-A5F3F116E5F0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FFC2-B4A4-4743-BAE3-B1F29E677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2178-4058-44D7-BF16-EF7E21085590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3B97-CB84-4F89-9152-6F957FB07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92EF-ED97-4288-9659-88BCDF5282F9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4793-22F4-48F2-B955-25B067042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B514-C9F4-4AD5-9747-3591D5C82443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13B1-89C7-4F72-9B06-1825FE773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A1C1-2576-42F5-AA27-3CEB6285969B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6181-F787-4BDF-B1A0-D7CEACA23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CD3E-D08B-455A-A233-F3973DA44E0B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DE02-C259-43B9-88F8-E093EBFC9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1931-5878-4022-8F82-AF5D022C8F33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6225-66FB-4574-A9FE-C01A7DF80C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612D-B056-4184-AB65-885B364B4054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D97-34EE-4701-9B38-C1A995FCB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362F-A666-4E37-9647-FB828B4F89B5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FF20-A914-41F8-B6AA-9C084E146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A648-6EB4-417A-8948-B00E1D7F6741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F46D-FE7E-4840-8A0E-82DCDB87D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EAC-D08B-4E28-8A04-1D9E2CF5680A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ACB7-B551-4949-933D-66A3894DB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E1DF8A-6C36-4955-8402-039ACC077F11}" type="datetimeFigureOut">
              <a:rPr lang="en-GB"/>
              <a:pPr>
                <a:defRPr/>
              </a:pPr>
              <a:t>8/21/14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AFB3F9-679A-43AE-BFB6-1FA0620B3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wmf"/><Relationship Id="rId9" Type="http://schemas.openxmlformats.org/officeDocument/2006/relationships/image" Target="../media/image28.png"/><Relationship Id="rId10" Type="http://schemas.openxmlformats.org/officeDocument/2006/relationships/image" Target="../media/image29.jpe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323850" y="2492375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	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23850" y="2276475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	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0713"/>
            <a:ext cx="9144000" cy="2955925"/>
            <a:chOff x="0" y="517"/>
            <a:chExt cx="5760" cy="1862"/>
          </a:xfrm>
        </p:grpSpPr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204" y="517"/>
              <a:ext cx="2756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 eaLnBrk="0" fontAlgn="auto" hangingPunct="0">
                <a:spcBef>
                  <a:spcPct val="50000"/>
                </a:spcBef>
                <a:spcAft>
                  <a:spcPts val="0"/>
                </a:spcAft>
                <a:tabLst>
                  <a:tab pos="762000" algn="l"/>
                  <a:tab pos="3429000" algn="l"/>
                  <a:tab pos="8001000" algn="r"/>
                </a:tabLst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rPr>
                <a:t>X-rays;</a:t>
              </a: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rPr>
                <a:t> </a:t>
              </a:r>
              <a:r>
                <a:rPr lang="en-US" b="1">
                  <a:latin typeface="+mn-lt"/>
                  <a:ea typeface="+mn-ea"/>
                  <a:cs typeface="+mn-cs"/>
                </a:rPr>
                <a:t>Scattered from electrons</a:t>
              </a: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rPr>
                <a:t> proportional to Z (red). Neutrons; scattered from nuclei  &amp; evenly across all elements (green)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0" y="1296"/>
              <a:ext cx="5760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tabLst>
                  <a:tab pos="381000" algn="ctr"/>
                  <a:tab pos="1333500" algn="ctr"/>
                  <a:tab pos="2286000" algn="ctr"/>
                  <a:tab pos="3238500" algn="ctr"/>
                  <a:tab pos="4191000" algn="ctr"/>
                  <a:tab pos="5143500" algn="ctr"/>
                  <a:tab pos="6096000" algn="ctr"/>
                  <a:tab pos="7048500" algn="ctr"/>
                  <a:tab pos="8001000" algn="ctr"/>
                </a:tabLs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	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H	 B	  C	    O	      Al	        Si	         P	          Ti	            D</a:t>
              </a: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tabLst>
                  <a:tab pos="381000" algn="ctr"/>
                  <a:tab pos="1333500" algn="ctr"/>
                  <a:tab pos="2286000" algn="ctr"/>
                  <a:tab pos="3238500" algn="ctr"/>
                  <a:tab pos="4191000" algn="ctr"/>
                  <a:tab pos="5143500" algn="ctr"/>
                  <a:tab pos="6096000" algn="ctr"/>
                  <a:tab pos="7048500" algn="ctr"/>
                  <a:tab pos="8001000" algn="ctr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+mn-cs"/>
                </a:rPr>
                <a:t>	1	 5	  6	    8	      13	        14	         15	          22	            1</a:t>
              </a:r>
            </a:p>
          </p:txBody>
        </p:sp>
        <p:sp>
          <p:nvSpPr>
            <p:cNvPr id="164871" name="Oval 7"/>
            <p:cNvSpPr>
              <a:spLocks noChangeArrowheads="1"/>
            </p:cNvSpPr>
            <p:nvPr/>
          </p:nvSpPr>
          <p:spPr bwMode="auto">
            <a:xfrm>
              <a:off x="288" y="2112"/>
              <a:ext cx="24" cy="23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2" name="Oval 8"/>
            <p:cNvSpPr>
              <a:spLocks noChangeArrowheads="1"/>
            </p:cNvSpPr>
            <p:nvPr/>
          </p:nvSpPr>
          <p:spPr bwMode="auto">
            <a:xfrm>
              <a:off x="889" y="208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3" name="Oval 9"/>
            <p:cNvSpPr>
              <a:spLocks noChangeArrowheads="1"/>
            </p:cNvSpPr>
            <p:nvPr/>
          </p:nvSpPr>
          <p:spPr bwMode="auto">
            <a:xfrm>
              <a:off x="1502" y="2074"/>
              <a:ext cx="95" cy="95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4" name="Oval 10"/>
            <p:cNvSpPr>
              <a:spLocks noChangeArrowheads="1"/>
            </p:cNvSpPr>
            <p:nvPr/>
          </p:nvSpPr>
          <p:spPr bwMode="auto">
            <a:xfrm>
              <a:off x="2083" y="2028"/>
              <a:ext cx="189" cy="187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5" name="Oval 11"/>
            <p:cNvSpPr>
              <a:spLocks noChangeArrowheads="1"/>
            </p:cNvSpPr>
            <p:nvPr/>
          </p:nvSpPr>
          <p:spPr bwMode="auto">
            <a:xfrm>
              <a:off x="2664" y="1969"/>
              <a:ext cx="308" cy="305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6" name="Oval 12"/>
            <p:cNvSpPr>
              <a:spLocks noChangeArrowheads="1"/>
            </p:cNvSpPr>
            <p:nvPr/>
          </p:nvSpPr>
          <p:spPr bwMode="auto">
            <a:xfrm>
              <a:off x="3278" y="1958"/>
              <a:ext cx="331" cy="327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7" name="Oval 13"/>
            <p:cNvSpPr>
              <a:spLocks noChangeArrowheads="1"/>
            </p:cNvSpPr>
            <p:nvPr/>
          </p:nvSpPr>
          <p:spPr bwMode="auto">
            <a:xfrm>
              <a:off x="3886" y="1945"/>
              <a:ext cx="355" cy="352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8" name="Oval 14"/>
            <p:cNvSpPr>
              <a:spLocks noChangeArrowheads="1"/>
            </p:cNvSpPr>
            <p:nvPr/>
          </p:nvSpPr>
          <p:spPr bwMode="auto">
            <a:xfrm>
              <a:off x="4421" y="1864"/>
              <a:ext cx="521" cy="515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64879" name="Oval 15"/>
            <p:cNvSpPr>
              <a:spLocks noChangeArrowheads="1"/>
            </p:cNvSpPr>
            <p:nvPr/>
          </p:nvSpPr>
          <p:spPr bwMode="auto">
            <a:xfrm>
              <a:off x="5280" y="2112"/>
              <a:ext cx="24" cy="23"/>
            </a:xfrm>
            <a:prstGeom prst="ellipse">
              <a:avLst/>
            </a:prstGeom>
            <a:gradFill rotWithShape="0">
              <a:gsLst>
                <a:gs pos="0">
                  <a:srgbClr val="FF4568"/>
                </a:gs>
                <a:gs pos="100000">
                  <a:srgbClr val="FF4568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</p:txBody>
        </p:sp>
      </p:grp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179388" y="3854450"/>
            <a:ext cx="896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-37.4	  53.0          66.5          58.0	     34.5           41.5	        51.3	        -34.4          66.7</a:t>
            </a:r>
          </a:p>
        </p:txBody>
      </p:sp>
      <p:sp>
        <p:nvSpPr>
          <p:cNvPr id="7273" name="Text Box 17"/>
          <p:cNvSpPr txBox="1">
            <a:spLocks noChangeArrowheads="1"/>
          </p:cNvSpPr>
          <p:nvPr/>
        </p:nvSpPr>
        <p:spPr bwMode="auto">
          <a:xfrm>
            <a:off x="250825" y="188913"/>
            <a:ext cx="4537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alibri" pitchFamily="84" charset="0"/>
              </a:rPr>
              <a:t>X-rays and neutrons</a:t>
            </a:r>
            <a:endParaRPr lang="en-US" sz="2800" b="1">
              <a:latin typeface="Calibri" pitchFamily="84" charset="0"/>
            </a:endParaRPr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468313" y="5427663"/>
            <a:ext cx="73437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buFont typeface="Wingdings" pitchFamily="84" charset="2"/>
              <a:buChar char="Ø"/>
            </a:pPr>
            <a:r>
              <a:rPr lang="en-US" sz="2000" b="1">
                <a:latin typeface="Calibri" pitchFamily="84" charset="0"/>
              </a:rPr>
              <a:t>Large difference in the neutron cross-section among isotopes</a:t>
            </a:r>
          </a:p>
          <a:p>
            <a:pPr eaLnBrk="0" hangingPunct="0">
              <a:lnSpc>
                <a:spcPct val="110000"/>
              </a:lnSpc>
              <a:buFont typeface="Wingdings" pitchFamily="84" charset="2"/>
              <a:buChar char="Ø"/>
            </a:pPr>
            <a:r>
              <a:rPr lang="en-GB" sz="2000" b="1">
                <a:latin typeface="Calibri" pitchFamily="84" charset="0"/>
              </a:rPr>
              <a:t>Neutron diffraction can be used to directly determine the positions of H-isotopes at medium resolutions (~2.5 Ǻ)</a:t>
            </a:r>
            <a:endParaRPr lang="en-US" sz="2000" b="1">
              <a:latin typeface="Calibri" pitchFamily="84" charset="0"/>
            </a:endParaRPr>
          </a:p>
        </p:txBody>
      </p:sp>
      <p:graphicFrame>
        <p:nvGraphicFramePr>
          <p:cNvPr id="7267" name="Object 99"/>
          <p:cNvGraphicFramePr>
            <a:graphicFrameLocks noChangeAspect="1"/>
          </p:cNvGraphicFramePr>
          <p:nvPr/>
        </p:nvGraphicFramePr>
        <p:xfrm>
          <a:off x="533400" y="4124325"/>
          <a:ext cx="80787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Bitmap Image" r:id="rId4" imgW="8078328" imgH="1104762" progId="">
                  <p:embed/>
                </p:oleObj>
              </mc:Choice>
              <mc:Fallback>
                <p:oleObj name="Bitmap Image" r:id="rId4" imgW="8078328" imgH="1104762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24325"/>
                        <a:ext cx="80787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5" name="Line 20"/>
          <p:cNvSpPr>
            <a:spLocks noChangeShapeType="1"/>
          </p:cNvSpPr>
          <p:nvPr/>
        </p:nvSpPr>
        <p:spPr bwMode="auto">
          <a:xfrm flipV="1">
            <a:off x="179388" y="32845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" name="Line 21"/>
          <p:cNvSpPr>
            <a:spLocks noChangeShapeType="1"/>
          </p:cNvSpPr>
          <p:nvPr/>
        </p:nvSpPr>
        <p:spPr bwMode="auto">
          <a:xfrm flipH="1" flipV="1">
            <a:off x="8316913" y="5229225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" name="Text Box 22"/>
          <p:cNvSpPr txBox="1">
            <a:spLocks noChangeArrowheads="1"/>
          </p:cNvSpPr>
          <p:nvPr/>
        </p:nvSpPr>
        <p:spPr bwMode="auto">
          <a:xfrm>
            <a:off x="8728075" y="5989638"/>
            <a:ext cx="30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Calibri" pitchFamily="84" charset="0"/>
              </a:rPr>
              <a:t>!</a:t>
            </a:r>
          </a:p>
        </p:txBody>
      </p:sp>
      <p:sp>
        <p:nvSpPr>
          <p:cNvPr id="7278" name="Text Box 23"/>
          <p:cNvSpPr txBox="1">
            <a:spLocks noChangeArrowheads="1"/>
          </p:cNvSpPr>
          <p:nvPr/>
        </p:nvSpPr>
        <p:spPr bwMode="auto">
          <a:xfrm>
            <a:off x="0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84" charset="0"/>
            </a:endParaRPr>
          </a:p>
        </p:txBody>
      </p:sp>
      <p:sp>
        <p:nvSpPr>
          <p:cNvPr id="7279" name="Text Box 24"/>
          <p:cNvSpPr txBox="1">
            <a:spLocks noChangeArrowheads="1"/>
          </p:cNvSpPr>
          <p:nvPr/>
        </p:nvSpPr>
        <p:spPr bwMode="auto">
          <a:xfrm>
            <a:off x="34925" y="3403600"/>
            <a:ext cx="28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Calibri" pitchFamily="84" charset="0"/>
              </a:rPr>
              <a:t>!</a:t>
            </a:r>
          </a:p>
        </p:txBody>
      </p:sp>
      <p:sp>
        <p:nvSpPr>
          <p:cNvPr id="7280" name="Line 25"/>
          <p:cNvSpPr>
            <a:spLocks noChangeShapeType="1"/>
          </p:cNvSpPr>
          <p:nvPr/>
        </p:nvSpPr>
        <p:spPr bwMode="auto">
          <a:xfrm>
            <a:off x="179388" y="38608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1" name="Line 26"/>
          <p:cNvSpPr>
            <a:spLocks noChangeShapeType="1"/>
          </p:cNvSpPr>
          <p:nvPr/>
        </p:nvSpPr>
        <p:spPr bwMode="auto">
          <a:xfrm flipH="1" flipV="1">
            <a:off x="8459788" y="3284538"/>
            <a:ext cx="504825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508125"/>
            <a:ext cx="27622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1447800" y="271463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GB" sz="1600" b="1" i="1" u="sng" dirty="0" err="1" smtClean="0">
                <a:solidFill>
                  <a:srgbClr val="7030A0"/>
                </a:solidFill>
                <a:latin typeface="Palatino" pitchFamily="84" charset="0"/>
              </a:rPr>
              <a:t>Concanavalin</a:t>
            </a:r>
            <a:r>
              <a:rPr lang="en-GB" sz="1600" b="1" i="1" u="sng" dirty="0" smtClean="0">
                <a:solidFill>
                  <a:srgbClr val="7030A0"/>
                </a:solidFill>
                <a:latin typeface="Palatino" pitchFamily="84" charset="0"/>
              </a:rPr>
              <a:t> A</a:t>
            </a:r>
            <a:r>
              <a:rPr lang="en-GB" sz="1600" dirty="0" smtClean="0">
                <a:latin typeface="Palatino" pitchFamily="84" charset="0"/>
              </a:rPr>
              <a:t> studied </a:t>
            </a:r>
            <a:r>
              <a:rPr lang="en-GB" sz="1600" b="1" i="1" dirty="0" smtClean="0">
                <a:solidFill>
                  <a:srgbClr val="7030A0"/>
                </a:solidFill>
                <a:latin typeface="Palatino" pitchFamily="84" charset="0"/>
              </a:rPr>
              <a:t>with small molecule accuracy </a:t>
            </a:r>
            <a:r>
              <a:rPr lang="en-GB" sz="1600" dirty="0" smtClean="0">
                <a:latin typeface="Palatino" pitchFamily="84" charset="0"/>
              </a:rPr>
              <a:t>at 0.94Å resolution captures the Chemists’ imagination</a:t>
            </a:r>
            <a:endParaRPr lang="en-GB" sz="1600" dirty="0">
              <a:latin typeface="Palatino" pitchFamily="84" charset="0"/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4"/>
          <a:srcRect l="1569" r="44238"/>
          <a:stretch>
            <a:fillRect/>
          </a:stretch>
        </p:blipFill>
        <p:spPr bwMode="auto">
          <a:xfrm>
            <a:off x="4425759" y="1225438"/>
            <a:ext cx="3962665" cy="42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900113" y="6130180"/>
            <a:ext cx="54149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alibri" pitchFamily="84" charset="0"/>
              </a:rPr>
              <a:t>Ashley Deac</a:t>
            </a:r>
            <a:r>
              <a:rPr lang="en-GB" sz="1600" dirty="0">
                <a:latin typeface="Calibri" pitchFamily="84" charset="0"/>
              </a:rPr>
              <a:t>o</a:t>
            </a:r>
            <a:r>
              <a:rPr lang="en-GB" sz="1600" b="1" dirty="0">
                <a:solidFill>
                  <a:srgbClr val="7030A0"/>
                </a:solidFill>
                <a:latin typeface="Calibri" pitchFamily="84" charset="0"/>
              </a:rPr>
              <a:t>n</a:t>
            </a:r>
            <a:r>
              <a:rPr lang="en-GB" sz="1600" dirty="0">
                <a:latin typeface="Calibri" pitchFamily="84" charset="0"/>
              </a:rPr>
              <a:t> et al  Faraday Transactions, </a:t>
            </a:r>
            <a:r>
              <a:rPr lang="en-GB" sz="1600" u="sng" dirty="0">
                <a:latin typeface="Calibri" pitchFamily="84" charset="0"/>
              </a:rPr>
              <a:t>93</a:t>
            </a:r>
            <a:r>
              <a:rPr lang="en-GB" sz="1600" dirty="0">
                <a:latin typeface="Calibri" pitchFamily="84" charset="0"/>
              </a:rPr>
              <a:t> (24), 4305–4312.</a:t>
            </a:r>
          </a:p>
          <a:p>
            <a:r>
              <a:rPr lang="en-GB" dirty="0">
                <a:latin typeface="Calibri" pitchFamily="84" charset="0"/>
              </a:rPr>
              <a:t>Diffraction data measured at </a:t>
            </a:r>
            <a:r>
              <a:rPr lang="en-GB" dirty="0" err="1">
                <a:latin typeface="Calibri" pitchFamily="84" charset="0"/>
              </a:rPr>
              <a:t>MacCHESS</a:t>
            </a:r>
            <a:r>
              <a:rPr lang="en-GB" dirty="0">
                <a:latin typeface="Calibri" pitchFamily="84" charset="0"/>
              </a:rPr>
              <a:t> on their MPW.</a:t>
            </a:r>
          </a:p>
        </p:txBody>
      </p:sp>
      <p:pic>
        <p:nvPicPr>
          <p:cNvPr id="71687" name="Picture 2" descr="http://necat.chem.cornell.edu/Gallery/album/slides/Image_84.JPG"/>
          <p:cNvPicPr>
            <a:picLocks noChangeAspect="1" noChangeArrowheads="1"/>
          </p:cNvPicPr>
          <p:nvPr/>
        </p:nvPicPr>
        <p:blipFill>
          <a:blip r:embed="rId5"/>
          <a:srcRect l="27621" t="8401" r="61731" b="53629"/>
          <a:stretch>
            <a:fillRect/>
          </a:stretch>
        </p:blipFill>
        <p:spPr bwMode="auto">
          <a:xfrm>
            <a:off x="88900" y="4652963"/>
            <a:ext cx="81121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TextBox 1"/>
          <p:cNvSpPr txBox="1">
            <a:spLocks noChangeArrowheads="1"/>
          </p:cNvSpPr>
          <p:nvPr/>
        </p:nvSpPr>
        <p:spPr bwMode="auto">
          <a:xfrm>
            <a:off x="6156325" y="5445224"/>
            <a:ext cx="284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latin typeface="Calibri" pitchFamily="84" charset="0"/>
              </a:rPr>
              <a:t>Resolving protonation states</a:t>
            </a:r>
            <a:endParaRPr lang="en-GB" dirty="0">
              <a:latin typeface="Calibri" pitchFamily="84" charset="0"/>
            </a:endParaRPr>
          </a:p>
        </p:txBody>
      </p:sp>
      <p:pic>
        <p:nvPicPr>
          <p:cNvPr id="71689" name="Picture 5" descr="cona_big"/>
          <p:cNvPicPr>
            <a:picLocks noChangeAspect="1" noChangeArrowheads="1"/>
          </p:cNvPicPr>
          <p:nvPr/>
        </p:nvPicPr>
        <p:blipFill>
          <a:blip r:embed="rId6"/>
          <a:srcRect l="13850" t="5473" r="12590"/>
          <a:stretch>
            <a:fillRect/>
          </a:stretch>
        </p:blipFill>
        <p:spPr bwMode="auto">
          <a:xfrm>
            <a:off x="61913" y="115888"/>
            <a:ext cx="1352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2" descr="http://www.iucr.org/__data/assets/image/0009/58653/MR-Bio_Chem_Course.jpg"/>
          <p:cNvPicPr>
            <a:picLocks noChangeAspect="1" noChangeArrowheads="1"/>
          </p:cNvPicPr>
          <p:nvPr/>
        </p:nvPicPr>
        <p:blipFill>
          <a:blip r:embed="rId7"/>
          <a:srcRect l="64133" t="40154" r="25362" b="19691"/>
          <a:stretch>
            <a:fillRect/>
          </a:stretch>
        </p:blipFill>
        <p:spPr bwMode="auto">
          <a:xfrm>
            <a:off x="50800" y="2060575"/>
            <a:ext cx="8493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Box 6"/>
          <p:cNvSpPr txBox="1">
            <a:spLocks noChangeArrowheads="1"/>
          </p:cNvSpPr>
          <p:nvPr/>
        </p:nvSpPr>
        <p:spPr bwMode="auto">
          <a:xfrm>
            <a:off x="-88900" y="4221163"/>
            <a:ext cx="1214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rgbClr val="7030A0"/>
                </a:solidFill>
                <a:latin typeface="Calibri" pitchFamily="84" charset="0"/>
              </a:rPr>
              <a:t>James Raftery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Resolving histidine </a:t>
            </a:r>
            <a:r>
              <a:rPr lang="en-GB" sz="2800" dirty="0"/>
              <a:t>protonation </a:t>
            </a:r>
            <a:r>
              <a:rPr lang="en-GB" sz="2800" dirty="0" smtClean="0"/>
              <a:t>states with neutrons; </a:t>
            </a:r>
            <a:r>
              <a:rPr lang="en-GB" sz="2800" dirty="0" err="1" smtClean="0"/>
              <a:t>concanavalin</a:t>
            </a:r>
            <a:r>
              <a:rPr lang="en-GB" sz="2800" dirty="0" smtClean="0"/>
              <a:t> A at LADI</a:t>
            </a:r>
            <a:endParaRPr lang="en-GB" sz="2800" dirty="0"/>
          </a:p>
        </p:txBody>
      </p:sp>
      <p:pic>
        <p:nvPicPr>
          <p:cNvPr id="69634" name="Picture 2" descr="C:\Users\mbdssjrh\Desktop\JRH\Crystallograpy Reviews\Matthew Blakeley\RE_ front cover_ JRH new suggestion\front_cover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82454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-36513" y="5205413"/>
            <a:ext cx="9099551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84" charset="0"/>
              </a:rPr>
              <a:t>Based on data measured at the </a:t>
            </a:r>
            <a:r>
              <a:rPr lang="en-GB" dirty="0" err="1">
                <a:latin typeface="Calibri" pitchFamily="84" charset="0"/>
              </a:rPr>
              <a:t>Institut</a:t>
            </a:r>
            <a:r>
              <a:rPr lang="en-GB" dirty="0">
                <a:latin typeface="Calibri" pitchFamily="84" charset="0"/>
              </a:rPr>
              <a:t> Laue </a:t>
            </a:r>
            <a:r>
              <a:rPr lang="en-GB" dirty="0" err="1">
                <a:latin typeface="Calibri" pitchFamily="84" charset="0"/>
              </a:rPr>
              <a:t>Langevin</a:t>
            </a:r>
            <a:r>
              <a:rPr lang="en-GB" dirty="0">
                <a:latin typeface="Calibri" pitchFamily="84" charset="0"/>
              </a:rPr>
              <a:t> </a:t>
            </a:r>
            <a:r>
              <a:rPr lang="en-GB" dirty="0" err="1">
                <a:latin typeface="Calibri" pitchFamily="84" charset="0"/>
              </a:rPr>
              <a:t>LAue</a:t>
            </a:r>
            <a:r>
              <a:rPr lang="en-GB" dirty="0">
                <a:latin typeface="Calibri" pitchFamily="84" charset="0"/>
              </a:rPr>
              <a:t> </a:t>
            </a:r>
            <a:r>
              <a:rPr lang="en-GB" dirty="0" err="1">
                <a:latin typeface="Calibri" pitchFamily="84" charset="0"/>
              </a:rPr>
              <a:t>DIffractometer</a:t>
            </a:r>
            <a:r>
              <a:rPr lang="en-GB" dirty="0">
                <a:latin typeface="Calibri" pitchFamily="84" charset="0"/>
              </a:rPr>
              <a:t> LADI courtesy of the </a:t>
            </a:r>
          </a:p>
          <a:p>
            <a:r>
              <a:rPr lang="en-GB" dirty="0">
                <a:latin typeface="Calibri" pitchFamily="84" charset="0"/>
              </a:rPr>
              <a:t>LADI Instrument responsible Dr Matthew Blakeley</a:t>
            </a:r>
          </a:p>
          <a:p>
            <a:endParaRPr lang="en-GB" dirty="0">
              <a:latin typeface="Calibri" pitchFamily="84" charset="0"/>
            </a:endParaRPr>
          </a:p>
          <a:p>
            <a:r>
              <a:rPr lang="en-GB" dirty="0">
                <a:latin typeface="Calibri" pitchFamily="84" charset="0"/>
              </a:rPr>
              <a:t>For a review see Blakeley Crystallography Reviews Vol. 15,  2009, 157–218</a:t>
            </a:r>
          </a:p>
          <a:p>
            <a:r>
              <a:rPr lang="en-GB" i="1" dirty="0">
                <a:latin typeface="Calibri" pitchFamily="84" charset="0"/>
              </a:rPr>
              <a:t>Neutron macromolecular crystallography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fi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142" y="2204864"/>
            <a:ext cx="2392362" cy="1720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4" name="TextBox 4"/>
          <p:cNvSpPr txBox="1">
            <a:spLocks noChangeArrowheads="1"/>
          </p:cNvSpPr>
          <p:nvPr/>
        </p:nvSpPr>
        <p:spPr bwMode="auto">
          <a:xfrm>
            <a:off x="1403350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84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2267744" y="5877272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err="1" smtClean="0">
                <a:latin typeface="Calibri" pitchFamily="84" charset="0"/>
              </a:rPr>
              <a:t>Cianci</a:t>
            </a:r>
            <a:r>
              <a:rPr lang="en-GB" dirty="0">
                <a:latin typeface="Calibri" pitchFamily="84" charset="0"/>
              </a:rPr>
              <a:t> </a:t>
            </a:r>
            <a:r>
              <a:rPr lang="en-GB" dirty="0" smtClean="0">
                <a:latin typeface="Calibri" pitchFamily="84" charset="0"/>
              </a:rPr>
              <a:t>et al </a:t>
            </a:r>
            <a:r>
              <a:rPr lang="en-GB" dirty="0">
                <a:latin typeface="Calibri" pitchFamily="84" charset="0"/>
              </a:rPr>
              <a:t> </a:t>
            </a:r>
            <a:r>
              <a:rPr lang="en-GB" dirty="0" smtClean="0">
                <a:latin typeface="Calibri" pitchFamily="84" charset="0"/>
              </a:rPr>
              <a:t>(</a:t>
            </a:r>
            <a:r>
              <a:rPr lang="en-GB" dirty="0">
                <a:latin typeface="Calibri" pitchFamily="84" charset="0"/>
              </a:rPr>
              <a:t>2001) </a:t>
            </a:r>
            <a:r>
              <a:rPr lang="en-GB" dirty="0" err="1">
                <a:latin typeface="Calibri" pitchFamily="84" charset="0"/>
              </a:rPr>
              <a:t>Acta</a:t>
            </a:r>
            <a:r>
              <a:rPr lang="en-GB" dirty="0">
                <a:latin typeface="Calibri" pitchFamily="84" charset="0"/>
              </a:rPr>
              <a:t> </a:t>
            </a:r>
            <a:r>
              <a:rPr lang="en-GB" dirty="0" err="1">
                <a:latin typeface="Calibri" pitchFamily="84" charset="0"/>
              </a:rPr>
              <a:t>Cryst</a:t>
            </a:r>
            <a:r>
              <a:rPr lang="en-GB" dirty="0">
                <a:latin typeface="Calibri" pitchFamily="84" charset="0"/>
              </a:rPr>
              <a:t> D57, </a:t>
            </a:r>
            <a:r>
              <a:rPr lang="en-GB" dirty="0" smtClean="0">
                <a:latin typeface="Calibri" pitchFamily="84" charset="0"/>
              </a:rPr>
              <a:t>1219 </a:t>
            </a:r>
          </a:p>
          <a:p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“Structure 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apocrustacyanin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 </a:t>
            </a:r>
            <a:endParaRPr lang="en-GB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softer </a:t>
            </a:r>
            <a:r>
              <a:rPr lang="en-GB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</a:t>
            </a:r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6" name="Picture 6" descr="hasnain Chayen_smaller.jpg"/>
          <p:cNvPicPr>
            <a:picLocks noChangeAspect="1"/>
          </p:cNvPicPr>
          <p:nvPr/>
        </p:nvPicPr>
        <p:blipFill rotWithShape="1">
          <a:blip r:embed="rId4"/>
          <a:srcRect l="49986" t="13602" r="28646" b="25543"/>
          <a:stretch/>
        </p:blipFill>
        <p:spPr bwMode="auto">
          <a:xfrm>
            <a:off x="251520" y="4653136"/>
            <a:ext cx="934173" cy="18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50800" y="6518672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84" charset="0"/>
              </a:rPr>
              <a:t>Naomi </a:t>
            </a:r>
            <a:r>
              <a:rPr lang="en-GB" dirty="0" err="1">
                <a:latin typeface="Calibri" pitchFamily="84" charset="0"/>
              </a:rPr>
              <a:t>Chayen</a:t>
            </a:r>
            <a:endParaRPr lang="en-GB" dirty="0">
              <a:latin typeface="Calibri" pitchFamily="84" charset="0"/>
            </a:endParaRPr>
          </a:p>
        </p:txBody>
      </p: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7524328" y="6387912"/>
            <a:ext cx="1306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 pitchFamily="84" charset="0"/>
              </a:rPr>
              <a:t> Mike </a:t>
            </a:r>
            <a:r>
              <a:rPr lang="en-GB" dirty="0" err="1">
                <a:latin typeface="Calibri" pitchFamily="84" charset="0"/>
              </a:rPr>
              <a:t>Cianci</a:t>
            </a:r>
            <a:endParaRPr lang="en-GB" dirty="0">
              <a:latin typeface="Calibri" pitchFamily="84" charset="0"/>
            </a:endParaRPr>
          </a:p>
        </p:txBody>
      </p:sp>
      <p:pic>
        <p:nvPicPr>
          <p:cNvPr id="79883" name="Picture 3" descr="[Figure 2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94" y="2575620"/>
            <a:ext cx="1382712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2" descr="crust anima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75" y="404664"/>
            <a:ext cx="48133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TextBox 2"/>
          <p:cNvSpPr txBox="1">
            <a:spLocks noChangeArrowheads="1"/>
          </p:cNvSpPr>
          <p:nvPr/>
        </p:nvSpPr>
        <p:spPr bwMode="auto">
          <a:xfrm>
            <a:off x="-72968" y="3933056"/>
            <a:ext cx="224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dirty="0">
                <a:latin typeface="Calibri" pitchFamily="84" charset="0"/>
              </a:rPr>
              <a:t>β</a:t>
            </a:r>
            <a:r>
              <a:rPr lang="en-GB" dirty="0" smtClean="0">
                <a:latin typeface="Calibri" pitchFamily="84" charset="0"/>
              </a:rPr>
              <a:t>-</a:t>
            </a:r>
            <a:r>
              <a:rPr lang="en-GB" dirty="0" err="1" smtClean="0">
                <a:latin typeface="Calibri" pitchFamily="84" charset="0"/>
              </a:rPr>
              <a:t>Crustacyanin</a:t>
            </a:r>
            <a:r>
              <a:rPr lang="en-GB" dirty="0" smtClean="0">
                <a:latin typeface="Calibri" pitchFamily="84" charset="0"/>
              </a:rPr>
              <a:t> </a:t>
            </a:r>
            <a:r>
              <a:rPr lang="en-GB" dirty="0">
                <a:latin typeface="Calibri" pitchFamily="84" charset="0"/>
              </a:rPr>
              <a:t>crystal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256" y="4077072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Apocrustacyanin</a:t>
            </a:r>
            <a:r>
              <a:rPr lang="en-GB" dirty="0" smtClean="0"/>
              <a:t> A1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23595" y="4538980"/>
            <a:ext cx="404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Cianci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(2002) PNAS USA 99,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9795 </a:t>
            </a:r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basis of the coloration </a:t>
            </a:r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lobster shell: </a:t>
            </a:r>
            <a:endParaRPr lang="en-GB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GB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crustacyanin</a:t>
            </a:r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3.2 A </a:t>
            </a:r>
            <a:r>
              <a:rPr lang="en-GB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3528" y="44624"/>
            <a:ext cx="770413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600" b="1" dirty="0" smtClean="0">
                <a:latin typeface="Calibri" pitchFamily="84" charset="0"/>
              </a:rPr>
              <a:t>			</a:t>
            </a:r>
            <a:r>
              <a:rPr lang="en-GB" sz="2800" b="1" i="1" dirty="0" smtClean="0">
                <a:solidFill>
                  <a:srgbClr val="7030A0"/>
                </a:solidFill>
                <a:latin typeface="Calibri" pitchFamily="84" charset="0"/>
              </a:rPr>
              <a:t>A final highlight </a:t>
            </a:r>
          </a:p>
          <a:p>
            <a:pPr eaLnBrk="0" hangingPunct="0"/>
            <a:r>
              <a:rPr lang="en-GB" sz="2800" b="1" i="1" dirty="0" smtClean="0">
                <a:solidFill>
                  <a:srgbClr val="7030A0"/>
                </a:solidFill>
                <a:latin typeface="Calibri" pitchFamily="84" charset="0"/>
              </a:rPr>
              <a:t>	       Marine colouration in lobster shell</a:t>
            </a:r>
            <a:endParaRPr lang="en-GB" sz="2800" b="1" i="1" dirty="0">
              <a:solidFill>
                <a:srgbClr val="7030A0"/>
              </a:solidFill>
              <a:latin typeface="Calibri" pitchFamily="84" charset="0"/>
            </a:endParaRPr>
          </a:p>
          <a:p>
            <a:pPr eaLnBrk="0" hangingPunct="0"/>
            <a:endParaRPr lang="en-GB" dirty="0">
              <a:latin typeface="Calibri" pitchFamily="84" charset="0"/>
            </a:endParaRPr>
          </a:p>
          <a:p>
            <a:pPr eaLnBrk="0" hangingPunct="0"/>
            <a:r>
              <a:rPr lang="en-GB" dirty="0">
                <a:latin typeface="Times" pitchFamily="84" charset="0"/>
              </a:rPr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96" y="4707970"/>
            <a:ext cx="1350542" cy="16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lob_uncooked"/>
          <p:cNvPicPr>
            <a:picLocks noChangeAspect="1" noChangeArrowheads="1"/>
          </p:cNvPicPr>
          <p:nvPr/>
        </p:nvPicPr>
        <p:blipFill>
          <a:blip r:embed="rId8"/>
          <a:srcRect l="12544" t="2731" r="2090" b="2116"/>
          <a:stretch>
            <a:fillRect/>
          </a:stretch>
        </p:blipFill>
        <p:spPr bwMode="auto">
          <a:xfrm>
            <a:off x="107504" y="159536"/>
            <a:ext cx="1171897" cy="16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lob_cooked"/>
          <p:cNvPicPr>
            <a:picLocks noChangeAspect="1" noChangeArrowheads="1"/>
          </p:cNvPicPr>
          <p:nvPr/>
        </p:nvPicPr>
        <p:blipFill>
          <a:blip r:embed="rId9"/>
          <a:srcRect l="9993" t="1439" r="10992" b="2878"/>
          <a:stretch>
            <a:fillRect/>
          </a:stretch>
        </p:blipFill>
        <p:spPr bwMode="auto">
          <a:xfrm>
            <a:off x="7956376" y="116632"/>
            <a:ext cx="1057862" cy="14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Title 1"/>
          <p:cNvSpPr>
            <a:spLocks noGrp="1"/>
          </p:cNvSpPr>
          <p:nvPr>
            <p:ph type="title"/>
          </p:nvPr>
        </p:nvSpPr>
        <p:spPr>
          <a:xfrm>
            <a:off x="1095375" y="269875"/>
            <a:ext cx="8229600" cy="1143000"/>
          </a:xfrm>
        </p:spPr>
        <p:txBody>
          <a:bodyPr/>
          <a:lstStyle/>
          <a:p>
            <a:r>
              <a:rPr lang="en-GB" sz="3200" b="1" i="1" u="sng" smtClean="0">
                <a:solidFill>
                  <a:srgbClr val="7030A0"/>
                </a:solidFill>
              </a:rPr>
              <a:t>Lobster crustacyanin </a:t>
            </a:r>
            <a:r>
              <a:rPr lang="en-GB" sz="3200" smtClean="0"/>
              <a:t>hits the media! </a:t>
            </a:r>
            <a:br>
              <a:rPr lang="en-GB" sz="3200" smtClean="0"/>
            </a:br>
            <a:r>
              <a:rPr lang="en-GB" sz="3200" smtClean="0"/>
              <a:t>starting from work at SRS in the early 2000s</a:t>
            </a:r>
          </a:p>
        </p:txBody>
      </p:sp>
      <p:graphicFrame>
        <p:nvGraphicFramePr>
          <p:cNvPr id="2177" name="Object 129"/>
          <p:cNvGraphicFramePr>
            <a:graphicFrameLocks noGrp="1" noChangeAspect="1"/>
          </p:cNvGraphicFramePr>
          <p:nvPr>
            <p:ph idx="4294967295"/>
          </p:nvPr>
        </p:nvGraphicFramePr>
        <p:xfrm>
          <a:off x="1476375" y="1700213"/>
          <a:ext cx="594995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Bitmap Image" r:id="rId4" imgW="3296110" imgH="2104762" progId="">
                  <p:embed/>
                </p:oleObj>
              </mc:Choice>
              <mc:Fallback>
                <p:oleObj name="Bitmap Image" r:id="rId4" imgW="3296110" imgH="2104762" progId="">
                  <p:embed/>
                  <p:pic>
                    <p:nvPicPr>
                      <p:cNvPr id="0" name="Picture 1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00213"/>
                        <a:ext cx="5949950" cy="380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0" name="Text Box 4"/>
          <p:cNvSpPr txBox="1">
            <a:spLocks noChangeArrowheads="1"/>
          </p:cNvSpPr>
          <p:nvPr/>
        </p:nvSpPr>
        <p:spPr bwMode="auto">
          <a:xfrm>
            <a:off x="606425" y="5949950"/>
            <a:ext cx="642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latin typeface="Calibri" pitchFamily="84" charset="0"/>
              </a:rPr>
              <a:t>From the Liverpool Daily Post but articles also in The Times, </a:t>
            </a:r>
          </a:p>
          <a:p>
            <a:pPr eaLnBrk="0" hangingPunct="0"/>
            <a:r>
              <a:rPr lang="en-GB">
                <a:latin typeface="Calibri" pitchFamily="84" charset="0"/>
              </a:rPr>
              <a:t>The Guardian, The Independent also Radio, TV, Scientific American,</a:t>
            </a:r>
          </a:p>
          <a:p>
            <a:pPr eaLnBrk="0" hangingPunct="0"/>
            <a:r>
              <a:rPr lang="en-GB">
                <a:latin typeface="Calibri" pitchFamily="84" charset="0"/>
              </a:rPr>
              <a:t>New Scientist, Physics Today etc.</a:t>
            </a:r>
          </a:p>
        </p:txBody>
      </p:sp>
      <p:pic>
        <p:nvPicPr>
          <p:cNvPr id="2181" name="Picture 2" descr="lob_uncooked"/>
          <p:cNvPicPr>
            <a:picLocks noChangeAspect="1" noChangeArrowheads="1"/>
          </p:cNvPicPr>
          <p:nvPr/>
        </p:nvPicPr>
        <p:blipFill>
          <a:blip r:embed="rId6"/>
          <a:srcRect l="12544" t="2731" r="2090" b="2116"/>
          <a:stretch>
            <a:fillRect/>
          </a:stretch>
        </p:blipFill>
        <p:spPr bwMode="auto">
          <a:xfrm>
            <a:off x="71438" y="82550"/>
            <a:ext cx="13319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2" name="Picture 3" descr="lob_cooked"/>
          <p:cNvPicPr>
            <a:picLocks noChangeAspect="1" noChangeArrowheads="1"/>
          </p:cNvPicPr>
          <p:nvPr/>
        </p:nvPicPr>
        <p:blipFill>
          <a:blip r:embed="rId7"/>
          <a:srcRect l="9993" t="1439" r="10992" b="2878"/>
          <a:stretch>
            <a:fillRect/>
          </a:stretch>
        </p:blipFill>
        <p:spPr bwMode="auto">
          <a:xfrm>
            <a:off x="7545388" y="4581525"/>
            <a:ext cx="152241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2"/>
          <p:cNvSpPr>
            <a:spLocks noGrp="1"/>
          </p:cNvSpPr>
          <p:nvPr>
            <p:ph type="title"/>
          </p:nvPr>
        </p:nvSpPr>
        <p:spPr>
          <a:xfrm>
            <a:off x="2103040" y="341784"/>
            <a:ext cx="5997352" cy="1143000"/>
          </a:xfrm>
        </p:spPr>
        <p:txBody>
          <a:bodyPr/>
          <a:lstStyle/>
          <a:p>
            <a:r>
              <a:rPr lang="en-GB" sz="3200" dirty="0" smtClean="0"/>
              <a:t>Research directions for today?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New SR sources: PETRA III the most brilliant </a:t>
            </a:r>
            <a:r>
              <a:rPr lang="en-GB" dirty="0" err="1" smtClean="0">
                <a:ea typeface="+mn-ea"/>
                <a:cs typeface="+mn-cs"/>
              </a:rPr>
              <a:t>ie</a:t>
            </a:r>
            <a:r>
              <a:rPr lang="en-GB" dirty="0" smtClean="0">
                <a:ea typeface="+mn-ea"/>
                <a:cs typeface="+mn-cs"/>
              </a:rPr>
              <a:t> the ‘ultimate storage ring’ ; also soon NSLS II, MAX IV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Diamond Light Source is a cutting edge source for UK with a vibrant research and development programme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ALBA likewise </a:t>
            </a:r>
            <a:r>
              <a:rPr lang="en-GB" dirty="0"/>
              <a:t>is a cutting edge </a:t>
            </a:r>
            <a:r>
              <a:rPr lang="en-GB" dirty="0" smtClean="0"/>
              <a:t>SR source </a:t>
            </a:r>
            <a:r>
              <a:rPr lang="en-GB" dirty="0"/>
              <a:t>for </a:t>
            </a:r>
            <a:r>
              <a:rPr lang="en-GB" dirty="0" smtClean="0"/>
              <a:t>Spain</a:t>
            </a:r>
            <a:endParaRPr lang="en-GB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ESRF has a new upgrade programme for </a:t>
            </a:r>
            <a:r>
              <a:rPr lang="en-GB" dirty="0" err="1" smtClean="0">
                <a:ea typeface="+mn-ea"/>
                <a:cs typeface="+mn-cs"/>
              </a:rPr>
              <a:t>nanofocus</a:t>
            </a:r>
            <a:r>
              <a:rPr lang="en-GB" dirty="0" smtClean="0">
                <a:ea typeface="+mn-ea"/>
                <a:cs typeface="+mn-cs"/>
              </a:rPr>
              <a:t> beams; also APS at advanced planning with its upgrade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The X-ray laser: towards </a:t>
            </a:r>
            <a:r>
              <a:rPr lang="en-GB" dirty="0" err="1" smtClean="0">
                <a:ea typeface="+mn-ea"/>
                <a:cs typeface="+mn-cs"/>
              </a:rPr>
              <a:t>nanoclusters</a:t>
            </a:r>
            <a:r>
              <a:rPr lang="en-GB" dirty="0" smtClean="0">
                <a:ea typeface="+mn-ea"/>
                <a:cs typeface="+mn-cs"/>
              </a:rPr>
              <a:t> of molecules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New neutron sources such as the SNS and 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8194" name="Picture 2" descr="http://i74.servimg.com/u/f74/12/84/42/21/20081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r="14586" b="28320"/>
          <a:stretch/>
        </p:blipFill>
        <p:spPr bwMode="auto">
          <a:xfrm>
            <a:off x="107505" y="116632"/>
            <a:ext cx="2016224" cy="10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ightsources.org/sites/default/files/styles/medium/public/alba_2.jpg?itok=U7YICv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792087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3555" r="-2661"/>
          <a:stretch/>
        </p:blipFill>
        <p:spPr>
          <a:xfrm>
            <a:off x="7735332" y="85775"/>
            <a:ext cx="1374348" cy="1831057"/>
          </a:xfrm>
          <a:prstGeom prst="rect">
            <a:avLst/>
          </a:prstGeom>
        </p:spPr>
      </p:pic>
      <p:pic>
        <p:nvPicPr>
          <p:cNvPr id="7" name="Picture 4" descr="http://sni-portal.uni-kiel.de/kekm-bilder/logos/n_ess_l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80" y="5611576"/>
            <a:ext cx="1201800" cy="1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upload.wikimedia.org/wikipedia/en/b/ba/Diamond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12476"/>
            <a:ext cx="2120821" cy="6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smtClean="0">
                <a:solidFill>
                  <a:srgbClr val="7030A0"/>
                </a:solidFill>
              </a:rPr>
              <a:t>Final 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I heartily </a:t>
            </a:r>
            <a:r>
              <a:rPr lang="en-GB" dirty="0" smtClean="0">
                <a:ea typeface="+mn-ea"/>
                <a:cs typeface="+mn-cs"/>
              </a:rPr>
              <a:t>thank my PhD students </a:t>
            </a:r>
            <a:r>
              <a:rPr lang="en-GB" dirty="0">
                <a:ea typeface="+mn-ea"/>
                <a:cs typeface="+mn-cs"/>
              </a:rPr>
              <a:t>and </a:t>
            </a:r>
            <a:r>
              <a:rPr lang="en-GB" dirty="0" err="1" smtClean="0">
                <a:ea typeface="+mn-ea"/>
                <a:cs typeface="+mn-cs"/>
              </a:rPr>
              <a:t>PostDocs</a:t>
            </a:r>
            <a:r>
              <a:rPr lang="en-GB" dirty="0" smtClean="0">
                <a:ea typeface="+mn-ea"/>
                <a:cs typeface="+mn-cs"/>
              </a:rPr>
              <a:t> over the last 35 years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ea typeface="+mn-ea"/>
                <a:cs typeface="+mn-cs"/>
              </a:rPr>
              <a:t>Daresbury</a:t>
            </a:r>
            <a:r>
              <a:rPr lang="en-GB" dirty="0" smtClean="0">
                <a:ea typeface="+mn-ea"/>
                <a:cs typeface="+mn-cs"/>
              </a:rPr>
              <a:t> Laboratory &amp; the Universities of York, Oxford, </a:t>
            </a:r>
            <a:r>
              <a:rPr lang="en-GB" dirty="0" err="1" smtClean="0">
                <a:ea typeface="+mn-ea"/>
                <a:cs typeface="+mn-cs"/>
              </a:rPr>
              <a:t>Keele</a:t>
            </a:r>
            <a:r>
              <a:rPr lang="en-GB" dirty="0" smtClean="0">
                <a:ea typeface="+mn-ea"/>
                <a:cs typeface="+mn-cs"/>
              </a:rPr>
              <a:t> &amp; Manchester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I heartily thank </a:t>
            </a:r>
            <a:r>
              <a:rPr lang="en-GB" dirty="0" smtClean="0">
                <a:ea typeface="+mn-ea"/>
                <a:cs typeface="+mn-cs"/>
              </a:rPr>
              <a:t> all the SR </a:t>
            </a:r>
            <a:r>
              <a:rPr lang="en-GB" dirty="0">
                <a:ea typeface="+mn-ea"/>
                <a:cs typeface="+mn-cs"/>
              </a:rPr>
              <a:t>and neutron facilities for </a:t>
            </a:r>
            <a:r>
              <a:rPr lang="en-GB" dirty="0" smtClean="0">
                <a:ea typeface="+mn-ea"/>
                <a:cs typeface="+mn-cs"/>
              </a:rPr>
              <a:t>their collaboration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I especially thank my wife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ea typeface="+mn-ea"/>
                <a:cs typeface="+mn-cs"/>
              </a:rPr>
              <a:t>	</a:t>
            </a:r>
            <a:r>
              <a:rPr lang="en-GB" dirty="0" smtClean="0">
                <a:ea typeface="+mn-ea"/>
                <a:cs typeface="+mn-cs"/>
              </a:rPr>
              <a:t>		</a:t>
            </a:r>
            <a:r>
              <a:rPr lang="en-GB" b="1" i="1" dirty="0" smtClean="0">
                <a:solidFill>
                  <a:srgbClr val="7030A0"/>
                </a:solidFill>
                <a:ea typeface="+mn-ea"/>
                <a:cs typeface="+mn-cs"/>
              </a:rPr>
              <a:t>Dr Madeleine </a:t>
            </a:r>
            <a:r>
              <a:rPr lang="en-GB" b="1" i="1" dirty="0" err="1" smtClean="0">
                <a:solidFill>
                  <a:srgbClr val="7030A0"/>
                </a:solidFill>
                <a:ea typeface="+mn-ea"/>
                <a:cs typeface="+mn-cs"/>
              </a:rPr>
              <a:t>Helliwell</a:t>
            </a:r>
            <a:r>
              <a:rPr lang="en-GB" b="1" i="1" dirty="0" smtClean="0">
                <a:solidFill>
                  <a:srgbClr val="7030A0"/>
                </a:solidFill>
                <a:ea typeface="+mn-ea"/>
                <a:cs typeface="+mn-cs"/>
              </a:rPr>
              <a:t> </a:t>
            </a:r>
            <a:endParaRPr lang="en-GB" b="1" i="1" dirty="0">
              <a:solidFill>
                <a:srgbClr val="7030A0"/>
              </a:solidFill>
              <a:ea typeface="+mn-ea"/>
              <a:cs typeface="+mn-cs"/>
            </a:endParaRP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3"/>
          <a:srcRect t="21907" r="67673" b="21146"/>
          <a:stretch>
            <a:fillRect/>
          </a:stretch>
        </p:blipFill>
        <p:spPr bwMode="auto">
          <a:xfrm>
            <a:off x="7235825" y="4508500"/>
            <a:ext cx="16906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3"/>
          <p:cNvSpPr>
            <a:spLocks noGrp="1"/>
          </p:cNvSpPr>
          <p:nvPr>
            <p:ph type="title"/>
          </p:nvPr>
        </p:nvSpPr>
        <p:spPr>
          <a:xfrm>
            <a:off x="-228600" y="5638800"/>
            <a:ext cx="8229600" cy="1219200"/>
          </a:xfrm>
        </p:spPr>
        <p:txBody>
          <a:bodyPr/>
          <a:lstStyle/>
          <a:p>
            <a:r>
              <a:rPr lang="en-GB" b="1" i="1" smtClean="0">
                <a:solidFill>
                  <a:srgbClr val="7030A0"/>
                </a:solidFill>
              </a:rPr>
              <a:t>Thank you</a:t>
            </a:r>
            <a:r>
              <a:rPr lang="en-GB" smtClean="0"/>
              <a:t> </a:t>
            </a:r>
          </a:p>
        </p:txBody>
      </p:sp>
      <p:pic>
        <p:nvPicPr>
          <p:cNvPr id="89090" name="Picture 31" descr="JRH2002"/>
          <p:cNvPicPr>
            <a:picLocks noChangeAspect="1" noChangeArrowheads="1"/>
          </p:cNvPicPr>
          <p:nvPr/>
        </p:nvPicPr>
        <p:blipFill>
          <a:blip r:embed="rId3"/>
          <a:srcRect r="8977"/>
          <a:stretch>
            <a:fillRect/>
          </a:stretch>
        </p:blipFill>
        <p:spPr bwMode="auto">
          <a:xfrm>
            <a:off x="2209800" y="2174875"/>
            <a:ext cx="45926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63- pea lectin d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2564904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17"/>
          <p:cNvPicPr>
            <a:picLocks noChangeAspect="1" noChangeArrowheads="1"/>
          </p:cNvPicPr>
          <p:nvPr/>
        </p:nvPicPr>
        <p:blipFill>
          <a:blip r:embed="rId5"/>
          <a:srcRect l="4379" t="3543" r="1659" b="32686"/>
          <a:stretch>
            <a:fillRect/>
          </a:stretch>
        </p:blipFill>
        <p:spPr bwMode="auto">
          <a:xfrm>
            <a:off x="120650" y="307182"/>
            <a:ext cx="2940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2" descr="http://www.amercrystalassn.org/content/images/2014%20Meeting/my2014logo_framed_b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3932461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2" descr="http://www.mindat.org/photos/0286214001256292277.jpg"/>
          <p:cNvPicPr>
            <a:picLocks noChangeAspect="1" noChangeArrowheads="1"/>
          </p:cNvPicPr>
          <p:nvPr/>
        </p:nvPicPr>
        <p:blipFill>
          <a:blip r:embed="rId7"/>
          <a:srcRect b="8913"/>
          <a:stretch>
            <a:fillRect/>
          </a:stretch>
        </p:blipFill>
        <p:spPr bwMode="auto">
          <a:xfrm>
            <a:off x="3995663" y="115888"/>
            <a:ext cx="13684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65800" y="5762625"/>
            <a:ext cx="33432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650" y="4876800"/>
            <a:ext cx="17875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/>
          <a:srcRect l="7942" t="17126" r="6474" b="8324"/>
          <a:stretch>
            <a:fillRect/>
          </a:stretch>
        </p:blipFill>
        <p:spPr bwMode="auto">
          <a:xfrm rot="-5400000">
            <a:off x="6647956" y="487852"/>
            <a:ext cx="2145600" cy="14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11"/>
          <a:srcRect l="3180" t="412" r="8570" b="25671"/>
          <a:stretch/>
        </p:blipFill>
        <p:spPr bwMode="auto">
          <a:xfrm>
            <a:off x="7093886" y="2492896"/>
            <a:ext cx="1942610" cy="12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13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436</Words>
  <Application>Microsoft Macintosh PowerPoint</Application>
  <PresentationFormat>On-screen Show (4:3)</PresentationFormat>
  <Paragraphs>398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Bitmap Image</vt:lpstr>
      <vt:lpstr>PowerPoint Presentation</vt:lpstr>
      <vt:lpstr>PowerPoint Presentation</vt:lpstr>
      <vt:lpstr>Resolving histidine protonation states with neutrons; concanavalin A at LADI</vt:lpstr>
      <vt:lpstr>PowerPoint Presentation</vt:lpstr>
      <vt:lpstr>Lobster crustacyanin hits the media!  starting from work at SRS in the early 2000s</vt:lpstr>
      <vt:lpstr>Research directions for today?</vt:lpstr>
      <vt:lpstr>Final acknowledgements</vt:lpstr>
      <vt:lpstr>Thank you 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mbdssjrh</dc:creator>
  <cp:lastModifiedBy>Virginia Pett</cp:lastModifiedBy>
  <cp:revision>251</cp:revision>
  <dcterms:created xsi:type="dcterms:W3CDTF">2013-09-09T12:34:53Z</dcterms:created>
  <dcterms:modified xsi:type="dcterms:W3CDTF">2014-08-21T15:26:11Z</dcterms:modified>
</cp:coreProperties>
</file>